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sldIdLst>
    <p:sldId id="270" r:id="rId3"/>
    <p:sldId id="271" r:id="rId4"/>
    <p:sldId id="257" r:id="rId5"/>
    <p:sldId id="277" r:id="rId6"/>
    <p:sldId id="258" r:id="rId7"/>
    <p:sldId id="256" r:id="rId8"/>
    <p:sldId id="272" r:id="rId9"/>
    <p:sldId id="259" r:id="rId10"/>
    <p:sldId id="275" r:id="rId11"/>
    <p:sldId id="276" r:id="rId12"/>
    <p:sldId id="273" r:id="rId13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446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7004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00806" y="111995"/>
            <a:ext cx="9879013" cy="734688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0824" y="3243674"/>
            <a:ext cx="7880098" cy="271588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48323" y="3245914"/>
            <a:ext cx="1312276" cy="271140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02731" y="3457584"/>
            <a:ext cx="1003459" cy="2288062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1114" y="3368257"/>
            <a:ext cx="7659517" cy="2475092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4435" y="5098502"/>
            <a:ext cx="840052" cy="503978"/>
          </a:xfrm>
        </p:spPr>
        <p:txBody>
          <a:bodyPr/>
          <a:lstStyle>
            <a:lvl1pPr algn="ctr">
              <a:defRPr sz="3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7321" y="5025758"/>
            <a:ext cx="7447101" cy="732342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178" y="3460651"/>
            <a:ext cx="7453387" cy="2290302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648" y="5123780"/>
            <a:ext cx="7224448" cy="503978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331" baseline="0">
                <a:solidFill>
                  <a:srgbClr val="FFFFFF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645" y="3557207"/>
            <a:ext cx="7308453" cy="1343943"/>
          </a:xfrm>
        </p:spPr>
        <p:txBody>
          <a:bodyPr anchor="b" anchorCtr="0">
            <a:noAutofit/>
          </a:bodyPr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sz="1400" smtClean="0"/>
              <a:t>&lt;footer&gt;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D1A181-C101-4161-A171-D131819111D1}" type="slidenum">
              <a:rPr lang="en-US" sz="1400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00806" y="111995"/>
            <a:ext cx="9879013" cy="734688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8272" y="3247860"/>
            <a:ext cx="9111765" cy="271588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5801" y="3359856"/>
            <a:ext cx="8856707" cy="2475092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sz="1400" smtClean="0"/>
              <a:t>&lt;footer&gt;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D1A181-C101-4161-A171-D131819111D1}" type="slidenum">
              <a:rPr lang="en-US" sz="1400" smtClean="0"/>
              <a:pPr algn="r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892" y="3527848"/>
            <a:ext cx="8484526" cy="1427940"/>
          </a:xfrm>
        </p:spPr>
        <p:txBody>
          <a:bodyPr anchor="b" anchorCtr="0"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lang="en-US" sz="44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4688" y="5006185"/>
            <a:ext cx="8618934" cy="732342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892" y="5078927"/>
            <a:ext cx="8484526" cy="5773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cap="all" spc="276" baseline="0">
                <a:solidFill>
                  <a:srgbClr val="FFFFFF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4976" y="3443852"/>
            <a:ext cx="8618360" cy="2290302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77" y="450155"/>
            <a:ext cx="9106817" cy="1145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777" y="1894957"/>
            <a:ext cx="4452276" cy="485835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894957"/>
            <a:ext cx="4452276" cy="485835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sz="1400" smtClean="0"/>
              <a:t>&lt;footer&gt;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D1A181-C101-4161-A171-D131819111D1}" type="slidenum">
              <a:rPr lang="en-US" sz="1400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77" y="450155"/>
            <a:ext cx="9106817" cy="11457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776" y="1898669"/>
            <a:ext cx="4454027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76" y="2687884"/>
            <a:ext cx="4454027" cy="406507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898669"/>
            <a:ext cx="4455776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687884"/>
            <a:ext cx="4455776" cy="406507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sz="1400" smtClean="0"/>
              <a:t>&lt;footer&gt;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D1A181-C101-4161-A171-D131819111D1}" type="slidenum">
              <a:rPr lang="en-US" sz="1400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00806" y="111995"/>
            <a:ext cx="9879013" cy="734688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sz="1400" smtClean="0"/>
              <a:t>&lt;footer&gt;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D1A181-C101-4161-A171-D131819111D1}" type="slidenum">
              <a:rPr lang="en-US" sz="1400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00806" y="111995"/>
            <a:ext cx="9879013" cy="734688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265" y="755968"/>
            <a:ext cx="5040313" cy="579575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sz="1400" smtClean="0"/>
              <a:t>&lt;footer&gt;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D1A181-C101-4161-A171-D131819111D1}" type="slidenum">
              <a:rPr lang="en-US" sz="1400" smtClean="0"/>
              <a:pPr algn="r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399" y="1659769"/>
            <a:ext cx="2994825" cy="388399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004" y="1810521"/>
            <a:ext cx="2737615" cy="356524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69" y="3275859"/>
            <a:ext cx="2534084" cy="1931917"/>
          </a:xfrm>
        </p:spPr>
        <p:txBody>
          <a:bodyPr/>
          <a:lstStyle>
            <a:lvl1pPr marL="0" indent="0">
              <a:spcBef>
                <a:spcPts val="441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69" y="1911758"/>
            <a:ext cx="2534084" cy="1313540"/>
          </a:xfrm>
        </p:spPr>
        <p:txBody>
          <a:bodyPr anchor="b">
            <a:normAutofit/>
          </a:bodyPr>
          <a:lstStyle>
            <a:lvl1pPr algn="l">
              <a:defRPr sz="22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00806" y="111995"/>
            <a:ext cx="9879013" cy="734688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6047" y="685019"/>
            <a:ext cx="8568531" cy="4774747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D1A181-C101-4161-A171-D131819111D1}" type="slidenum">
              <a:rPr lang="en-US" sz="1400" smtClean="0"/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6047" y="5459765"/>
            <a:ext cx="8568531" cy="1511935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0051" y="5543762"/>
            <a:ext cx="8379316" cy="1326001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sz="1400" smtClean="0"/>
              <a:t>&lt;footer&gt;</a:t>
            </a:r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08062" y="6215733"/>
            <a:ext cx="8079178" cy="497911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7620" y="5594160"/>
            <a:ext cx="8760063" cy="1209548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4242" y="6235306"/>
            <a:ext cx="7986818" cy="4428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0" cap="all" spc="276" baseline="0">
                <a:solidFill>
                  <a:srgbClr val="FFFFFF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2" y="5627759"/>
            <a:ext cx="8079178" cy="576558"/>
          </a:xfrm>
        </p:spPr>
        <p:txBody>
          <a:bodyPr anchor="ctr" anchorCtr="0"/>
          <a:lstStyle>
            <a:lvl1pPr algn="ctr">
              <a:defRPr sz="22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sz="1400" smtClean="0"/>
              <a:t>&lt;footer&gt;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D1A181-C101-4161-A171-D131819111D1}" type="slidenum">
              <a:rPr lang="en-US" sz="1400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64550" y="251989"/>
            <a:ext cx="2049727" cy="674907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7653" y="387364"/>
            <a:ext cx="1843523" cy="647832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567" y="435885"/>
            <a:ext cx="1637695" cy="63812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419981"/>
            <a:ext cx="6804422" cy="63837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sz="1400" smtClean="0"/>
              <a:t>&lt;footer&gt;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D1A181-C101-4161-A171-D131819111D1}" type="slidenum">
              <a:rPr lang="en-US" sz="1400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69680" cy="20912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720000" y="717840"/>
            <a:ext cx="8460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080000" y="2340000"/>
            <a:ext cx="792000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sz="1400"/>
              <a:t>&lt;date/time&gt;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en-US" sz="1400"/>
              <a:t>&lt;footer&gt;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A1F1D101-1171-4171-8101-91F1F131E1D1}" type="slidenum">
              <a:rPr lang="en-US" sz="1400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00806" y="111995"/>
            <a:ext cx="9879013" cy="734688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931918"/>
            <a:ext cx="9072563" cy="482104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US" sz="1400" smtClean="0"/>
              <a:t>&lt;date/time&gt;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2"/>
                </a:solidFill>
              </a:defRPr>
            </a:lvl1pPr>
          </a:lstStyle>
          <a:p>
            <a:pPr algn="ctr"/>
            <a:r>
              <a:rPr lang="nl-NL" sz="1400" smtClean="0"/>
              <a:t>&lt;footer&gt;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pPr algn="r"/>
            <a:fld id="{91D1A181-C101-4161-A171-D131819111D1}" type="slidenum">
              <a:rPr lang="en-US" sz="1400" smtClean="0"/>
              <a:pPr algn="r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2419" y="306627"/>
            <a:ext cx="9475788" cy="146153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056" y="411012"/>
            <a:ext cx="9238941" cy="123303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777" y="450155"/>
            <a:ext cx="9106817" cy="114577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39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77979" indent="-251986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05560" indent="-251986" algn="l" defTabSz="100794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07943" indent="-251986" algn="l" defTabSz="100794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11120" indent="-251986" algn="l" defTabSz="100794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13503" indent="-251986" algn="l" defTabSz="1007943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915092" indent="-201589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217475" indent="-201589" algn="l" defTabSz="100794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063" indent="-201589" algn="l" defTabSz="100794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620652" indent="-201589" algn="l" defTabSz="100794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777" y="1979812"/>
            <a:ext cx="9106817" cy="1145776"/>
          </a:xfrm>
        </p:spPr>
        <p:txBody>
          <a:bodyPr>
            <a:normAutofit fontScale="90000"/>
          </a:bodyPr>
          <a:lstStyle/>
          <a:p>
            <a:pPr algn="r"/>
            <a:r>
              <a:rPr lang="en-US" sz="13800" dirty="0" smtClean="0"/>
              <a:t>BOLT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flexible and powerful approach to genetic 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87700" cy="2552700"/>
          </a:xfrm>
          <a:prstGeom prst="rect">
            <a:avLst/>
          </a:prstGeom>
        </p:spPr>
      </p:pic>
      <p:pic>
        <p:nvPicPr>
          <p:cNvPr id="1026" name="Picture 2" descr="C:\Users\KathyShafer\Desktop\bruc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194" y="5346065"/>
            <a:ext cx="1422400" cy="1866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3120" y="6073596"/>
            <a:ext cx="705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Bruce Golden, PhD.</a:t>
            </a:r>
          </a:p>
          <a:p>
            <a:r>
              <a:rPr lang="en-US" dirty="0" smtClean="0"/>
              <a:t>Department </a:t>
            </a:r>
            <a:r>
              <a:rPr lang="en-US" dirty="0" smtClean="0"/>
              <a:t>Head and </a:t>
            </a:r>
            <a:r>
              <a:rPr lang="en-US" dirty="0" smtClean="0"/>
              <a:t>Professor Dairy Science Department Cal </a:t>
            </a:r>
            <a:r>
              <a:rPr lang="en-US" dirty="0" smtClean="0"/>
              <a:t>Poly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48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200" y="357204"/>
            <a:ext cx="920514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Step when assembling problem is multiply M by itself</a:t>
            </a:r>
          </a:p>
          <a:p>
            <a:endParaRPr lang="en-US" sz="2800" dirty="0" smtClean="0"/>
          </a:p>
          <a:p>
            <a:endParaRPr lang="en-US" sz="8800" dirty="0" smtClean="0"/>
          </a:p>
          <a:p>
            <a:r>
              <a:rPr lang="en-US" sz="8800" dirty="0" smtClean="0"/>
              <a:t>M’M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81067" y="4543550"/>
            <a:ext cx="698097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3600" dirty="0" smtClean="0"/>
          </a:p>
          <a:p>
            <a:pPr algn="r"/>
            <a:r>
              <a:rPr lang="en-US" sz="4400" dirty="0" smtClean="0"/>
              <a:t>6,625,000,000,000,000 </a:t>
            </a:r>
          </a:p>
          <a:p>
            <a:pPr algn="r"/>
            <a:r>
              <a:rPr lang="en-US" sz="3600" dirty="0" smtClean="0"/>
              <a:t>(6.6 quadrillion) computations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818949"/>
            <a:ext cx="3295952" cy="2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1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789" y="2631335"/>
            <a:ext cx="3204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Thank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7661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Leveraging technology built for computer gaming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505" y="5063512"/>
            <a:ext cx="3124805" cy="2340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5033" y="1788870"/>
            <a:ext cx="321641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9235" y="2494751"/>
            <a:ext cx="2723243" cy="2161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788870"/>
            <a:ext cx="360680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6205" y="5139188"/>
            <a:ext cx="3205238" cy="2125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29355" y="4656055"/>
            <a:ext cx="2965678" cy="21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2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workst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300" y="0"/>
            <a:ext cx="7547012" cy="755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8186"/>
            <a:ext cx="10080625" cy="616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2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6000" dirty="0"/>
              <a:t>BOLT Major Features</a:t>
            </a:r>
            <a:endParaRPr sz="6000" dirty="0"/>
          </a:p>
        </p:txBody>
      </p:sp>
      <p:sp>
        <p:nvSpPr>
          <p:cNvPr id="78" name="TextShape 2"/>
          <p:cNvSpPr txBox="1"/>
          <p:nvPr/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</a:pPr>
            <a:r>
              <a:rPr lang="en-US" sz="2400" dirty="0" smtClean="0"/>
              <a:t>Fine </a:t>
            </a:r>
            <a:r>
              <a:rPr lang="en-US" sz="2400" dirty="0"/>
              <a:t>grid to “embarrassingly” parallel capability</a:t>
            </a:r>
            <a:endParaRPr sz="2400" dirty="0"/>
          </a:p>
          <a:p>
            <a:pPr lvl="1">
              <a:buSzPct val="75000"/>
            </a:pPr>
            <a:r>
              <a:rPr lang="en-US" sz="2400" dirty="0"/>
              <a:t>Multi-GPU</a:t>
            </a:r>
            <a:endParaRPr sz="2400" dirty="0"/>
          </a:p>
          <a:p>
            <a:pPr lvl="1">
              <a:buSzPct val="75000"/>
            </a:pPr>
            <a:r>
              <a:rPr lang="en-US" sz="2400" dirty="0"/>
              <a:t>Multi core</a:t>
            </a:r>
            <a:endParaRPr sz="2400" dirty="0"/>
          </a:p>
          <a:p>
            <a:pPr lvl="1">
              <a:buSzPct val="75000"/>
            </a:pPr>
            <a:r>
              <a:rPr lang="en-US" sz="2400" dirty="0"/>
              <a:t>Multi-threaded asynchronous execution</a:t>
            </a:r>
            <a:endParaRPr sz="2400" dirty="0"/>
          </a:p>
          <a:p>
            <a:pPr>
              <a:buSzPct val="45000"/>
            </a:pPr>
            <a:endParaRPr lang="en-US" sz="2400" dirty="0" smtClean="0"/>
          </a:p>
          <a:p>
            <a:pPr>
              <a:buSzPct val="45000"/>
            </a:pPr>
            <a:r>
              <a:rPr lang="en-US" sz="2400" dirty="0" smtClean="0"/>
              <a:t>Optimized </a:t>
            </a:r>
            <a:r>
              <a:rPr lang="en-US" sz="2400" dirty="0"/>
              <a:t>multi-GPU capability in CUDA</a:t>
            </a:r>
          </a:p>
          <a:p>
            <a:pPr>
              <a:buSzPct val="45000"/>
            </a:pPr>
            <a:endParaRPr lang="en-US" sz="2400" dirty="0" smtClean="0"/>
          </a:p>
          <a:p>
            <a:pPr>
              <a:buSzPct val="45000"/>
            </a:pPr>
            <a:r>
              <a:rPr lang="en-US" sz="2400" dirty="0" smtClean="0"/>
              <a:t>Shared </a:t>
            </a:r>
            <a:r>
              <a:rPr lang="en-US" sz="2400" dirty="0"/>
              <a:t>memory</a:t>
            </a:r>
            <a:endParaRPr sz="2400" dirty="0"/>
          </a:p>
          <a:p>
            <a:pPr>
              <a:buSzPct val="45000"/>
            </a:pPr>
            <a:endParaRPr lang="en-US" sz="2400" dirty="0" smtClean="0"/>
          </a:p>
          <a:p>
            <a:pPr>
              <a:buSzPct val="45000"/>
            </a:pPr>
            <a:r>
              <a:rPr lang="en-US" sz="2400" dirty="0" smtClean="0"/>
              <a:t>Text </a:t>
            </a:r>
            <a:r>
              <a:rPr lang="en-US" sz="2400" dirty="0"/>
              <a:t>files when appropriate</a:t>
            </a:r>
            <a:endParaRPr sz="2400" dirty="0"/>
          </a:p>
          <a:p>
            <a:pPr>
              <a:buSzPct val="45000"/>
            </a:pPr>
            <a:endParaRPr lang="en-US" sz="2400" dirty="0" smtClean="0"/>
          </a:p>
          <a:p>
            <a:pPr>
              <a:buSzPct val="45000"/>
            </a:pPr>
            <a:r>
              <a:rPr lang="en-US" sz="2400" dirty="0" smtClean="0"/>
              <a:t>Integrated </a:t>
            </a:r>
            <a:r>
              <a:rPr lang="en-US" sz="2400" dirty="0"/>
              <a:t>with Unix User Utilities</a:t>
            </a:r>
            <a:endParaRPr sz="2400" dirty="0"/>
          </a:p>
          <a:p>
            <a:pPr>
              <a:buSzPct val="45000"/>
            </a:pPr>
            <a:endParaRPr lang="en-US" sz="2400" dirty="0" smtClean="0"/>
          </a:p>
          <a:p>
            <a:pPr>
              <a:buSzPct val="45000"/>
            </a:pPr>
            <a:r>
              <a:rPr lang="en-US" sz="2400" dirty="0" smtClean="0"/>
              <a:t>Simple </a:t>
            </a:r>
            <a:r>
              <a:rPr lang="en-US" sz="2400" dirty="0"/>
              <a:t>user API</a:t>
            </a:r>
            <a:endParaRPr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4167" y="5236561"/>
            <a:ext cx="3836458" cy="232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2400" dirty="0"/>
              <a:t>Biometry Open Language Toolkit</a:t>
            </a:r>
            <a:endParaRPr sz="2400" dirty="0"/>
          </a:p>
        </p:txBody>
      </p:sp>
      <p:sp>
        <p:nvSpPr>
          <p:cNvPr id="75" name="TextShape 2"/>
          <p:cNvSpPr txBox="1"/>
          <p:nvPr/>
        </p:nvSpPr>
        <p:spPr>
          <a:xfrm>
            <a:off x="194696" y="1962481"/>
            <a:ext cx="8778240" cy="43891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dirty="0" err="1" smtClean="0"/>
              <a:t>corr</a:t>
            </a:r>
            <a:r>
              <a:rPr lang="en-US" dirty="0" smtClean="0"/>
              <a:t>		      </a:t>
            </a:r>
            <a:r>
              <a:rPr lang="en-US" dirty="0"/>
              <a:t>	</a:t>
            </a:r>
            <a:r>
              <a:rPr lang="en-US" dirty="0" err="1" smtClean="0"/>
              <a:t>fblockinv</a:t>
            </a:r>
            <a:r>
              <a:rPr lang="en-US" dirty="0" smtClean="0"/>
              <a:t>				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mmultongpu</a:t>
            </a:r>
            <a:r>
              <a:rPr lang="en-US" dirty="0" smtClean="0"/>
              <a:t>	</a:t>
            </a:r>
            <a:r>
              <a:rPr lang="en-US" dirty="0" err="1" smtClean="0"/>
              <a:t>mtmgpu</a:t>
            </a:r>
            <a:endParaRPr lang="en-US" dirty="0"/>
          </a:p>
          <a:p>
            <a:r>
              <a:rPr lang="en-US" dirty="0" err="1" smtClean="0"/>
              <a:t>csolve</a:t>
            </a:r>
            <a:r>
              <a:rPr lang="en-US" dirty="0" smtClean="0"/>
              <a:t>     </a:t>
            </a:r>
            <a:r>
              <a:rPr lang="en-US" dirty="0"/>
              <a:t>	</a:t>
            </a:r>
            <a:r>
              <a:rPr lang="en-US" dirty="0" err="1" smtClean="0"/>
              <a:t>fsolve</a:t>
            </a:r>
            <a:r>
              <a:rPr lang="en-US" dirty="0" smtClean="0"/>
              <a:t>   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insbmtx</a:t>
            </a:r>
            <a:r>
              <a:rPr lang="en-US" dirty="0" smtClean="0"/>
              <a:t>   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mnvar</a:t>
            </a:r>
            <a:endParaRPr dirty="0"/>
          </a:p>
          <a:p>
            <a:r>
              <a:rPr lang="en-US" dirty="0" err="1" smtClean="0"/>
              <a:t>absorbx</a:t>
            </a:r>
            <a:r>
              <a:rPr lang="en-US" dirty="0" smtClean="0"/>
              <a:t>     </a:t>
            </a:r>
            <a:r>
              <a:rPr lang="en-US" dirty="0"/>
              <a:t>	</a:t>
            </a:r>
            <a:r>
              <a:rPr lang="en-US" dirty="0" err="1" smtClean="0"/>
              <a:t>csolves</a:t>
            </a:r>
            <a:r>
              <a:rPr lang="en-US" dirty="0" smtClean="0"/>
              <a:t> 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fsolves</a:t>
            </a:r>
            <a:r>
              <a:rPr lang="en-US" dirty="0" smtClean="0"/>
              <a:t>     </a:t>
            </a:r>
            <a:r>
              <a:rPr lang="en-US" dirty="0"/>
              <a:t>		</a:t>
            </a:r>
            <a:r>
              <a:rPr lang="en-US" dirty="0" smtClean="0"/>
              <a:t>invert    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mprint</a:t>
            </a:r>
            <a:endParaRPr dirty="0"/>
          </a:p>
          <a:p>
            <a:r>
              <a:rPr lang="en-US" dirty="0" err="1"/>
              <a:t>a</a:t>
            </a:r>
            <a:r>
              <a:rPr lang="en-US" dirty="0" err="1" smtClean="0"/>
              <a:t>bsorbxm</a:t>
            </a:r>
            <a:r>
              <a:rPr lang="en-US" dirty="0" smtClean="0"/>
              <a:t>   	</a:t>
            </a:r>
            <a:r>
              <a:rPr lang="en-US" dirty="0" err="1" smtClean="0"/>
              <a:t>csub</a:t>
            </a:r>
            <a:r>
              <a:rPr lang="en-US" dirty="0" smtClean="0"/>
              <a:t>    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genomult</a:t>
            </a:r>
            <a:r>
              <a:rPr lang="en-US" dirty="0" smtClean="0"/>
              <a:t> 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invnrm</a:t>
            </a:r>
            <a:r>
              <a:rPr lang="en-US" dirty="0" smtClean="0"/>
              <a:t>    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pcgmgpu</a:t>
            </a:r>
            <a:endParaRPr dirty="0"/>
          </a:p>
          <a:p>
            <a:r>
              <a:rPr lang="en-US" dirty="0" err="1" smtClean="0"/>
              <a:t>astarsetup</a:t>
            </a:r>
            <a:r>
              <a:rPr lang="en-US" dirty="0" smtClean="0"/>
              <a:t>  	</a:t>
            </a:r>
            <a:r>
              <a:rPr lang="en-US" dirty="0" err="1" smtClean="0"/>
              <a:t>csubm</a:t>
            </a:r>
            <a:r>
              <a:rPr lang="en-US" dirty="0" smtClean="0"/>
              <a:t>   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gpustat</a:t>
            </a:r>
            <a:r>
              <a:rPr lang="en-US" dirty="0" smtClean="0"/>
              <a:t>     </a:t>
            </a:r>
            <a:r>
              <a:rPr lang="en-US" dirty="0"/>
              <a:t>		</a:t>
            </a:r>
            <a:r>
              <a:rPr lang="en-US" dirty="0" err="1" smtClean="0"/>
              <a:t>pedrecode</a:t>
            </a:r>
            <a:r>
              <a:rPr lang="en-US" dirty="0" smtClean="0"/>
              <a:t>		</a:t>
            </a:r>
            <a:r>
              <a:rPr lang="en-US" dirty="0" err="1" smtClean="0"/>
              <a:t>sthmgibbs</a:t>
            </a:r>
            <a:endParaRPr dirty="0"/>
          </a:p>
          <a:p>
            <a:r>
              <a:rPr lang="en-US" dirty="0" err="1" smtClean="0"/>
              <a:t>cadd</a:t>
            </a:r>
            <a:r>
              <a:rPr lang="en-US" dirty="0" smtClean="0"/>
              <a:t>        </a:t>
            </a:r>
            <a:r>
              <a:rPr lang="en-US" dirty="0"/>
              <a:t>	</a:t>
            </a:r>
            <a:r>
              <a:rPr lang="en-US" dirty="0" err="1" smtClean="0"/>
              <a:t>cudacheck</a:t>
            </a:r>
            <a:r>
              <a:rPr lang="en-US" dirty="0" smtClean="0"/>
              <a:t> 		</a:t>
            </a:r>
            <a:r>
              <a:rPr lang="en-US" dirty="0" err="1" smtClean="0"/>
              <a:t>grpcnt</a:t>
            </a:r>
            <a:r>
              <a:rPr lang="en-US" dirty="0" smtClean="0"/>
              <a:t>      </a:t>
            </a:r>
            <a:r>
              <a:rPr lang="en-US" dirty="0"/>
              <a:t>		</a:t>
            </a:r>
            <a:r>
              <a:rPr lang="en-US" dirty="0" err="1" smtClean="0"/>
              <a:t>lambayes</a:t>
            </a:r>
            <a:r>
              <a:rPr lang="en-US" dirty="0" smtClean="0"/>
              <a:t>     </a:t>
            </a:r>
            <a:r>
              <a:rPr lang="en-US" dirty="0"/>
              <a:t>	</a:t>
            </a:r>
            <a:r>
              <a:rPr lang="en-US" dirty="0" err="1" smtClean="0"/>
              <a:t>permsub</a:t>
            </a:r>
            <a:endParaRPr dirty="0"/>
          </a:p>
          <a:p>
            <a:r>
              <a:rPr lang="en-US" dirty="0" err="1" smtClean="0"/>
              <a:t>cgen_z</a:t>
            </a:r>
            <a:r>
              <a:rPr lang="en-US" dirty="0" smtClean="0"/>
              <a:t>      </a:t>
            </a:r>
            <a:r>
              <a:rPr lang="en-US" dirty="0"/>
              <a:t>	</a:t>
            </a:r>
            <a:r>
              <a:rPr lang="en-US" dirty="0" err="1" smtClean="0"/>
              <a:t>cudarnd</a:t>
            </a:r>
            <a:r>
              <a:rPr lang="en-US" dirty="0" smtClean="0"/>
              <a:t> 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grpmn</a:t>
            </a:r>
            <a:r>
              <a:rPr lang="en-US" dirty="0" smtClean="0"/>
              <a:t>       </a:t>
            </a:r>
            <a:r>
              <a:rPr lang="en-US" dirty="0"/>
              <a:t>		</a:t>
            </a:r>
            <a:r>
              <a:rPr lang="en-US" dirty="0" err="1" smtClean="0"/>
              <a:t>libbolt</a:t>
            </a:r>
            <a:r>
              <a:rPr lang="en-US" dirty="0" smtClean="0"/>
              <a:t>      </a:t>
            </a:r>
            <a:r>
              <a:rPr lang="en-US" dirty="0"/>
              <a:t>		</a:t>
            </a:r>
            <a:r>
              <a:rPr lang="en-US" dirty="0" smtClean="0"/>
              <a:t>rank</a:t>
            </a:r>
            <a:endParaRPr dirty="0"/>
          </a:p>
          <a:p>
            <a:r>
              <a:rPr lang="en-US" dirty="0" err="1" smtClean="0"/>
              <a:t>chcat</a:t>
            </a:r>
            <a:r>
              <a:rPr lang="en-US" dirty="0" smtClean="0"/>
              <a:t>       </a:t>
            </a:r>
            <a:r>
              <a:rPr lang="en-US" dirty="0"/>
              <a:t>	</a:t>
            </a:r>
            <a:r>
              <a:rPr lang="en-US" dirty="0" err="1" smtClean="0"/>
              <a:t>cvcat</a:t>
            </a:r>
            <a:r>
              <a:rPr lang="en-US" dirty="0" smtClean="0"/>
              <a:t>   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grps</a:t>
            </a:r>
            <a:r>
              <a:rPr lang="en-US" dirty="0" smtClean="0"/>
              <a:t>        </a:t>
            </a:r>
            <a:r>
              <a:rPr lang="en-US" dirty="0"/>
              <a:t>		</a:t>
            </a:r>
            <a:r>
              <a:rPr lang="en-US" dirty="0" err="1" smtClean="0"/>
              <a:t>libboltcuda</a:t>
            </a:r>
            <a:r>
              <a:rPr lang="en-US" dirty="0" smtClean="0"/>
              <a:t>  </a:t>
            </a:r>
            <a:r>
              <a:rPr lang="en-US" dirty="0"/>
              <a:t>	</a:t>
            </a:r>
            <a:r>
              <a:rPr lang="en-US" dirty="0" err="1" smtClean="0"/>
              <a:t>sdate</a:t>
            </a:r>
            <a:endParaRPr dirty="0"/>
          </a:p>
          <a:p>
            <a:r>
              <a:rPr lang="en-US" dirty="0" err="1" smtClean="0"/>
              <a:t>cholesky</a:t>
            </a:r>
            <a:r>
              <a:rPr lang="en-US" dirty="0" smtClean="0"/>
              <a:t>    </a:t>
            </a:r>
            <a:r>
              <a:rPr lang="en-US" dirty="0"/>
              <a:t>	</a:t>
            </a:r>
            <a:r>
              <a:rPr lang="en-US" dirty="0" err="1" smtClean="0"/>
              <a:t>cvcatcsr</a:t>
            </a:r>
            <a:r>
              <a:rPr lang="en-US" dirty="0" smtClean="0"/>
              <a:t>   </a:t>
            </a:r>
            <a:r>
              <a:rPr lang="en-US" dirty="0"/>
              <a:t>	</a:t>
            </a:r>
            <a:r>
              <a:rPr lang="en-US" dirty="0" smtClean="0"/>
              <a:t>	grps2       </a:t>
            </a:r>
            <a:r>
              <a:rPr lang="en-US" dirty="0"/>
              <a:t>		</a:t>
            </a:r>
            <a:r>
              <a:rPr lang="en-US" dirty="0" smtClean="0"/>
              <a:t>load2csc  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shmgr</a:t>
            </a:r>
            <a:endParaRPr dirty="0"/>
          </a:p>
          <a:p>
            <a:r>
              <a:rPr lang="en-US" dirty="0" err="1" smtClean="0"/>
              <a:t>cln</a:t>
            </a:r>
            <a:r>
              <a:rPr lang="en-US" dirty="0" smtClean="0"/>
              <a:t>      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diag</a:t>
            </a:r>
            <a:r>
              <a:rPr lang="en-US" dirty="0" smtClean="0"/>
              <a:t>    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ident</a:t>
            </a:r>
            <a:r>
              <a:rPr lang="en-US" dirty="0" smtClean="0"/>
              <a:t>       </a:t>
            </a:r>
            <a:r>
              <a:rPr lang="en-US" dirty="0"/>
              <a:t>		</a:t>
            </a:r>
            <a:r>
              <a:rPr lang="en-US" dirty="0" err="1" smtClean="0"/>
              <a:t>minmax</a:t>
            </a:r>
            <a:r>
              <a:rPr lang="en-US" dirty="0" smtClean="0"/>
              <a:t>       </a:t>
            </a:r>
            <a:r>
              <a:rPr lang="en-US" dirty="0"/>
              <a:t>	</a:t>
            </a:r>
            <a:r>
              <a:rPr lang="en-US" dirty="0" smtClean="0"/>
              <a:t>	sp2mm</a:t>
            </a:r>
            <a:endParaRPr dirty="0"/>
          </a:p>
          <a:p>
            <a:r>
              <a:rPr lang="en-US" dirty="0" err="1" smtClean="0"/>
              <a:t>cmult</a:t>
            </a:r>
            <a:r>
              <a:rPr lang="en-US" dirty="0" smtClean="0"/>
              <a:t>       </a:t>
            </a:r>
            <a:r>
              <a:rPr lang="en-US" dirty="0"/>
              <a:t>		</a:t>
            </a:r>
            <a:r>
              <a:rPr lang="en-US" dirty="0" smtClean="0"/>
              <a:t>        </a:t>
            </a:r>
            <a:r>
              <a:rPr lang="en-US" dirty="0"/>
              <a:t>	</a:t>
            </a:r>
            <a:r>
              <a:rPr lang="en-US" dirty="0" smtClean="0"/>
              <a:t>	impute      </a:t>
            </a:r>
            <a:r>
              <a:rPr lang="en-US" dirty="0"/>
              <a:t>		</a:t>
            </a:r>
            <a:r>
              <a:rPr lang="en-US" dirty="0" err="1" smtClean="0"/>
              <a:t>stack_ped</a:t>
            </a:r>
            <a:r>
              <a:rPr lang="en-US" dirty="0" smtClean="0"/>
              <a:t>		</a:t>
            </a:r>
            <a:r>
              <a:rPr lang="en-US" dirty="0" err="1" smtClean="0"/>
              <a:t>ssgibbs</a:t>
            </a:r>
            <a:endParaRPr dirty="0"/>
          </a:p>
          <a:p>
            <a:r>
              <a:rPr lang="en-US" dirty="0" err="1" smtClean="0"/>
              <a:t>cnewr</a:t>
            </a:r>
            <a:r>
              <a:rPr lang="en-US" dirty="0" smtClean="0"/>
              <a:t>       </a:t>
            </a:r>
            <a:r>
              <a:rPr lang="en-US" dirty="0"/>
              <a:t>	</a:t>
            </a:r>
            <a:r>
              <a:rPr lang="en-US" dirty="0" err="1" smtClean="0"/>
              <a:t>fbcsrmv</a:t>
            </a:r>
            <a:r>
              <a:rPr lang="en-US" dirty="0" smtClean="0"/>
              <a:t>  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imputegpu</a:t>
            </a:r>
            <a:r>
              <a:rPr lang="en-US" dirty="0" smtClean="0"/>
              <a:t>   </a:t>
            </a:r>
            <a:r>
              <a:rPr lang="en-US" dirty="0"/>
              <a:t>	</a:t>
            </a:r>
            <a:r>
              <a:rPr lang="en-US" dirty="0" err="1" smtClean="0"/>
              <a:t>mmult</a:t>
            </a:r>
            <a:r>
              <a:rPr lang="en-US" dirty="0" smtClean="0"/>
              <a:t>        </a:t>
            </a:r>
            <a:r>
              <a:rPr lang="en-US" dirty="0"/>
              <a:t>		</a:t>
            </a:r>
            <a:r>
              <a:rPr lang="en-US" dirty="0" err="1" smtClean="0"/>
              <a:t>transM</a:t>
            </a:r>
            <a:endParaRPr dirty="0"/>
          </a:p>
          <a:p>
            <a:r>
              <a:rPr lang="en-US" dirty="0" smtClean="0"/>
              <a:t>cnewr2      </a:t>
            </a:r>
            <a:r>
              <a:rPr lang="en-US" dirty="0"/>
              <a:t>	</a:t>
            </a:r>
            <a:r>
              <a:rPr lang="en-US" dirty="0" err="1" smtClean="0"/>
              <a:t>fblockinv</a:t>
            </a:r>
            <a:r>
              <a:rPr lang="en-US" dirty="0" smtClean="0"/>
              <a:t>  </a:t>
            </a:r>
            <a:r>
              <a:rPr lang="en-US" dirty="0"/>
              <a:t>	</a:t>
            </a:r>
            <a:r>
              <a:rPr lang="en-US" dirty="0" smtClean="0"/>
              <a:t>	include     </a:t>
            </a:r>
            <a:r>
              <a:rPr lang="en-US" dirty="0"/>
              <a:t>		</a:t>
            </a:r>
            <a:r>
              <a:rPr lang="en-US" dirty="0" err="1" smtClean="0"/>
              <a:t>mmultgpu</a:t>
            </a:r>
            <a:r>
              <a:rPr lang="en-US" dirty="0" smtClean="0"/>
              <a:t>     </a:t>
            </a:r>
            <a:r>
              <a:rPr lang="en-US" dirty="0"/>
              <a:t>	</a:t>
            </a:r>
            <a:r>
              <a:rPr lang="en-US" dirty="0" err="1" smtClean="0"/>
              <a:t>tsolve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 Evaluation is </a:t>
            </a:r>
            <a:br>
              <a:rPr lang="en-US" dirty="0" smtClean="0"/>
            </a:br>
            <a:r>
              <a:rPr lang="en-US" dirty="0" smtClean="0"/>
              <a:t>a 2 step process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87500" y="2146948"/>
            <a:ext cx="3205238" cy="22527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ASSEMBLE THE PROBELM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16210" y="4552131"/>
            <a:ext cx="3205238" cy="22527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SOLVE 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49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2"/>
          <p:cNvSpPr txBox="1"/>
          <p:nvPr/>
        </p:nvSpPr>
        <p:spPr>
          <a:xfrm>
            <a:off x="457200" y="7104600"/>
            <a:ext cx="8937720" cy="302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500"/>
              <a:t>* 1st GPU is Titan, 2nd GPU is Tesla k20c, HOST is I7-4930k 3.4 GhZ (overclocked to 4.13) 6C with HT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48" y="2101885"/>
            <a:ext cx="9159176" cy="467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65" y="498939"/>
            <a:ext cx="64408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Example Solves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8879" y="0"/>
            <a:ext cx="3232586" cy="2101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2745972" y="2935449"/>
            <a:ext cx="6583680" cy="4390321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4000" dirty="0"/>
              <a:t>M = 	</a:t>
            </a:r>
            <a:r>
              <a:rPr lang="en-US" sz="4000" dirty="0" smtClean="0"/>
              <a:t>s11  </a:t>
            </a:r>
            <a:r>
              <a:rPr lang="en-US" sz="4000" dirty="0"/>
              <a:t>s12  … s1m</a:t>
            </a:r>
            <a:endParaRPr dirty="0"/>
          </a:p>
          <a:p>
            <a:r>
              <a:rPr lang="en-US" sz="4000" dirty="0"/>
              <a:t>			s21 </a:t>
            </a:r>
            <a:r>
              <a:rPr lang="en-US" sz="4000" dirty="0" smtClean="0"/>
              <a:t> s22  </a:t>
            </a:r>
            <a:r>
              <a:rPr lang="en-US" sz="4000" dirty="0"/>
              <a:t>…</a:t>
            </a:r>
            <a:endParaRPr dirty="0"/>
          </a:p>
          <a:p>
            <a:r>
              <a:rPr lang="en-US" sz="4000" dirty="0"/>
              <a:t>			.			.</a:t>
            </a:r>
            <a:endParaRPr dirty="0"/>
          </a:p>
          <a:p>
            <a:r>
              <a:rPr lang="en-US" sz="4000" dirty="0"/>
              <a:t>			.		 	  </a:t>
            </a:r>
            <a:r>
              <a:rPr lang="en-US" sz="4000" dirty="0" smtClean="0"/>
              <a:t>  .</a:t>
            </a:r>
            <a:endParaRPr dirty="0"/>
          </a:p>
          <a:p>
            <a:r>
              <a:rPr lang="en-US" sz="4000" dirty="0"/>
              <a:t>			.		  		</a:t>
            </a:r>
            <a:r>
              <a:rPr lang="en-US" sz="4000" dirty="0" smtClean="0"/>
              <a:t>   .</a:t>
            </a:r>
            <a:endParaRPr dirty="0"/>
          </a:p>
          <a:p>
            <a:r>
              <a:rPr lang="en-US" sz="4000" dirty="0"/>
              <a:t>			sn1 …	     	</a:t>
            </a:r>
            <a:r>
              <a:rPr lang="en-US" sz="4000" dirty="0" err="1"/>
              <a:t>snm</a:t>
            </a:r>
            <a:endParaRPr dirty="0"/>
          </a:p>
        </p:txBody>
      </p:sp>
      <p:sp>
        <p:nvSpPr>
          <p:cNvPr id="101" name="TextShape 2"/>
          <p:cNvSpPr txBox="1"/>
          <p:nvPr/>
        </p:nvSpPr>
        <p:spPr>
          <a:xfrm>
            <a:off x="1233627" y="4429429"/>
            <a:ext cx="1361880" cy="346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dirty="0" smtClean="0"/>
              <a:t>Animals → </a:t>
            </a:r>
            <a:endParaRPr dirty="0"/>
          </a:p>
        </p:txBody>
      </p:sp>
      <p:sp>
        <p:nvSpPr>
          <p:cNvPr id="4" name="TextShape 2"/>
          <p:cNvSpPr txBox="1"/>
          <p:nvPr/>
        </p:nvSpPr>
        <p:spPr>
          <a:xfrm>
            <a:off x="4757575" y="1618436"/>
            <a:ext cx="1361880" cy="346320"/>
          </a:xfrm>
          <a:prstGeom prst="rect">
            <a:avLst/>
          </a:prstGeom>
        </p:spPr>
        <p:txBody>
          <a:bodyPr vert="vert" wrap="none" lIns="90000" tIns="45000" rIns="90000" bIns="45000"/>
          <a:lstStyle/>
          <a:p>
            <a:r>
              <a:rPr lang="en-US" dirty="0" smtClean="0"/>
              <a:t>Markers → 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4133608" y="162090"/>
            <a:ext cx="5522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Genomic Information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20632" cy="19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28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124</Words>
  <Application>Microsoft Office PowerPoint</Application>
  <PresentationFormat>Custom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Apothecary</vt:lpstr>
      <vt:lpstr>BOLT     A flexible and powerful approach to genetic evaluation</vt:lpstr>
      <vt:lpstr>Leveraging technology built for computer gaming</vt:lpstr>
      <vt:lpstr>Slide 3</vt:lpstr>
      <vt:lpstr>Slide 4</vt:lpstr>
      <vt:lpstr>Slide 5</vt:lpstr>
      <vt:lpstr>Slide 6</vt:lpstr>
      <vt:lpstr>Genetic Evaluation is  a 2 step process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KathyShafer</cp:lastModifiedBy>
  <cp:revision>21</cp:revision>
  <dcterms:modified xsi:type="dcterms:W3CDTF">2014-09-16T15:55:05Z</dcterms:modified>
</cp:coreProperties>
</file>