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301" r:id="rId3"/>
    <p:sldId id="302" r:id="rId4"/>
    <p:sldId id="303" r:id="rId5"/>
    <p:sldId id="262" r:id="rId6"/>
    <p:sldId id="263" r:id="rId7"/>
    <p:sldId id="264" r:id="rId8"/>
    <p:sldId id="265" r:id="rId9"/>
    <p:sldId id="268" r:id="rId10"/>
    <p:sldId id="269" r:id="rId11"/>
    <p:sldId id="272" r:id="rId12"/>
    <p:sldId id="273" r:id="rId13"/>
    <p:sldId id="274" r:id="rId14"/>
    <p:sldId id="275" r:id="rId15"/>
    <p:sldId id="270" r:id="rId16"/>
    <p:sldId id="271"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300" r:id="rId33"/>
    <p:sldId id="292" r:id="rId34"/>
    <p:sldId id="260" r:id="rId35"/>
    <p:sldId id="261" r:id="rId36"/>
    <p:sldId id="293" r:id="rId37"/>
    <p:sldId id="294" r:id="rId38"/>
    <p:sldId id="297" r:id="rId39"/>
    <p:sldId id="295" r:id="rId40"/>
    <p:sldId id="296" r:id="rId41"/>
    <p:sldId id="298" r:id="rId42"/>
    <p:sldId id="299" r:id="rId43"/>
    <p:sldId id="257" r:id="rId44"/>
    <p:sldId id="258" r:id="rId45"/>
    <p:sldId id="305" r:id="rId46"/>
    <p:sldId id="308" r:id="rId47"/>
    <p:sldId id="309" r:id="rId48"/>
    <p:sldId id="310" r:id="rId49"/>
    <p:sldId id="312" r:id="rId50"/>
    <p:sldId id="311" r:id="rId51"/>
    <p:sldId id="313" r:id="rId52"/>
    <p:sldId id="259" r:id="rId53"/>
    <p:sldId id="314" r:id="rId54"/>
    <p:sldId id="307" r:id="rId55"/>
    <p:sldId id="315" r:id="rId56"/>
    <p:sldId id="316" r:id="rId57"/>
    <p:sldId id="317" r:id="rId58"/>
    <p:sldId id="318" r:id="rId59"/>
    <p:sldId id="304" r:id="rId60"/>
    <p:sldId id="306"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E6EC"/>
    <a:srgbClr val="F400C7"/>
    <a:srgbClr val="38ED4B"/>
    <a:srgbClr val="FF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2" d="100"/>
          <a:sy n="52" d="100"/>
        </p:scale>
        <p:origin x="-143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3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5D17EF-1BAC-AB4A-987C-A1F538440F65}" type="datetimeFigureOut">
              <a:rPr lang="en-US" smtClean="0"/>
              <a:pPr/>
              <a:t>9/16/2014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74EE05-D2FE-D44C-AF4F-095BFB2DE706}" type="slidenum">
              <a:rPr lang="en-US" smtClean="0"/>
              <a:pPr/>
              <a:t>‹#›</a:t>
            </a:fld>
            <a:endParaRPr lang="en-US"/>
          </a:p>
        </p:txBody>
      </p:sp>
    </p:spTree>
    <p:extLst>
      <p:ext uri="{BB962C8B-B14F-4D97-AF65-F5344CB8AC3E}">
        <p14:creationId xmlns:p14="http://schemas.microsoft.com/office/powerpoint/2010/main" xmlns="" val="17806815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45 minutes</a:t>
            </a:r>
            <a:endParaRPr lang="en-US" dirty="0"/>
          </a:p>
        </p:txBody>
      </p:sp>
      <p:sp>
        <p:nvSpPr>
          <p:cNvPr id="4" name="Slide Number Placeholder 3"/>
          <p:cNvSpPr>
            <a:spLocks noGrp="1"/>
          </p:cNvSpPr>
          <p:nvPr>
            <p:ph type="sldNum" sz="quarter" idx="10"/>
          </p:nvPr>
        </p:nvSpPr>
        <p:spPr/>
        <p:txBody>
          <a:bodyPr/>
          <a:lstStyle/>
          <a:p>
            <a:fld id="{DB74EE05-D2FE-D44C-AF4F-095BFB2DE706}" type="slidenum">
              <a:rPr lang="en-US" smtClean="0"/>
              <a:pPr/>
              <a:t>1</a:t>
            </a:fld>
            <a:endParaRPr lang="en-US"/>
          </a:p>
        </p:txBody>
      </p:sp>
    </p:spTree>
    <p:extLst>
      <p:ext uri="{BB962C8B-B14F-4D97-AF65-F5344CB8AC3E}">
        <p14:creationId xmlns:p14="http://schemas.microsoft.com/office/powerpoint/2010/main" xmlns="" val="402757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sz="1600">
                <a:solidFill>
                  <a:schemeClr val="tx1"/>
                </a:solidFill>
                <a:latin typeface="Arial" charset="0"/>
              </a:defRPr>
            </a:lvl1pPr>
            <a:lvl2pPr marL="729057" indent="-280406" defTabSz="914437" eaLnBrk="0" hangingPunct="0">
              <a:defRPr sz="1600">
                <a:solidFill>
                  <a:schemeClr val="tx1"/>
                </a:solidFill>
                <a:latin typeface="Arial" charset="0"/>
              </a:defRPr>
            </a:lvl2pPr>
            <a:lvl3pPr marL="1121626" indent="-224325" defTabSz="914437" eaLnBrk="0" hangingPunct="0">
              <a:defRPr sz="1600">
                <a:solidFill>
                  <a:schemeClr val="tx1"/>
                </a:solidFill>
                <a:latin typeface="Arial" charset="0"/>
              </a:defRPr>
            </a:lvl3pPr>
            <a:lvl4pPr marL="1570276" indent="-224325" defTabSz="914437" eaLnBrk="0" hangingPunct="0">
              <a:defRPr sz="1600">
                <a:solidFill>
                  <a:schemeClr val="tx1"/>
                </a:solidFill>
                <a:latin typeface="Arial" charset="0"/>
              </a:defRPr>
            </a:lvl4pPr>
            <a:lvl5pPr marL="2018927" indent="-224325" defTabSz="914437" eaLnBrk="0" hangingPunct="0">
              <a:defRPr sz="1600">
                <a:solidFill>
                  <a:schemeClr val="tx1"/>
                </a:solidFill>
                <a:latin typeface="Arial" charset="0"/>
              </a:defRPr>
            </a:lvl5pPr>
            <a:lvl6pPr marL="2467577" indent="-224325" defTabSz="914437" eaLnBrk="0" fontAlgn="base" hangingPunct="0">
              <a:spcBef>
                <a:spcPct val="0"/>
              </a:spcBef>
              <a:spcAft>
                <a:spcPct val="0"/>
              </a:spcAft>
              <a:defRPr sz="1600">
                <a:solidFill>
                  <a:schemeClr val="tx1"/>
                </a:solidFill>
                <a:latin typeface="Arial" charset="0"/>
              </a:defRPr>
            </a:lvl6pPr>
            <a:lvl7pPr marL="2916227" indent="-224325" defTabSz="914437" eaLnBrk="0" fontAlgn="base" hangingPunct="0">
              <a:spcBef>
                <a:spcPct val="0"/>
              </a:spcBef>
              <a:spcAft>
                <a:spcPct val="0"/>
              </a:spcAft>
              <a:defRPr sz="1600">
                <a:solidFill>
                  <a:schemeClr val="tx1"/>
                </a:solidFill>
                <a:latin typeface="Arial" charset="0"/>
              </a:defRPr>
            </a:lvl7pPr>
            <a:lvl8pPr marL="3364878" indent="-224325" defTabSz="914437" eaLnBrk="0" fontAlgn="base" hangingPunct="0">
              <a:spcBef>
                <a:spcPct val="0"/>
              </a:spcBef>
              <a:spcAft>
                <a:spcPct val="0"/>
              </a:spcAft>
              <a:defRPr sz="1600">
                <a:solidFill>
                  <a:schemeClr val="tx1"/>
                </a:solidFill>
                <a:latin typeface="Arial" charset="0"/>
              </a:defRPr>
            </a:lvl8pPr>
            <a:lvl9pPr marL="3813528" indent="-224325" defTabSz="914437" eaLnBrk="0" fontAlgn="base" hangingPunct="0">
              <a:spcBef>
                <a:spcPct val="0"/>
              </a:spcBef>
              <a:spcAft>
                <a:spcPct val="0"/>
              </a:spcAft>
              <a:defRPr sz="1600">
                <a:solidFill>
                  <a:schemeClr val="tx1"/>
                </a:solidFill>
                <a:latin typeface="Arial" charset="0"/>
              </a:defRPr>
            </a:lvl9pPr>
          </a:lstStyle>
          <a:p>
            <a:pPr eaLnBrk="1" hangingPunct="1">
              <a:defRPr/>
            </a:pPr>
            <a:fld id="{5967258D-0F3B-4052-A9DF-816DF7F8C748}" type="slidenum">
              <a:rPr lang="en-US" sz="1200"/>
              <a:pPr eaLnBrk="1" hangingPunct="1">
                <a:defRPr/>
              </a:pPr>
              <a:t>19</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596348" y="4345587"/>
            <a:ext cx="5770908" cy="4429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en-US" sz="1000"/>
              <a:t>The heart of Illumina’s technology is based on the fundamental concept of beads in wells, and, more specifically, the random self-assembly of those beads into wells.</a:t>
            </a:r>
          </a:p>
          <a:p>
            <a:pPr>
              <a:buFontTx/>
              <a:buChar char="•"/>
            </a:pPr>
            <a:r>
              <a:rPr lang="en-US" sz="1000"/>
              <a:t>Shown here is a SEM of the end of a fiber strand after population with the assay beads </a:t>
            </a:r>
          </a:p>
          <a:p>
            <a:pPr>
              <a:buFontTx/>
              <a:buChar char="•"/>
            </a:pPr>
            <a:r>
              <a:rPr lang="en-US" sz="1000"/>
              <a:t>Showing that the etched pits are now completely occupied by the highly regular silica beads.</a:t>
            </a:r>
          </a:p>
          <a:p>
            <a:pPr>
              <a:buFontTx/>
              <a:buChar char="•"/>
            </a:pPr>
            <a:r>
              <a:rPr lang="en-US" sz="1000"/>
              <a:t>These beads acts as the functional elements of the array and are evenly covered with about 700 to 800 thousand copies of a specific oligonucleotide that acts as the capture sequence in a genotyping or gene expression assay. </a:t>
            </a:r>
          </a:p>
          <a:p>
            <a:endParaRPr lang="en-US" sz="1000"/>
          </a:p>
          <a:p>
            <a:pPr>
              <a:buFontTx/>
              <a:buChar char="•"/>
            </a:pPr>
            <a:r>
              <a:rPr lang="en-US" sz="1000"/>
              <a:t>Oblique view has been artificially colored. </a:t>
            </a:r>
          </a:p>
          <a:p>
            <a:pPr>
              <a:buFontTx/>
              <a:buChar char="•"/>
            </a:pPr>
            <a:r>
              <a:rPr lang="en-US" sz="1000"/>
              <a:t>Also artist rendered view to help explain that each bead is completely covered In approximately 800 thousand copies of one specific type of illumiCode oligo </a:t>
            </a:r>
          </a:p>
          <a:p>
            <a:pPr>
              <a:buFontTx/>
              <a:buChar char="•"/>
            </a:pPr>
            <a:r>
              <a:rPr lang="en-US" sz="1000"/>
              <a:t>The different illumiCode oligos that determine the bead types</a:t>
            </a:r>
          </a:p>
          <a:p>
            <a:pPr>
              <a:buFontTx/>
              <a:buChar char="•"/>
            </a:pPr>
            <a:r>
              <a:rPr lang="en-US" sz="1000"/>
              <a:t>The beads are not directly fluorescently labeled; the bead-bound oligos hybridize to fluorescently tagged reaction products from bioassays.</a:t>
            </a:r>
          </a:p>
          <a:p>
            <a:pPr>
              <a:buFontTx/>
              <a:buChar char="•"/>
            </a:pPr>
            <a:endParaRPr lang="en-US" sz="1000"/>
          </a:p>
          <a:p>
            <a:pPr>
              <a:buFontTx/>
              <a:buChar char="•"/>
            </a:pPr>
            <a:r>
              <a:rPr lang="en-US" sz="1000"/>
              <a:t>There are several advantages to producing arrays in this way:</a:t>
            </a:r>
          </a:p>
          <a:p>
            <a:pPr>
              <a:buFontTx/>
              <a:buChar char="•"/>
            </a:pPr>
            <a:r>
              <a:rPr lang="en-US" sz="1000"/>
              <a:t>One advantage of this approach to array production is that it allows us to manufacture and functionally validate every single array element (bead) independent of the array substrate (fiber bundles or chip) to yield a much higher quality array.  In effect we can produce a perfect product from an imperfect process and only ship arrays that pass all of our manufacturing QC steps. </a:t>
            </a:r>
          </a:p>
          <a:p>
            <a:pPr>
              <a:buFontTx/>
              <a:buChar char="•"/>
            </a:pPr>
            <a:r>
              <a:rPr lang="en-US" sz="1000"/>
              <a:t>A second advantage is that these arrays have a data density approximately 15X greater than any other commercial array.</a:t>
            </a:r>
          </a:p>
          <a:p>
            <a:pPr>
              <a:buFontTx/>
              <a:buChar char="•"/>
            </a:pPr>
            <a:r>
              <a:rPr lang="en-US" sz="1000"/>
              <a:t>It is also easy to see how this type of array is much more flexible as new array types can be generated or existing arrays expanded simply through the production of new bead pools. </a:t>
            </a:r>
          </a:p>
          <a:p>
            <a:pPr>
              <a:buFontTx/>
              <a:buChar char="•"/>
            </a:pPr>
            <a:endParaRPr lang="en-US" sz="1000"/>
          </a:p>
          <a:p>
            <a:endParaRPr lang="en-US" sz="1000"/>
          </a:p>
          <a:p>
            <a:endParaRPr lang="en-US"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xfrm>
            <a:off x="1143000" y="685800"/>
            <a:ext cx="4572000" cy="3429000"/>
          </a:xfrm>
          <a:ln/>
        </p:spPr>
      </p:sp>
      <p:sp>
        <p:nvSpPr>
          <p:cNvPr id="532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1A3AE4-589E-C449-8380-50068739AFE5}" type="slidenum">
              <a:rPr lang="en-US" sz="1200">
                <a:solidFill>
                  <a:prstClr val="black"/>
                </a:solidFill>
              </a:rPr>
              <a:pPr/>
              <a:t>41</a:t>
            </a:fld>
            <a:endParaRPr lang="en-US"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45 minutes</a:t>
            </a:r>
            <a:endParaRPr lang="en-US" dirty="0"/>
          </a:p>
        </p:txBody>
      </p:sp>
      <p:sp>
        <p:nvSpPr>
          <p:cNvPr id="4" name="Slide Number Placeholder 3"/>
          <p:cNvSpPr>
            <a:spLocks noGrp="1"/>
          </p:cNvSpPr>
          <p:nvPr>
            <p:ph type="sldNum" sz="quarter" idx="10"/>
          </p:nvPr>
        </p:nvSpPr>
        <p:spPr/>
        <p:txBody>
          <a:bodyPr/>
          <a:lstStyle/>
          <a:p>
            <a:fld id="{DB74EE05-D2FE-D44C-AF4F-095BFB2DE706}" type="slidenum">
              <a:rPr lang="en-US" smtClean="0"/>
              <a:pPr/>
              <a:t>44</a:t>
            </a:fld>
            <a:endParaRPr lang="en-US"/>
          </a:p>
        </p:txBody>
      </p:sp>
    </p:spTree>
    <p:extLst>
      <p:ext uri="{BB962C8B-B14F-4D97-AF65-F5344CB8AC3E}">
        <p14:creationId xmlns:p14="http://schemas.microsoft.com/office/powerpoint/2010/main" xmlns="" val="1285434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1E2F1B-5EB1-B14C-B882-A1FEF5C337EE}" type="datetimeFigureOut">
              <a:rPr lang="en-US" smtClean="0"/>
              <a:pPr/>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08426-BACF-C54F-BF7F-A741F345F0E8}" type="slidenum">
              <a:rPr lang="en-US" smtClean="0"/>
              <a:pPr/>
              <a:t>‹#›</a:t>
            </a:fld>
            <a:endParaRPr lang="en-US"/>
          </a:p>
        </p:txBody>
      </p:sp>
    </p:spTree>
    <p:extLst>
      <p:ext uri="{BB962C8B-B14F-4D97-AF65-F5344CB8AC3E}">
        <p14:creationId xmlns:p14="http://schemas.microsoft.com/office/powerpoint/2010/main" xmlns="" val="1072809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E2F1B-5EB1-B14C-B882-A1FEF5C337EE}" type="datetimeFigureOut">
              <a:rPr lang="en-US" smtClean="0"/>
              <a:pPr/>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08426-BACF-C54F-BF7F-A741F345F0E8}" type="slidenum">
              <a:rPr lang="en-US" smtClean="0"/>
              <a:pPr/>
              <a:t>‹#›</a:t>
            </a:fld>
            <a:endParaRPr lang="en-US"/>
          </a:p>
        </p:txBody>
      </p:sp>
    </p:spTree>
    <p:extLst>
      <p:ext uri="{BB962C8B-B14F-4D97-AF65-F5344CB8AC3E}">
        <p14:creationId xmlns:p14="http://schemas.microsoft.com/office/powerpoint/2010/main" xmlns="" val="1732835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E2F1B-5EB1-B14C-B882-A1FEF5C337EE}" type="datetimeFigureOut">
              <a:rPr lang="en-US" smtClean="0"/>
              <a:pPr/>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08426-BACF-C54F-BF7F-A741F345F0E8}" type="slidenum">
              <a:rPr lang="en-US" smtClean="0"/>
              <a:pPr/>
              <a:t>‹#›</a:t>
            </a:fld>
            <a:endParaRPr lang="en-US"/>
          </a:p>
        </p:txBody>
      </p:sp>
    </p:spTree>
    <p:extLst>
      <p:ext uri="{BB962C8B-B14F-4D97-AF65-F5344CB8AC3E}">
        <p14:creationId xmlns:p14="http://schemas.microsoft.com/office/powerpoint/2010/main" xmlns="" val="2856086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3D6F0DA-3344-D648-BDC3-8690C9FBEFEC}" type="slidenum">
              <a:rPr lang="en-US"/>
              <a:pPr/>
              <a:t>‹#›</a:t>
            </a:fld>
            <a:endParaRPr lang="en-US"/>
          </a:p>
        </p:txBody>
      </p:sp>
    </p:spTree>
    <p:extLst>
      <p:ext uri="{BB962C8B-B14F-4D97-AF65-F5344CB8AC3E}">
        <p14:creationId xmlns:p14="http://schemas.microsoft.com/office/powerpoint/2010/main" xmlns="" val="108573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E2F1B-5EB1-B14C-B882-A1FEF5C337EE}" type="datetimeFigureOut">
              <a:rPr lang="en-US" smtClean="0"/>
              <a:pPr/>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08426-BACF-C54F-BF7F-A741F345F0E8}" type="slidenum">
              <a:rPr lang="en-US" smtClean="0"/>
              <a:pPr/>
              <a:t>‹#›</a:t>
            </a:fld>
            <a:endParaRPr lang="en-US"/>
          </a:p>
        </p:txBody>
      </p:sp>
    </p:spTree>
    <p:extLst>
      <p:ext uri="{BB962C8B-B14F-4D97-AF65-F5344CB8AC3E}">
        <p14:creationId xmlns:p14="http://schemas.microsoft.com/office/powerpoint/2010/main" xmlns="" val="84124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1E2F1B-5EB1-B14C-B882-A1FEF5C337EE}" type="datetimeFigureOut">
              <a:rPr lang="en-US" smtClean="0"/>
              <a:pPr/>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08426-BACF-C54F-BF7F-A741F345F0E8}" type="slidenum">
              <a:rPr lang="en-US" smtClean="0"/>
              <a:pPr/>
              <a:t>‹#›</a:t>
            </a:fld>
            <a:endParaRPr lang="en-US"/>
          </a:p>
        </p:txBody>
      </p:sp>
    </p:spTree>
    <p:extLst>
      <p:ext uri="{BB962C8B-B14F-4D97-AF65-F5344CB8AC3E}">
        <p14:creationId xmlns:p14="http://schemas.microsoft.com/office/powerpoint/2010/main" xmlns="" val="135143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1E2F1B-5EB1-B14C-B882-A1FEF5C337EE}" type="datetimeFigureOut">
              <a:rPr lang="en-US" smtClean="0"/>
              <a:pPr/>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08426-BACF-C54F-BF7F-A741F345F0E8}" type="slidenum">
              <a:rPr lang="en-US" smtClean="0"/>
              <a:pPr/>
              <a:t>‹#›</a:t>
            </a:fld>
            <a:endParaRPr lang="en-US"/>
          </a:p>
        </p:txBody>
      </p:sp>
    </p:spTree>
    <p:extLst>
      <p:ext uri="{BB962C8B-B14F-4D97-AF65-F5344CB8AC3E}">
        <p14:creationId xmlns:p14="http://schemas.microsoft.com/office/powerpoint/2010/main" xmlns="" val="114311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1E2F1B-5EB1-B14C-B882-A1FEF5C337EE}" type="datetimeFigureOut">
              <a:rPr lang="en-US" smtClean="0"/>
              <a:pPr/>
              <a:t>9/16/2014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F08426-BACF-C54F-BF7F-A741F345F0E8}" type="slidenum">
              <a:rPr lang="en-US" smtClean="0"/>
              <a:pPr/>
              <a:t>‹#›</a:t>
            </a:fld>
            <a:endParaRPr lang="en-US"/>
          </a:p>
        </p:txBody>
      </p:sp>
    </p:spTree>
    <p:extLst>
      <p:ext uri="{BB962C8B-B14F-4D97-AF65-F5344CB8AC3E}">
        <p14:creationId xmlns:p14="http://schemas.microsoft.com/office/powerpoint/2010/main" xmlns="" val="2087788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1E2F1B-5EB1-B14C-B882-A1FEF5C337EE}" type="datetimeFigureOut">
              <a:rPr lang="en-US" smtClean="0"/>
              <a:pPr/>
              <a:t>9/16/2014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F08426-BACF-C54F-BF7F-A741F345F0E8}" type="slidenum">
              <a:rPr lang="en-US" smtClean="0"/>
              <a:pPr/>
              <a:t>‹#›</a:t>
            </a:fld>
            <a:endParaRPr lang="en-US"/>
          </a:p>
        </p:txBody>
      </p:sp>
    </p:spTree>
    <p:extLst>
      <p:ext uri="{BB962C8B-B14F-4D97-AF65-F5344CB8AC3E}">
        <p14:creationId xmlns:p14="http://schemas.microsoft.com/office/powerpoint/2010/main" xmlns="" val="3219161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E2F1B-5EB1-B14C-B882-A1FEF5C337EE}" type="datetimeFigureOut">
              <a:rPr lang="en-US" smtClean="0"/>
              <a:pPr/>
              <a:t>9/16/2014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F08426-BACF-C54F-BF7F-A741F345F0E8}" type="slidenum">
              <a:rPr lang="en-US" smtClean="0"/>
              <a:pPr/>
              <a:t>‹#›</a:t>
            </a:fld>
            <a:endParaRPr lang="en-US"/>
          </a:p>
        </p:txBody>
      </p:sp>
    </p:spTree>
    <p:extLst>
      <p:ext uri="{BB962C8B-B14F-4D97-AF65-F5344CB8AC3E}">
        <p14:creationId xmlns:p14="http://schemas.microsoft.com/office/powerpoint/2010/main" xmlns="" val="2849957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1E2F1B-5EB1-B14C-B882-A1FEF5C337EE}" type="datetimeFigureOut">
              <a:rPr lang="en-US" smtClean="0"/>
              <a:pPr/>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08426-BACF-C54F-BF7F-A741F345F0E8}" type="slidenum">
              <a:rPr lang="en-US" smtClean="0"/>
              <a:pPr/>
              <a:t>‹#›</a:t>
            </a:fld>
            <a:endParaRPr lang="en-US"/>
          </a:p>
        </p:txBody>
      </p:sp>
    </p:spTree>
    <p:extLst>
      <p:ext uri="{BB962C8B-B14F-4D97-AF65-F5344CB8AC3E}">
        <p14:creationId xmlns:p14="http://schemas.microsoft.com/office/powerpoint/2010/main" xmlns="" val="2444806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1E2F1B-5EB1-B14C-B882-A1FEF5C337EE}" type="datetimeFigureOut">
              <a:rPr lang="en-US" smtClean="0"/>
              <a:pPr/>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08426-BACF-C54F-BF7F-A741F345F0E8}" type="slidenum">
              <a:rPr lang="en-US" smtClean="0"/>
              <a:pPr/>
              <a:t>‹#›</a:t>
            </a:fld>
            <a:endParaRPr lang="en-US"/>
          </a:p>
        </p:txBody>
      </p:sp>
    </p:spTree>
    <p:extLst>
      <p:ext uri="{BB962C8B-B14F-4D97-AF65-F5344CB8AC3E}">
        <p14:creationId xmlns:p14="http://schemas.microsoft.com/office/powerpoint/2010/main" xmlns="" val="970307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1E2F1B-5EB1-B14C-B882-A1FEF5C337EE}" type="datetimeFigureOut">
              <a:rPr lang="en-US" smtClean="0"/>
              <a:pPr/>
              <a:t>9/16/2014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08426-BACF-C54F-BF7F-A741F345F0E8}" type="slidenum">
              <a:rPr lang="en-US" smtClean="0"/>
              <a:pPr/>
              <a:t>‹#›</a:t>
            </a:fld>
            <a:endParaRPr lang="en-US"/>
          </a:p>
        </p:txBody>
      </p:sp>
    </p:spTree>
    <p:extLst>
      <p:ext uri="{BB962C8B-B14F-4D97-AF65-F5344CB8AC3E}">
        <p14:creationId xmlns:p14="http://schemas.microsoft.com/office/powerpoint/2010/main" xmlns="" val="1079926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wmf"/><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Understanding Conventional</a:t>
            </a:r>
            <a:br>
              <a:rPr lang="en-US" dirty="0" smtClean="0"/>
            </a:br>
            <a:r>
              <a:rPr lang="en-US" dirty="0" smtClean="0"/>
              <a:t> and Genomic EPDs</a:t>
            </a:r>
            <a:endParaRPr lang="en-US" dirty="0"/>
          </a:p>
        </p:txBody>
      </p:sp>
      <p:sp>
        <p:nvSpPr>
          <p:cNvPr id="3" name="Subtitle 2"/>
          <p:cNvSpPr>
            <a:spLocks noGrp="1"/>
          </p:cNvSpPr>
          <p:nvPr>
            <p:ph type="subTitle" idx="1"/>
          </p:nvPr>
        </p:nvSpPr>
        <p:spPr>
          <a:xfrm>
            <a:off x="1371600" y="3886200"/>
            <a:ext cx="4279392" cy="1752600"/>
          </a:xfrm>
        </p:spPr>
        <p:txBody>
          <a:bodyPr/>
          <a:lstStyle/>
          <a:p>
            <a:r>
              <a:rPr lang="en-US" dirty="0" smtClean="0"/>
              <a:t>Dorian Garrick</a:t>
            </a:r>
          </a:p>
          <a:p>
            <a:r>
              <a:rPr lang="en-US" dirty="0" err="1" smtClean="0"/>
              <a:t>dorian@iastate.edu</a:t>
            </a:r>
            <a:endParaRPr lang="en-US" dirty="0"/>
          </a:p>
        </p:txBody>
      </p:sp>
      <p:pic>
        <p:nvPicPr>
          <p:cNvPr id="1026" name="Picture 2" descr="C:\Users\KathyShafer\Desktop\doriang.jpg"/>
          <p:cNvPicPr>
            <a:picLocks noChangeAspect="1" noChangeArrowheads="1"/>
          </p:cNvPicPr>
          <p:nvPr/>
        </p:nvPicPr>
        <p:blipFill>
          <a:blip r:embed="rId3"/>
          <a:srcRect/>
          <a:stretch>
            <a:fillRect/>
          </a:stretch>
        </p:blipFill>
        <p:spPr bwMode="auto">
          <a:xfrm>
            <a:off x="6127750" y="3619500"/>
            <a:ext cx="1422400" cy="1866900"/>
          </a:xfrm>
          <a:prstGeom prst="rect">
            <a:avLst/>
          </a:prstGeom>
          <a:noFill/>
        </p:spPr>
      </p:pic>
    </p:spTree>
    <p:extLst>
      <p:ext uri="{BB962C8B-B14F-4D97-AF65-F5344CB8AC3E}">
        <p14:creationId xmlns:p14="http://schemas.microsoft.com/office/powerpoint/2010/main" xmlns="" val="527270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NA_replication+Structure+Images+Pictures d (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rot="18279216">
            <a:off x="1669971" y="-1211282"/>
            <a:ext cx="5397778" cy="8669616"/>
          </a:xfrm>
          <a:prstGeom prst="rect">
            <a:avLst/>
          </a:prstGeom>
        </p:spPr>
      </p:pic>
      <p:sp>
        <p:nvSpPr>
          <p:cNvPr id="7" name="Rectangle 6"/>
          <p:cNvSpPr/>
          <p:nvPr/>
        </p:nvSpPr>
        <p:spPr>
          <a:xfrm>
            <a:off x="2173457" y="164282"/>
            <a:ext cx="1314183" cy="916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0340460">
            <a:off x="3978448" y="1026762"/>
            <a:ext cx="1314183" cy="12491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1387390">
            <a:off x="2058484" y="3649714"/>
            <a:ext cx="1314183" cy="12491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0340460">
            <a:off x="6852239" y="4376489"/>
            <a:ext cx="1314183" cy="14510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9668857">
            <a:off x="6871196" y="4983849"/>
            <a:ext cx="1314183" cy="14510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0" y="4013038"/>
            <a:ext cx="4570482" cy="2585323"/>
          </a:xfrm>
          <a:prstGeom prst="rect">
            <a:avLst/>
          </a:prstGeom>
          <a:noFill/>
        </p:spPr>
        <p:txBody>
          <a:bodyPr wrap="none" rtlCol="0">
            <a:spAutoFit/>
          </a:bodyPr>
          <a:lstStyle/>
          <a:p>
            <a:r>
              <a:rPr lang="en-US" dirty="0" smtClean="0"/>
              <a:t>Errors in duplication</a:t>
            </a:r>
          </a:p>
          <a:p>
            <a:pPr marL="285750" indent="-285750">
              <a:buFontTx/>
              <a:buChar char="-"/>
            </a:pPr>
            <a:r>
              <a:rPr lang="en-US" dirty="0" smtClean="0"/>
              <a:t>Most are repaired</a:t>
            </a:r>
          </a:p>
          <a:p>
            <a:pPr marL="285750" indent="-285750">
              <a:buFontTx/>
              <a:buChar char="-"/>
            </a:pPr>
            <a:r>
              <a:rPr lang="en-US" dirty="0" smtClean="0"/>
              <a:t>Some will be transmitted</a:t>
            </a:r>
          </a:p>
          <a:p>
            <a:pPr marL="285750" indent="-285750">
              <a:buFontTx/>
              <a:buChar char="-"/>
            </a:pPr>
            <a:r>
              <a:rPr lang="en-US" dirty="0" smtClean="0"/>
              <a:t>Some of those may influence performance</a:t>
            </a:r>
          </a:p>
          <a:p>
            <a:pPr marL="742950" lvl="1" indent="-285750">
              <a:buFontTx/>
              <a:buChar char="-"/>
            </a:pPr>
            <a:r>
              <a:rPr lang="en-US" dirty="0" smtClean="0"/>
              <a:t>Some will be beneficial, others harmful</a:t>
            </a:r>
          </a:p>
          <a:p>
            <a:endParaRPr lang="en-US" dirty="0" smtClean="0"/>
          </a:p>
          <a:p>
            <a:r>
              <a:rPr lang="en-US" dirty="0" smtClean="0"/>
              <a:t>Inspection of whole genome sequence</a:t>
            </a:r>
            <a:endParaRPr lang="en-US" dirty="0"/>
          </a:p>
          <a:p>
            <a:pPr marL="285750" indent="-285750">
              <a:buFontTx/>
              <a:buChar char="-"/>
            </a:pPr>
            <a:r>
              <a:rPr lang="en-US" dirty="0" smtClean="0"/>
              <a:t>Demonstrate historical errors</a:t>
            </a:r>
          </a:p>
          <a:p>
            <a:pPr marL="285750" indent="-285750">
              <a:buFontTx/>
              <a:buChar char="-"/>
            </a:pPr>
            <a:r>
              <a:rPr lang="en-US" dirty="0" smtClean="0"/>
              <a:t>And occasional new (de novo) mutations</a:t>
            </a:r>
            <a:endParaRPr lang="en-US" dirty="0"/>
          </a:p>
        </p:txBody>
      </p:sp>
      <p:sp>
        <p:nvSpPr>
          <p:cNvPr id="3" name="TextBox 2"/>
          <p:cNvSpPr txBox="1"/>
          <p:nvPr/>
        </p:nvSpPr>
        <p:spPr>
          <a:xfrm>
            <a:off x="5721541" y="341808"/>
            <a:ext cx="3223246" cy="1477328"/>
          </a:xfrm>
          <a:prstGeom prst="rect">
            <a:avLst/>
          </a:prstGeom>
          <a:noFill/>
          <a:ln w="34925">
            <a:solidFill>
              <a:srgbClr val="0000FF"/>
            </a:solidFill>
          </a:ln>
        </p:spPr>
        <p:txBody>
          <a:bodyPr wrap="none" rtlCol="0">
            <a:spAutoFit/>
          </a:bodyPr>
          <a:lstStyle/>
          <a:p>
            <a:pPr algn="ctr"/>
            <a:r>
              <a:rPr lang="en-US" dirty="0" smtClean="0">
                <a:solidFill>
                  <a:srgbClr val="0000FF"/>
                </a:solidFill>
              </a:rPr>
              <a:t>A common error is the</a:t>
            </a:r>
          </a:p>
          <a:p>
            <a:pPr algn="ctr"/>
            <a:r>
              <a:rPr lang="en-US" dirty="0" smtClean="0">
                <a:solidFill>
                  <a:srgbClr val="0000FF"/>
                </a:solidFill>
              </a:rPr>
              <a:t> substitution of </a:t>
            </a:r>
            <a:r>
              <a:rPr lang="en-US" dirty="0">
                <a:solidFill>
                  <a:srgbClr val="0000FF"/>
                </a:solidFill>
              </a:rPr>
              <a:t>o</a:t>
            </a:r>
            <a:r>
              <a:rPr lang="en-US" dirty="0" smtClean="0">
                <a:solidFill>
                  <a:srgbClr val="0000FF"/>
                </a:solidFill>
              </a:rPr>
              <a:t>ne base pair</a:t>
            </a:r>
          </a:p>
          <a:p>
            <a:pPr algn="ctr"/>
            <a:r>
              <a:rPr lang="en-US" dirty="0" smtClean="0">
                <a:solidFill>
                  <a:srgbClr val="0000FF"/>
                </a:solidFill>
              </a:rPr>
              <a:t> for another</a:t>
            </a:r>
          </a:p>
          <a:p>
            <a:pPr algn="ctr"/>
            <a:r>
              <a:rPr lang="en-US" dirty="0" smtClean="0">
                <a:solidFill>
                  <a:srgbClr val="0000FF"/>
                </a:solidFill>
              </a:rPr>
              <a:t>Single Nucleotide Polymorphism</a:t>
            </a:r>
          </a:p>
          <a:p>
            <a:pPr algn="ctr"/>
            <a:r>
              <a:rPr lang="en-US" dirty="0" smtClean="0">
                <a:solidFill>
                  <a:srgbClr val="0000FF"/>
                </a:solidFill>
              </a:rPr>
              <a:t>(SNP)</a:t>
            </a:r>
            <a:endParaRPr lang="en-US" dirty="0">
              <a:solidFill>
                <a:srgbClr val="0000FF"/>
              </a:solidFill>
            </a:endParaRPr>
          </a:p>
        </p:txBody>
      </p:sp>
      <p:sp>
        <p:nvSpPr>
          <p:cNvPr id="4" name="Rectangle 3"/>
          <p:cNvSpPr/>
          <p:nvPr/>
        </p:nvSpPr>
        <p:spPr>
          <a:xfrm rot="1218143">
            <a:off x="6124487" y="2187613"/>
            <a:ext cx="264634" cy="1988735"/>
          </a:xfrm>
          <a:prstGeom prst="rect">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a:endCxn id="4" idx="0"/>
          </p:cNvCxnSpPr>
          <p:nvPr/>
        </p:nvCxnSpPr>
        <p:spPr>
          <a:xfrm flipH="1">
            <a:off x="6601824" y="1819136"/>
            <a:ext cx="124098" cy="43025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051972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Leptin</a:t>
            </a:r>
            <a:endParaRPr lang="en-US" dirty="0"/>
          </a:p>
        </p:txBody>
      </p:sp>
      <p:pic>
        <p:nvPicPr>
          <p:cNvPr id="3074" name="Picture 2" descr="G:\Research Files\Grants, manuscripts, posters\Completed manuscripts\Leptin-LepR manuscript\Figures\Figure 2A.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07677"/>
            <a:ext cx="9144000" cy="364264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410200" y="6127581"/>
            <a:ext cx="2895600" cy="369332"/>
          </a:xfrm>
          <a:prstGeom prst="rect">
            <a:avLst/>
          </a:prstGeom>
          <a:noFill/>
        </p:spPr>
        <p:txBody>
          <a:bodyPr wrap="square" rtlCol="0">
            <a:spAutoFit/>
          </a:bodyPr>
          <a:lstStyle/>
          <a:p>
            <a:r>
              <a:rPr lang="en-US" dirty="0" smtClean="0"/>
              <a:t>Prokop et al, Peptides, 2012</a:t>
            </a:r>
            <a:endParaRPr lang="en-US" dirty="0"/>
          </a:p>
        </p:txBody>
      </p:sp>
    </p:spTree>
    <p:extLst>
      <p:ext uri="{BB962C8B-B14F-4D97-AF65-F5344CB8AC3E}">
        <p14:creationId xmlns:p14="http://schemas.microsoft.com/office/powerpoint/2010/main" xmlns="" val="2348433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Leptin</a:t>
            </a:r>
            <a:r>
              <a:rPr lang="en-US" dirty="0" smtClean="0"/>
              <a:t> Receptor</a:t>
            </a:r>
            <a:endParaRPr lang="en-US" dirty="0"/>
          </a:p>
        </p:txBody>
      </p:sp>
      <p:sp>
        <p:nvSpPr>
          <p:cNvPr id="3" name="Content Placeholder 2"/>
          <p:cNvSpPr>
            <a:spLocks noGrp="1"/>
          </p:cNvSpPr>
          <p:nvPr>
            <p:ph idx="1"/>
          </p:nvPr>
        </p:nvSpPr>
        <p:spPr/>
        <p:txBody>
          <a:bodyPr/>
          <a:lstStyle/>
          <a:p>
            <a:endParaRPr lang="en-US" dirty="0"/>
          </a:p>
        </p:txBody>
      </p:sp>
      <p:pic>
        <p:nvPicPr>
          <p:cNvPr id="4099" name="Picture 3" descr="G:\Research Files\Grants, manuscripts, posters\Completed manuscripts\Leptin-LepR manuscript\Figures\Figure 2B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1980" y="1447800"/>
            <a:ext cx="8382000" cy="483839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410200" y="6127581"/>
            <a:ext cx="2895600" cy="369332"/>
          </a:xfrm>
          <a:prstGeom prst="rect">
            <a:avLst/>
          </a:prstGeom>
          <a:noFill/>
        </p:spPr>
        <p:txBody>
          <a:bodyPr wrap="square" rtlCol="0">
            <a:spAutoFit/>
          </a:bodyPr>
          <a:lstStyle/>
          <a:p>
            <a:r>
              <a:rPr lang="en-US" dirty="0" smtClean="0"/>
              <a:t>Prokop et al, Peptides, 2012</a:t>
            </a:r>
            <a:endParaRPr lang="en-US" dirty="0"/>
          </a:p>
        </p:txBody>
      </p:sp>
    </p:spTree>
    <p:extLst>
      <p:ext uri="{BB962C8B-B14F-4D97-AF65-F5344CB8AC3E}">
        <p14:creationId xmlns:p14="http://schemas.microsoft.com/office/powerpoint/2010/main" xmlns="" val="412780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Joining the two</a:t>
            </a:r>
            <a:endParaRPr lang="en-US" dirty="0"/>
          </a:p>
        </p:txBody>
      </p:sp>
      <p:pic>
        <p:nvPicPr>
          <p:cNvPr id="5122" name="Picture 2" descr="G:\Research Files\Grants, manuscripts, posters\Completed manuscripts\Leptin-LepR manuscript\Figures\Figure 3.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4540" b="52964"/>
          <a:stretch/>
        </p:blipFill>
        <p:spPr bwMode="auto">
          <a:xfrm>
            <a:off x="64983" y="1905000"/>
            <a:ext cx="9048125" cy="335048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096000" y="6400800"/>
            <a:ext cx="2895600" cy="369332"/>
          </a:xfrm>
          <a:prstGeom prst="rect">
            <a:avLst/>
          </a:prstGeom>
          <a:noFill/>
        </p:spPr>
        <p:txBody>
          <a:bodyPr wrap="square" rtlCol="0">
            <a:spAutoFit/>
          </a:bodyPr>
          <a:lstStyle/>
          <a:p>
            <a:r>
              <a:rPr lang="en-US" dirty="0" smtClean="0"/>
              <a:t>Prokop et al, Peptides, 2012</a:t>
            </a:r>
            <a:endParaRPr lang="en-US" dirty="0"/>
          </a:p>
        </p:txBody>
      </p:sp>
    </p:spTree>
    <p:extLst>
      <p:ext uri="{BB962C8B-B14F-4D97-AF65-F5344CB8AC3E}">
        <p14:creationId xmlns:p14="http://schemas.microsoft.com/office/powerpoint/2010/main" xmlns="" val="5811031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220"/>
            <a:ext cx="8229600" cy="1143000"/>
          </a:xfrm>
        </p:spPr>
        <p:txBody>
          <a:bodyPr>
            <a:normAutofit fontScale="90000"/>
          </a:bodyPr>
          <a:lstStyle/>
          <a:p>
            <a:r>
              <a:rPr lang="en-US" dirty="0" err="1" smtClean="0"/>
              <a:t>Leptin</a:t>
            </a:r>
            <a:r>
              <a:rPr lang="en-US" dirty="0" smtClean="0"/>
              <a:t> and its Receptor Across </a:t>
            </a:r>
            <a:r>
              <a:rPr lang="en-US" dirty="0"/>
              <a:t>S</a:t>
            </a:r>
            <a:r>
              <a:rPr lang="en-US" dirty="0" smtClean="0"/>
              <a:t>pecies</a:t>
            </a:r>
            <a:endParaRPr lang="en-US" dirty="0"/>
          </a:p>
        </p:txBody>
      </p:sp>
      <p:pic>
        <p:nvPicPr>
          <p:cNvPr id="6146" name="Picture 2" descr="G:\Research Files\Grants, manuscripts, posters\Completed manuscripts\Leptin-LepR manuscript\Figures\Figure 4.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070" y="1447800"/>
            <a:ext cx="9144000" cy="459894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096000" y="6400800"/>
            <a:ext cx="2895600" cy="369332"/>
          </a:xfrm>
          <a:prstGeom prst="rect">
            <a:avLst/>
          </a:prstGeom>
          <a:noFill/>
        </p:spPr>
        <p:txBody>
          <a:bodyPr wrap="square" rtlCol="0">
            <a:spAutoFit/>
          </a:bodyPr>
          <a:lstStyle/>
          <a:p>
            <a:r>
              <a:rPr lang="en-US" dirty="0" smtClean="0"/>
              <a:t>Prokop et al, Peptides, 2012</a:t>
            </a:r>
            <a:endParaRPr lang="en-US" dirty="0"/>
          </a:p>
        </p:txBody>
      </p:sp>
    </p:spTree>
    <p:extLst>
      <p:ext uri="{BB962C8B-B14F-4D97-AF65-F5344CB8AC3E}">
        <p14:creationId xmlns:p14="http://schemas.microsoft.com/office/powerpoint/2010/main" xmlns="" val="3132716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p:nvPr/>
        </p:nvCxnSpPr>
        <p:spPr>
          <a:xfrm flipV="1">
            <a:off x="238131" y="2111375"/>
            <a:ext cx="6950075"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228606" y="2492375"/>
            <a:ext cx="6950075" cy="1270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8606" y="76200"/>
            <a:ext cx="8599012" cy="1143000"/>
          </a:xfrm>
        </p:spPr>
        <p:txBody>
          <a:bodyPr>
            <a:normAutofit fontScale="90000"/>
          </a:bodyPr>
          <a:lstStyle/>
          <a:p>
            <a:r>
              <a:rPr lang="en-US" sz="4500" dirty="0" smtClean="0">
                <a:latin typeface="Calibri" charset="0"/>
              </a:rPr>
              <a:t>EPD </a:t>
            </a:r>
            <a:r>
              <a:rPr lang="en-US" sz="4500" dirty="0">
                <a:latin typeface="Calibri" charset="0"/>
              </a:rPr>
              <a:t>is </a:t>
            </a:r>
            <a:r>
              <a:rPr lang="en-US" sz="4500" dirty="0" smtClean="0">
                <a:latin typeface="Calibri" charset="0"/>
              </a:rPr>
              <a:t>half sum </a:t>
            </a:r>
            <a:r>
              <a:rPr lang="en-US" sz="4500" dirty="0">
                <a:latin typeface="Calibri" charset="0"/>
              </a:rPr>
              <a:t>of </a:t>
            </a:r>
            <a:r>
              <a:rPr lang="en-US" sz="4500" dirty="0" smtClean="0">
                <a:latin typeface="Calibri" charset="0"/>
              </a:rPr>
              <a:t>average </a:t>
            </a:r>
            <a:r>
              <a:rPr lang="en-US" sz="4500" dirty="0">
                <a:latin typeface="Calibri" charset="0"/>
              </a:rPr>
              <a:t>gene effects</a:t>
            </a:r>
          </a:p>
        </p:txBody>
      </p:sp>
      <p:sp>
        <p:nvSpPr>
          <p:cNvPr id="26629" name="Rectangle 18"/>
          <p:cNvSpPr>
            <a:spLocks noChangeArrowheads="1"/>
          </p:cNvSpPr>
          <p:nvPr/>
        </p:nvSpPr>
        <p:spPr bwMode="auto">
          <a:xfrm>
            <a:off x="457206"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p>
        </p:txBody>
      </p:sp>
      <p:sp>
        <p:nvSpPr>
          <p:cNvPr id="26630" name="Rectangle 19"/>
          <p:cNvSpPr>
            <a:spLocks noChangeArrowheads="1"/>
          </p:cNvSpPr>
          <p:nvPr/>
        </p:nvSpPr>
        <p:spPr bwMode="auto">
          <a:xfrm>
            <a:off x="817569"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31" name="Rectangle 20"/>
          <p:cNvSpPr>
            <a:spLocks noChangeArrowheads="1"/>
          </p:cNvSpPr>
          <p:nvPr/>
        </p:nvSpPr>
        <p:spPr bwMode="auto">
          <a:xfrm>
            <a:off x="1179519"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32" name="Rectangle 21"/>
          <p:cNvSpPr>
            <a:spLocks noChangeArrowheads="1"/>
          </p:cNvSpPr>
          <p:nvPr/>
        </p:nvSpPr>
        <p:spPr bwMode="auto">
          <a:xfrm rot="-5400000">
            <a:off x="1539878"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3" name="Rectangle 22"/>
          <p:cNvSpPr>
            <a:spLocks noChangeArrowheads="1"/>
          </p:cNvSpPr>
          <p:nvPr/>
        </p:nvSpPr>
        <p:spPr bwMode="auto">
          <a:xfrm rot="-5400000">
            <a:off x="190024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 name="Rectangle 23"/>
          <p:cNvSpPr>
            <a:spLocks noChangeArrowheads="1"/>
          </p:cNvSpPr>
          <p:nvPr/>
        </p:nvSpPr>
        <p:spPr bwMode="auto">
          <a:xfrm>
            <a:off x="2260606" y="1992344"/>
            <a:ext cx="288925" cy="288925"/>
          </a:xfrm>
          <a:prstGeom prst="rect">
            <a:avLst/>
          </a:prstGeom>
          <a:solidFill>
            <a:srgbClr val="FFFF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26635" name="Rectangle 35"/>
          <p:cNvSpPr>
            <a:spLocks noChangeArrowheads="1"/>
          </p:cNvSpPr>
          <p:nvPr/>
        </p:nvSpPr>
        <p:spPr bwMode="auto">
          <a:xfrm rot="-5400000">
            <a:off x="3336928"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6" name="Rectangle 36"/>
          <p:cNvSpPr>
            <a:spLocks noChangeArrowheads="1"/>
          </p:cNvSpPr>
          <p:nvPr/>
        </p:nvSpPr>
        <p:spPr bwMode="auto">
          <a:xfrm rot="-5400000">
            <a:off x="369729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7" name="Rectangle 37"/>
          <p:cNvSpPr>
            <a:spLocks noChangeArrowheads="1"/>
          </p:cNvSpPr>
          <p:nvPr/>
        </p:nvSpPr>
        <p:spPr bwMode="auto">
          <a:xfrm rot="-5400000">
            <a:off x="4057653"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38" name="Rectangle 38"/>
          <p:cNvSpPr>
            <a:spLocks noChangeArrowheads="1"/>
          </p:cNvSpPr>
          <p:nvPr/>
        </p:nvSpPr>
        <p:spPr bwMode="auto">
          <a:xfrm rot="-5400000">
            <a:off x="441960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9" name="Rectangle 39"/>
          <p:cNvSpPr>
            <a:spLocks noChangeArrowheads="1"/>
          </p:cNvSpPr>
          <p:nvPr/>
        </p:nvSpPr>
        <p:spPr bwMode="auto">
          <a:xfrm>
            <a:off x="4779965"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40" name="Rectangle 41"/>
          <p:cNvSpPr>
            <a:spLocks noChangeArrowheads="1"/>
          </p:cNvSpPr>
          <p:nvPr/>
        </p:nvSpPr>
        <p:spPr bwMode="auto">
          <a:xfrm rot="-5400000">
            <a:off x="5500690"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1" name="Rectangle 55"/>
          <p:cNvSpPr>
            <a:spLocks noChangeArrowheads="1"/>
          </p:cNvSpPr>
          <p:nvPr/>
        </p:nvSpPr>
        <p:spPr bwMode="auto">
          <a:xfrm rot="-5400000">
            <a:off x="586105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2" name="Rectangle 56"/>
          <p:cNvSpPr>
            <a:spLocks noChangeArrowheads="1"/>
          </p:cNvSpPr>
          <p:nvPr/>
        </p:nvSpPr>
        <p:spPr bwMode="auto">
          <a:xfrm rot="-5400000">
            <a:off x="6218241"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43" name="Rectangle 57"/>
          <p:cNvSpPr>
            <a:spLocks noChangeArrowheads="1"/>
          </p:cNvSpPr>
          <p:nvPr/>
        </p:nvSpPr>
        <p:spPr bwMode="auto">
          <a:xfrm>
            <a:off x="6578606" y="1981200"/>
            <a:ext cx="315913" cy="288925"/>
          </a:xfrm>
          <a:prstGeom prst="rect">
            <a:avLst/>
          </a:prstGeom>
          <a:solidFill>
            <a:srgbClr val="FFFF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26644" name="Rectangle 161"/>
          <p:cNvSpPr>
            <a:spLocks noChangeArrowheads="1"/>
          </p:cNvSpPr>
          <p:nvPr/>
        </p:nvSpPr>
        <p:spPr bwMode="auto">
          <a:xfrm rot="-5400000">
            <a:off x="513874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5" name="Rectangle 35"/>
          <p:cNvSpPr>
            <a:spLocks noChangeArrowheads="1"/>
          </p:cNvSpPr>
          <p:nvPr/>
        </p:nvSpPr>
        <p:spPr bwMode="auto">
          <a:xfrm rot="-5400000">
            <a:off x="297180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6" name="Rectangle 35"/>
          <p:cNvSpPr>
            <a:spLocks noChangeArrowheads="1"/>
          </p:cNvSpPr>
          <p:nvPr/>
        </p:nvSpPr>
        <p:spPr bwMode="auto">
          <a:xfrm rot="-5400000">
            <a:off x="2627316"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47" name="Rectangle 18"/>
          <p:cNvSpPr>
            <a:spLocks noChangeArrowheads="1"/>
          </p:cNvSpPr>
          <p:nvPr/>
        </p:nvSpPr>
        <p:spPr bwMode="auto">
          <a:xfrm>
            <a:off x="454029"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p>
        </p:txBody>
      </p:sp>
      <p:sp>
        <p:nvSpPr>
          <p:cNvPr id="26648" name="Rectangle 19"/>
          <p:cNvSpPr>
            <a:spLocks noChangeArrowheads="1"/>
          </p:cNvSpPr>
          <p:nvPr/>
        </p:nvSpPr>
        <p:spPr bwMode="auto">
          <a:xfrm>
            <a:off x="81439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49" name="Rectangle 20"/>
          <p:cNvSpPr>
            <a:spLocks noChangeArrowheads="1"/>
          </p:cNvSpPr>
          <p:nvPr/>
        </p:nvSpPr>
        <p:spPr bwMode="auto">
          <a:xfrm>
            <a:off x="117634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50" name="Rectangle 21"/>
          <p:cNvSpPr>
            <a:spLocks noChangeArrowheads="1"/>
          </p:cNvSpPr>
          <p:nvPr/>
        </p:nvSpPr>
        <p:spPr bwMode="auto">
          <a:xfrm rot="-5400000">
            <a:off x="1536703"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1" name="Rectangle 22"/>
          <p:cNvSpPr>
            <a:spLocks noChangeArrowheads="1"/>
          </p:cNvSpPr>
          <p:nvPr/>
        </p:nvSpPr>
        <p:spPr bwMode="auto">
          <a:xfrm rot="-5400000">
            <a:off x="1897065"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7" name="Rectangle 23"/>
          <p:cNvSpPr>
            <a:spLocks noChangeArrowheads="1"/>
          </p:cNvSpPr>
          <p:nvPr/>
        </p:nvSpPr>
        <p:spPr bwMode="auto">
          <a:xfrm>
            <a:off x="2256874" y="2373344"/>
            <a:ext cx="288925" cy="288925"/>
          </a:xfrm>
          <a:prstGeom prst="rect">
            <a:avLst/>
          </a:prstGeom>
          <a:solidFill>
            <a:srgbClr val="FF66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26653" name="Rectangle 35"/>
          <p:cNvSpPr>
            <a:spLocks noChangeArrowheads="1"/>
          </p:cNvSpPr>
          <p:nvPr/>
        </p:nvSpPr>
        <p:spPr bwMode="auto">
          <a:xfrm rot="-5400000">
            <a:off x="3333753"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4" name="Rectangle 36"/>
          <p:cNvSpPr>
            <a:spLocks noChangeArrowheads="1"/>
          </p:cNvSpPr>
          <p:nvPr/>
        </p:nvSpPr>
        <p:spPr bwMode="auto">
          <a:xfrm rot="-5400000">
            <a:off x="369411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5" name="Rectangle 37"/>
          <p:cNvSpPr>
            <a:spLocks noChangeArrowheads="1"/>
          </p:cNvSpPr>
          <p:nvPr/>
        </p:nvSpPr>
        <p:spPr bwMode="auto">
          <a:xfrm rot="-5400000">
            <a:off x="4054478"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56" name="Rectangle 38"/>
          <p:cNvSpPr>
            <a:spLocks noChangeArrowheads="1"/>
          </p:cNvSpPr>
          <p:nvPr/>
        </p:nvSpPr>
        <p:spPr bwMode="auto">
          <a:xfrm rot="-5400000">
            <a:off x="441642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7" name="Rectangle 39"/>
          <p:cNvSpPr>
            <a:spLocks noChangeArrowheads="1"/>
          </p:cNvSpPr>
          <p:nvPr/>
        </p:nvSpPr>
        <p:spPr bwMode="auto">
          <a:xfrm>
            <a:off x="477679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58" name="Rectangle 41"/>
          <p:cNvSpPr>
            <a:spLocks noChangeArrowheads="1"/>
          </p:cNvSpPr>
          <p:nvPr/>
        </p:nvSpPr>
        <p:spPr bwMode="auto">
          <a:xfrm rot="-5400000">
            <a:off x="549751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9" name="Rectangle 55"/>
          <p:cNvSpPr>
            <a:spLocks noChangeArrowheads="1"/>
          </p:cNvSpPr>
          <p:nvPr/>
        </p:nvSpPr>
        <p:spPr bwMode="auto">
          <a:xfrm rot="-5400000">
            <a:off x="585787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0" name="Rectangle 56"/>
          <p:cNvSpPr>
            <a:spLocks noChangeArrowheads="1"/>
          </p:cNvSpPr>
          <p:nvPr/>
        </p:nvSpPr>
        <p:spPr bwMode="auto">
          <a:xfrm rot="-5400000">
            <a:off x="6215065"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61" name="Rectangle 57"/>
          <p:cNvSpPr>
            <a:spLocks noChangeArrowheads="1"/>
          </p:cNvSpPr>
          <p:nvPr/>
        </p:nvSpPr>
        <p:spPr bwMode="auto">
          <a:xfrm>
            <a:off x="6575431" y="2362200"/>
            <a:ext cx="315913" cy="288925"/>
          </a:xfrm>
          <a:prstGeom prst="rect">
            <a:avLst/>
          </a:prstGeom>
          <a:solidFill>
            <a:srgbClr val="FF66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26662" name="Rectangle 161"/>
          <p:cNvSpPr>
            <a:spLocks noChangeArrowheads="1"/>
          </p:cNvSpPr>
          <p:nvPr/>
        </p:nvSpPr>
        <p:spPr bwMode="auto">
          <a:xfrm rot="-5400000">
            <a:off x="513556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3" name="Rectangle 35"/>
          <p:cNvSpPr>
            <a:spLocks noChangeArrowheads="1"/>
          </p:cNvSpPr>
          <p:nvPr/>
        </p:nvSpPr>
        <p:spPr bwMode="auto">
          <a:xfrm rot="-5400000">
            <a:off x="296862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4" name="Rectangle 35"/>
          <p:cNvSpPr>
            <a:spLocks noChangeArrowheads="1"/>
          </p:cNvSpPr>
          <p:nvPr/>
        </p:nvSpPr>
        <p:spPr bwMode="auto">
          <a:xfrm rot="-5400000">
            <a:off x="2624141"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65" name="Rectangle 37"/>
          <p:cNvSpPr>
            <a:spLocks noChangeArrowheads="1"/>
          </p:cNvSpPr>
          <p:nvPr/>
        </p:nvSpPr>
        <p:spPr bwMode="auto">
          <a:xfrm rot="-5400000">
            <a:off x="457203" y="33940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66" name="Rectangle 46"/>
          <p:cNvSpPr>
            <a:spLocks noChangeArrowheads="1"/>
          </p:cNvSpPr>
          <p:nvPr/>
        </p:nvSpPr>
        <p:spPr bwMode="auto">
          <a:xfrm>
            <a:off x="744538" y="3276600"/>
            <a:ext cx="457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Blue base pairs represent genes</a:t>
            </a:r>
          </a:p>
        </p:txBody>
      </p:sp>
      <p:sp>
        <p:nvSpPr>
          <p:cNvPr id="26667" name="TextBox 47"/>
          <p:cNvSpPr txBox="1">
            <a:spLocks noChangeArrowheads="1"/>
          </p:cNvSpPr>
          <p:nvPr/>
        </p:nvSpPr>
        <p:spPr bwMode="auto">
          <a:xfrm>
            <a:off x="2565406" y="1611317"/>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26668" name="TextBox 48"/>
          <p:cNvSpPr txBox="1">
            <a:spLocks noChangeArrowheads="1"/>
          </p:cNvSpPr>
          <p:nvPr/>
        </p:nvSpPr>
        <p:spPr bwMode="auto">
          <a:xfrm>
            <a:off x="2557468" y="257810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26669" name="TextBox 49"/>
          <p:cNvSpPr txBox="1">
            <a:spLocks noChangeArrowheads="1"/>
          </p:cNvSpPr>
          <p:nvPr/>
        </p:nvSpPr>
        <p:spPr bwMode="auto">
          <a:xfrm>
            <a:off x="3987806" y="1603380"/>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26670" name="TextBox 50"/>
          <p:cNvSpPr txBox="1">
            <a:spLocks noChangeArrowheads="1"/>
          </p:cNvSpPr>
          <p:nvPr/>
        </p:nvSpPr>
        <p:spPr bwMode="auto">
          <a:xfrm>
            <a:off x="3979869" y="2570168"/>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26671" name="TextBox 51"/>
          <p:cNvSpPr txBox="1">
            <a:spLocks noChangeArrowheads="1"/>
          </p:cNvSpPr>
          <p:nvPr/>
        </p:nvSpPr>
        <p:spPr bwMode="auto">
          <a:xfrm>
            <a:off x="6157918" y="1600204"/>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+5</a:t>
            </a:r>
          </a:p>
        </p:txBody>
      </p:sp>
      <p:sp>
        <p:nvSpPr>
          <p:cNvPr id="26672" name="TextBox 52"/>
          <p:cNvSpPr txBox="1">
            <a:spLocks noChangeArrowheads="1"/>
          </p:cNvSpPr>
          <p:nvPr/>
        </p:nvSpPr>
        <p:spPr bwMode="auto">
          <a:xfrm>
            <a:off x="6149977" y="2566993"/>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+5</a:t>
            </a:r>
          </a:p>
        </p:txBody>
      </p:sp>
      <p:sp>
        <p:nvSpPr>
          <p:cNvPr id="26674" name="TextBox 54"/>
          <p:cNvSpPr txBox="1">
            <a:spLocks noChangeArrowheads="1"/>
          </p:cNvSpPr>
          <p:nvPr/>
        </p:nvSpPr>
        <p:spPr bwMode="auto">
          <a:xfrm>
            <a:off x="7239001" y="1905004"/>
            <a:ext cx="1348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Sum=+2</a:t>
            </a:r>
          </a:p>
        </p:txBody>
      </p:sp>
      <p:sp>
        <p:nvSpPr>
          <p:cNvPr id="26675" name="TextBox 55"/>
          <p:cNvSpPr txBox="1">
            <a:spLocks noChangeArrowheads="1"/>
          </p:cNvSpPr>
          <p:nvPr/>
        </p:nvSpPr>
        <p:spPr bwMode="auto">
          <a:xfrm>
            <a:off x="7239000" y="2297117"/>
            <a:ext cx="134814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Sum=+</a:t>
            </a:r>
            <a:r>
              <a:rPr lang="en-US" dirty="0" smtClean="0"/>
              <a:t>8</a:t>
            </a:r>
          </a:p>
          <a:p>
            <a:r>
              <a:rPr lang="en-US" dirty="0" smtClean="0"/>
              <a:t>EPD=5</a:t>
            </a:r>
            <a:endParaRPr lang="en-US" dirty="0"/>
          </a:p>
        </p:txBody>
      </p:sp>
      <p:sp>
        <p:nvSpPr>
          <p:cNvPr id="52" name="TextBox 49"/>
          <p:cNvSpPr txBox="1">
            <a:spLocks noChangeArrowheads="1"/>
          </p:cNvSpPr>
          <p:nvPr/>
        </p:nvSpPr>
        <p:spPr bwMode="auto">
          <a:xfrm>
            <a:off x="1415821" y="159013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sp>
        <p:nvSpPr>
          <p:cNvPr id="53" name="TextBox 50"/>
          <p:cNvSpPr txBox="1">
            <a:spLocks noChangeArrowheads="1"/>
          </p:cNvSpPr>
          <p:nvPr/>
        </p:nvSpPr>
        <p:spPr bwMode="auto">
          <a:xfrm>
            <a:off x="1407885" y="2556922"/>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spTree>
    <p:extLst>
      <p:ext uri="{BB962C8B-B14F-4D97-AF65-F5344CB8AC3E}">
        <p14:creationId xmlns:p14="http://schemas.microsoft.com/office/powerpoint/2010/main" xmlns="" val="7136294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p:nvPr/>
        </p:nvCxnSpPr>
        <p:spPr>
          <a:xfrm flipV="1">
            <a:off x="238131" y="2111375"/>
            <a:ext cx="6950075"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228606" y="2492375"/>
            <a:ext cx="6950075" cy="1270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67478" y="76200"/>
            <a:ext cx="8229600" cy="1143000"/>
          </a:xfrm>
        </p:spPr>
        <p:txBody>
          <a:bodyPr>
            <a:normAutofit/>
          </a:bodyPr>
          <a:lstStyle/>
          <a:p>
            <a:r>
              <a:rPr lang="en-US" sz="4500" dirty="0" smtClean="0">
                <a:latin typeface="Calibri" charset="0"/>
              </a:rPr>
              <a:t>Consider 3 Bulls</a:t>
            </a:r>
            <a:endParaRPr lang="en-US" sz="4500" dirty="0">
              <a:latin typeface="Calibri" charset="0"/>
            </a:endParaRPr>
          </a:p>
        </p:txBody>
      </p:sp>
      <p:sp>
        <p:nvSpPr>
          <p:cNvPr id="26629" name="Rectangle 18"/>
          <p:cNvSpPr>
            <a:spLocks noChangeArrowheads="1"/>
          </p:cNvSpPr>
          <p:nvPr/>
        </p:nvSpPr>
        <p:spPr bwMode="auto">
          <a:xfrm>
            <a:off x="457206"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dirty="0"/>
          </a:p>
        </p:txBody>
      </p:sp>
      <p:sp>
        <p:nvSpPr>
          <p:cNvPr id="26630" name="Rectangle 19"/>
          <p:cNvSpPr>
            <a:spLocks noChangeArrowheads="1"/>
          </p:cNvSpPr>
          <p:nvPr/>
        </p:nvSpPr>
        <p:spPr bwMode="auto">
          <a:xfrm>
            <a:off x="817569"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31" name="Rectangle 20"/>
          <p:cNvSpPr>
            <a:spLocks noChangeArrowheads="1"/>
          </p:cNvSpPr>
          <p:nvPr/>
        </p:nvSpPr>
        <p:spPr bwMode="auto">
          <a:xfrm>
            <a:off x="1179519"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32" name="Rectangle 21"/>
          <p:cNvSpPr>
            <a:spLocks noChangeArrowheads="1"/>
          </p:cNvSpPr>
          <p:nvPr/>
        </p:nvSpPr>
        <p:spPr bwMode="auto">
          <a:xfrm rot="-5400000">
            <a:off x="1539878"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3" name="Rectangle 22"/>
          <p:cNvSpPr>
            <a:spLocks noChangeArrowheads="1"/>
          </p:cNvSpPr>
          <p:nvPr/>
        </p:nvSpPr>
        <p:spPr bwMode="auto">
          <a:xfrm rot="-5400000">
            <a:off x="190024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 name="Rectangle 23"/>
          <p:cNvSpPr>
            <a:spLocks noChangeArrowheads="1"/>
          </p:cNvSpPr>
          <p:nvPr/>
        </p:nvSpPr>
        <p:spPr bwMode="auto">
          <a:xfrm>
            <a:off x="2260606" y="1992344"/>
            <a:ext cx="288925" cy="288925"/>
          </a:xfrm>
          <a:prstGeom prst="rect">
            <a:avLst/>
          </a:prstGeom>
          <a:solidFill>
            <a:srgbClr val="FFFF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26635" name="Rectangle 35"/>
          <p:cNvSpPr>
            <a:spLocks noChangeArrowheads="1"/>
          </p:cNvSpPr>
          <p:nvPr/>
        </p:nvSpPr>
        <p:spPr bwMode="auto">
          <a:xfrm rot="-5400000">
            <a:off x="3336928"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6" name="Rectangle 36"/>
          <p:cNvSpPr>
            <a:spLocks noChangeArrowheads="1"/>
          </p:cNvSpPr>
          <p:nvPr/>
        </p:nvSpPr>
        <p:spPr bwMode="auto">
          <a:xfrm rot="-5400000">
            <a:off x="369729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7" name="Rectangle 37"/>
          <p:cNvSpPr>
            <a:spLocks noChangeArrowheads="1"/>
          </p:cNvSpPr>
          <p:nvPr/>
        </p:nvSpPr>
        <p:spPr bwMode="auto">
          <a:xfrm rot="-5400000">
            <a:off x="4057653"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38" name="Rectangle 38"/>
          <p:cNvSpPr>
            <a:spLocks noChangeArrowheads="1"/>
          </p:cNvSpPr>
          <p:nvPr/>
        </p:nvSpPr>
        <p:spPr bwMode="auto">
          <a:xfrm rot="-5400000">
            <a:off x="441960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9" name="Rectangle 39"/>
          <p:cNvSpPr>
            <a:spLocks noChangeArrowheads="1"/>
          </p:cNvSpPr>
          <p:nvPr/>
        </p:nvSpPr>
        <p:spPr bwMode="auto">
          <a:xfrm>
            <a:off x="4779965"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40" name="Rectangle 41"/>
          <p:cNvSpPr>
            <a:spLocks noChangeArrowheads="1"/>
          </p:cNvSpPr>
          <p:nvPr/>
        </p:nvSpPr>
        <p:spPr bwMode="auto">
          <a:xfrm rot="-5400000">
            <a:off x="5500690"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1" name="Rectangle 55"/>
          <p:cNvSpPr>
            <a:spLocks noChangeArrowheads="1"/>
          </p:cNvSpPr>
          <p:nvPr/>
        </p:nvSpPr>
        <p:spPr bwMode="auto">
          <a:xfrm rot="-5400000">
            <a:off x="586105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2" name="Rectangle 56"/>
          <p:cNvSpPr>
            <a:spLocks noChangeArrowheads="1"/>
          </p:cNvSpPr>
          <p:nvPr/>
        </p:nvSpPr>
        <p:spPr bwMode="auto">
          <a:xfrm rot="-5400000">
            <a:off x="6218241"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43" name="Rectangle 57"/>
          <p:cNvSpPr>
            <a:spLocks noChangeArrowheads="1"/>
          </p:cNvSpPr>
          <p:nvPr/>
        </p:nvSpPr>
        <p:spPr bwMode="auto">
          <a:xfrm>
            <a:off x="6578606" y="1981200"/>
            <a:ext cx="315913" cy="288925"/>
          </a:xfrm>
          <a:prstGeom prst="rect">
            <a:avLst/>
          </a:prstGeom>
          <a:solidFill>
            <a:srgbClr val="FFFF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26644" name="Rectangle 161"/>
          <p:cNvSpPr>
            <a:spLocks noChangeArrowheads="1"/>
          </p:cNvSpPr>
          <p:nvPr/>
        </p:nvSpPr>
        <p:spPr bwMode="auto">
          <a:xfrm rot="-5400000">
            <a:off x="513874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5" name="Rectangle 35"/>
          <p:cNvSpPr>
            <a:spLocks noChangeArrowheads="1"/>
          </p:cNvSpPr>
          <p:nvPr/>
        </p:nvSpPr>
        <p:spPr bwMode="auto">
          <a:xfrm rot="-5400000">
            <a:off x="297180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6" name="Rectangle 35"/>
          <p:cNvSpPr>
            <a:spLocks noChangeArrowheads="1"/>
          </p:cNvSpPr>
          <p:nvPr/>
        </p:nvSpPr>
        <p:spPr bwMode="auto">
          <a:xfrm rot="-5400000">
            <a:off x="2627316"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47" name="Rectangle 18"/>
          <p:cNvSpPr>
            <a:spLocks noChangeArrowheads="1"/>
          </p:cNvSpPr>
          <p:nvPr/>
        </p:nvSpPr>
        <p:spPr bwMode="auto">
          <a:xfrm>
            <a:off x="454029"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p>
        </p:txBody>
      </p:sp>
      <p:sp>
        <p:nvSpPr>
          <p:cNvPr id="26648" name="Rectangle 19"/>
          <p:cNvSpPr>
            <a:spLocks noChangeArrowheads="1"/>
          </p:cNvSpPr>
          <p:nvPr/>
        </p:nvSpPr>
        <p:spPr bwMode="auto">
          <a:xfrm>
            <a:off x="81439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49" name="Rectangle 20"/>
          <p:cNvSpPr>
            <a:spLocks noChangeArrowheads="1"/>
          </p:cNvSpPr>
          <p:nvPr/>
        </p:nvSpPr>
        <p:spPr bwMode="auto">
          <a:xfrm>
            <a:off x="117634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50" name="Rectangle 21"/>
          <p:cNvSpPr>
            <a:spLocks noChangeArrowheads="1"/>
          </p:cNvSpPr>
          <p:nvPr/>
        </p:nvSpPr>
        <p:spPr bwMode="auto">
          <a:xfrm rot="-5400000">
            <a:off x="1536703"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1" name="Rectangle 22"/>
          <p:cNvSpPr>
            <a:spLocks noChangeArrowheads="1"/>
          </p:cNvSpPr>
          <p:nvPr/>
        </p:nvSpPr>
        <p:spPr bwMode="auto">
          <a:xfrm rot="-5400000">
            <a:off x="1897065"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7" name="Rectangle 23"/>
          <p:cNvSpPr>
            <a:spLocks noChangeArrowheads="1"/>
          </p:cNvSpPr>
          <p:nvPr/>
        </p:nvSpPr>
        <p:spPr bwMode="auto">
          <a:xfrm>
            <a:off x="2256874" y="2373344"/>
            <a:ext cx="288925" cy="288925"/>
          </a:xfrm>
          <a:prstGeom prst="rect">
            <a:avLst/>
          </a:prstGeom>
          <a:solidFill>
            <a:srgbClr val="FF66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26653" name="Rectangle 35"/>
          <p:cNvSpPr>
            <a:spLocks noChangeArrowheads="1"/>
          </p:cNvSpPr>
          <p:nvPr/>
        </p:nvSpPr>
        <p:spPr bwMode="auto">
          <a:xfrm rot="-5400000">
            <a:off x="3333753"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4" name="Rectangle 36"/>
          <p:cNvSpPr>
            <a:spLocks noChangeArrowheads="1"/>
          </p:cNvSpPr>
          <p:nvPr/>
        </p:nvSpPr>
        <p:spPr bwMode="auto">
          <a:xfrm rot="-5400000">
            <a:off x="369411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5" name="Rectangle 37"/>
          <p:cNvSpPr>
            <a:spLocks noChangeArrowheads="1"/>
          </p:cNvSpPr>
          <p:nvPr/>
        </p:nvSpPr>
        <p:spPr bwMode="auto">
          <a:xfrm rot="-5400000">
            <a:off x="4054478"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56" name="Rectangle 38"/>
          <p:cNvSpPr>
            <a:spLocks noChangeArrowheads="1"/>
          </p:cNvSpPr>
          <p:nvPr/>
        </p:nvSpPr>
        <p:spPr bwMode="auto">
          <a:xfrm rot="-5400000">
            <a:off x="441642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7" name="Rectangle 39"/>
          <p:cNvSpPr>
            <a:spLocks noChangeArrowheads="1"/>
          </p:cNvSpPr>
          <p:nvPr/>
        </p:nvSpPr>
        <p:spPr bwMode="auto">
          <a:xfrm>
            <a:off x="477679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58" name="Rectangle 41"/>
          <p:cNvSpPr>
            <a:spLocks noChangeArrowheads="1"/>
          </p:cNvSpPr>
          <p:nvPr/>
        </p:nvSpPr>
        <p:spPr bwMode="auto">
          <a:xfrm rot="-5400000">
            <a:off x="549751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9" name="Rectangle 55"/>
          <p:cNvSpPr>
            <a:spLocks noChangeArrowheads="1"/>
          </p:cNvSpPr>
          <p:nvPr/>
        </p:nvSpPr>
        <p:spPr bwMode="auto">
          <a:xfrm rot="-5400000">
            <a:off x="585787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0" name="Rectangle 56"/>
          <p:cNvSpPr>
            <a:spLocks noChangeArrowheads="1"/>
          </p:cNvSpPr>
          <p:nvPr/>
        </p:nvSpPr>
        <p:spPr bwMode="auto">
          <a:xfrm rot="-5400000">
            <a:off x="6215065"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61" name="Rectangle 57"/>
          <p:cNvSpPr>
            <a:spLocks noChangeArrowheads="1"/>
          </p:cNvSpPr>
          <p:nvPr/>
        </p:nvSpPr>
        <p:spPr bwMode="auto">
          <a:xfrm>
            <a:off x="6575431" y="2362200"/>
            <a:ext cx="315913" cy="288925"/>
          </a:xfrm>
          <a:prstGeom prst="rect">
            <a:avLst/>
          </a:prstGeom>
          <a:solidFill>
            <a:srgbClr val="FF66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26662" name="Rectangle 161"/>
          <p:cNvSpPr>
            <a:spLocks noChangeArrowheads="1"/>
          </p:cNvSpPr>
          <p:nvPr/>
        </p:nvSpPr>
        <p:spPr bwMode="auto">
          <a:xfrm rot="-5400000">
            <a:off x="513556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3" name="Rectangle 35"/>
          <p:cNvSpPr>
            <a:spLocks noChangeArrowheads="1"/>
          </p:cNvSpPr>
          <p:nvPr/>
        </p:nvSpPr>
        <p:spPr bwMode="auto">
          <a:xfrm rot="-5400000">
            <a:off x="296862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4" name="Rectangle 35"/>
          <p:cNvSpPr>
            <a:spLocks noChangeArrowheads="1"/>
          </p:cNvSpPr>
          <p:nvPr/>
        </p:nvSpPr>
        <p:spPr bwMode="auto">
          <a:xfrm rot="-5400000">
            <a:off x="2624141"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67" name="TextBox 47"/>
          <p:cNvSpPr txBox="1">
            <a:spLocks noChangeArrowheads="1"/>
          </p:cNvSpPr>
          <p:nvPr/>
        </p:nvSpPr>
        <p:spPr bwMode="auto">
          <a:xfrm>
            <a:off x="2565406" y="1611317"/>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26668" name="TextBox 48"/>
          <p:cNvSpPr txBox="1">
            <a:spLocks noChangeArrowheads="1"/>
          </p:cNvSpPr>
          <p:nvPr/>
        </p:nvSpPr>
        <p:spPr bwMode="auto">
          <a:xfrm>
            <a:off x="2557468" y="257810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26669" name="TextBox 49"/>
          <p:cNvSpPr txBox="1">
            <a:spLocks noChangeArrowheads="1"/>
          </p:cNvSpPr>
          <p:nvPr/>
        </p:nvSpPr>
        <p:spPr bwMode="auto">
          <a:xfrm>
            <a:off x="3987806" y="1603380"/>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26670" name="TextBox 50"/>
          <p:cNvSpPr txBox="1">
            <a:spLocks noChangeArrowheads="1"/>
          </p:cNvSpPr>
          <p:nvPr/>
        </p:nvSpPr>
        <p:spPr bwMode="auto">
          <a:xfrm>
            <a:off x="3979869" y="2570168"/>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26671" name="TextBox 51"/>
          <p:cNvSpPr txBox="1">
            <a:spLocks noChangeArrowheads="1"/>
          </p:cNvSpPr>
          <p:nvPr/>
        </p:nvSpPr>
        <p:spPr bwMode="auto">
          <a:xfrm>
            <a:off x="6157918" y="1600204"/>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+5</a:t>
            </a:r>
          </a:p>
        </p:txBody>
      </p:sp>
      <p:sp>
        <p:nvSpPr>
          <p:cNvPr id="26672" name="TextBox 52"/>
          <p:cNvSpPr txBox="1">
            <a:spLocks noChangeArrowheads="1"/>
          </p:cNvSpPr>
          <p:nvPr/>
        </p:nvSpPr>
        <p:spPr bwMode="auto">
          <a:xfrm>
            <a:off x="6149977" y="2566993"/>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+5</a:t>
            </a:r>
          </a:p>
        </p:txBody>
      </p:sp>
      <p:sp>
        <p:nvSpPr>
          <p:cNvPr id="52" name="TextBox 49"/>
          <p:cNvSpPr txBox="1">
            <a:spLocks noChangeArrowheads="1"/>
          </p:cNvSpPr>
          <p:nvPr/>
        </p:nvSpPr>
        <p:spPr bwMode="auto">
          <a:xfrm>
            <a:off x="1415821" y="159013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sp>
        <p:nvSpPr>
          <p:cNvPr id="53" name="TextBox 50"/>
          <p:cNvSpPr txBox="1">
            <a:spLocks noChangeArrowheads="1"/>
          </p:cNvSpPr>
          <p:nvPr/>
        </p:nvSpPr>
        <p:spPr bwMode="auto">
          <a:xfrm>
            <a:off x="1407885" y="2556922"/>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cxnSp>
        <p:nvCxnSpPr>
          <p:cNvPr id="54" name="Straight Connector 53"/>
          <p:cNvCxnSpPr/>
          <p:nvPr/>
        </p:nvCxnSpPr>
        <p:spPr>
          <a:xfrm flipV="1">
            <a:off x="243264" y="3662555"/>
            <a:ext cx="6950075"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33742" y="4043555"/>
            <a:ext cx="6950075" cy="12700"/>
          </a:xfrm>
          <a:prstGeom prst="line">
            <a:avLst/>
          </a:prstGeom>
        </p:spPr>
        <p:style>
          <a:lnRef idx="2">
            <a:schemeClr val="accent1"/>
          </a:lnRef>
          <a:fillRef idx="0">
            <a:schemeClr val="accent1"/>
          </a:fillRef>
          <a:effectRef idx="1">
            <a:schemeClr val="accent1"/>
          </a:effectRef>
          <a:fontRef idx="minor">
            <a:schemeClr val="tx1"/>
          </a:fontRef>
        </p:style>
      </p:cxnSp>
      <p:sp>
        <p:nvSpPr>
          <p:cNvPr id="56" name="Rectangle 18"/>
          <p:cNvSpPr>
            <a:spLocks noChangeArrowheads="1"/>
          </p:cNvSpPr>
          <p:nvPr/>
        </p:nvSpPr>
        <p:spPr bwMode="auto">
          <a:xfrm>
            <a:off x="462340" y="353238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p>
        </p:txBody>
      </p:sp>
      <p:sp>
        <p:nvSpPr>
          <p:cNvPr id="57" name="Rectangle 19"/>
          <p:cNvSpPr>
            <a:spLocks noChangeArrowheads="1"/>
          </p:cNvSpPr>
          <p:nvPr/>
        </p:nvSpPr>
        <p:spPr bwMode="auto">
          <a:xfrm>
            <a:off x="822704" y="353238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58" name="Rectangle 20"/>
          <p:cNvSpPr>
            <a:spLocks noChangeArrowheads="1"/>
          </p:cNvSpPr>
          <p:nvPr/>
        </p:nvSpPr>
        <p:spPr bwMode="auto">
          <a:xfrm>
            <a:off x="1184655" y="353238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59" name="Rectangle 21"/>
          <p:cNvSpPr>
            <a:spLocks noChangeArrowheads="1"/>
          </p:cNvSpPr>
          <p:nvPr/>
        </p:nvSpPr>
        <p:spPr bwMode="auto">
          <a:xfrm rot="16200000">
            <a:off x="1545014"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0" name="Rectangle 22"/>
          <p:cNvSpPr>
            <a:spLocks noChangeArrowheads="1"/>
          </p:cNvSpPr>
          <p:nvPr/>
        </p:nvSpPr>
        <p:spPr bwMode="auto">
          <a:xfrm rot="16200000">
            <a:off x="1905376"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 name="Rectangle 23"/>
          <p:cNvSpPr>
            <a:spLocks noChangeArrowheads="1"/>
          </p:cNvSpPr>
          <p:nvPr/>
        </p:nvSpPr>
        <p:spPr bwMode="auto">
          <a:xfrm>
            <a:off x="2265740" y="3543524"/>
            <a:ext cx="288925" cy="288925"/>
          </a:xfrm>
          <a:prstGeom prst="rect">
            <a:avLst/>
          </a:prstGeom>
          <a:solidFill>
            <a:srgbClr val="FFFF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62" name="Rectangle 35"/>
          <p:cNvSpPr>
            <a:spLocks noChangeArrowheads="1"/>
          </p:cNvSpPr>
          <p:nvPr/>
        </p:nvSpPr>
        <p:spPr bwMode="auto">
          <a:xfrm rot="16200000">
            <a:off x="3342064"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3" name="Rectangle 36"/>
          <p:cNvSpPr>
            <a:spLocks noChangeArrowheads="1"/>
          </p:cNvSpPr>
          <p:nvPr/>
        </p:nvSpPr>
        <p:spPr bwMode="auto">
          <a:xfrm rot="16200000">
            <a:off x="3702427"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4" name="Rectangle 37"/>
          <p:cNvSpPr>
            <a:spLocks noChangeArrowheads="1"/>
          </p:cNvSpPr>
          <p:nvPr/>
        </p:nvSpPr>
        <p:spPr bwMode="auto">
          <a:xfrm rot="16200000">
            <a:off x="4062789" y="353238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65" name="Rectangle 38"/>
          <p:cNvSpPr>
            <a:spLocks noChangeArrowheads="1"/>
          </p:cNvSpPr>
          <p:nvPr/>
        </p:nvSpPr>
        <p:spPr bwMode="auto">
          <a:xfrm rot="16200000">
            <a:off x="4424739"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6" name="Rectangle 39"/>
          <p:cNvSpPr>
            <a:spLocks noChangeArrowheads="1"/>
          </p:cNvSpPr>
          <p:nvPr/>
        </p:nvSpPr>
        <p:spPr bwMode="auto">
          <a:xfrm>
            <a:off x="4785105" y="353238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67" name="Rectangle 41"/>
          <p:cNvSpPr>
            <a:spLocks noChangeArrowheads="1"/>
          </p:cNvSpPr>
          <p:nvPr/>
        </p:nvSpPr>
        <p:spPr bwMode="auto">
          <a:xfrm rot="16200000">
            <a:off x="5505827"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8" name="Rectangle 55"/>
          <p:cNvSpPr>
            <a:spLocks noChangeArrowheads="1"/>
          </p:cNvSpPr>
          <p:nvPr/>
        </p:nvSpPr>
        <p:spPr bwMode="auto">
          <a:xfrm rot="16200000">
            <a:off x="5866189"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9" name="Rectangle 56"/>
          <p:cNvSpPr>
            <a:spLocks noChangeArrowheads="1"/>
          </p:cNvSpPr>
          <p:nvPr/>
        </p:nvSpPr>
        <p:spPr bwMode="auto">
          <a:xfrm rot="16200000">
            <a:off x="6223376" y="353238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70" name="Rectangle 57"/>
          <p:cNvSpPr>
            <a:spLocks noChangeArrowheads="1"/>
          </p:cNvSpPr>
          <p:nvPr/>
        </p:nvSpPr>
        <p:spPr bwMode="auto">
          <a:xfrm>
            <a:off x="6583742" y="3532380"/>
            <a:ext cx="315913" cy="288925"/>
          </a:xfrm>
          <a:prstGeom prst="rect">
            <a:avLst/>
          </a:prstGeom>
          <a:solidFill>
            <a:srgbClr val="FFFF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71" name="Rectangle 161"/>
          <p:cNvSpPr>
            <a:spLocks noChangeArrowheads="1"/>
          </p:cNvSpPr>
          <p:nvPr/>
        </p:nvSpPr>
        <p:spPr bwMode="auto">
          <a:xfrm rot="16200000">
            <a:off x="5143877"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72" name="Rectangle 35"/>
          <p:cNvSpPr>
            <a:spLocks noChangeArrowheads="1"/>
          </p:cNvSpPr>
          <p:nvPr/>
        </p:nvSpPr>
        <p:spPr bwMode="auto">
          <a:xfrm rot="16200000">
            <a:off x="2976939"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73" name="Rectangle 35"/>
          <p:cNvSpPr>
            <a:spLocks noChangeArrowheads="1"/>
          </p:cNvSpPr>
          <p:nvPr/>
        </p:nvSpPr>
        <p:spPr bwMode="auto">
          <a:xfrm rot="16200000">
            <a:off x="2632452" y="353238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74" name="Rectangle 18"/>
          <p:cNvSpPr>
            <a:spLocks noChangeArrowheads="1"/>
          </p:cNvSpPr>
          <p:nvPr/>
        </p:nvSpPr>
        <p:spPr bwMode="auto">
          <a:xfrm>
            <a:off x="459167" y="391338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p>
        </p:txBody>
      </p:sp>
      <p:sp>
        <p:nvSpPr>
          <p:cNvPr id="75" name="Rectangle 19"/>
          <p:cNvSpPr>
            <a:spLocks noChangeArrowheads="1"/>
          </p:cNvSpPr>
          <p:nvPr/>
        </p:nvSpPr>
        <p:spPr bwMode="auto">
          <a:xfrm>
            <a:off x="819530" y="391338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76" name="Rectangle 20"/>
          <p:cNvSpPr>
            <a:spLocks noChangeArrowheads="1"/>
          </p:cNvSpPr>
          <p:nvPr/>
        </p:nvSpPr>
        <p:spPr bwMode="auto">
          <a:xfrm>
            <a:off x="1181480" y="391338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77" name="Rectangle 21"/>
          <p:cNvSpPr>
            <a:spLocks noChangeArrowheads="1"/>
          </p:cNvSpPr>
          <p:nvPr/>
        </p:nvSpPr>
        <p:spPr bwMode="auto">
          <a:xfrm rot="16200000">
            <a:off x="1541839"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78" name="Rectangle 22"/>
          <p:cNvSpPr>
            <a:spLocks noChangeArrowheads="1"/>
          </p:cNvSpPr>
          <p:nvPr/>
        </p:nvSpPr>
        <p:spPr bwMode="auto">
          <a:xfrm rot="16200000">
            <a:off x="1902202"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79" name="Rectangle 23"/>
          <p:cNvSpPr>
            <a:spLocks noChangeArrowheads="1"/>
          </p:cNvSpPr>
          <p:nvPr/>
        </p:nvSpPr>
        <p:spPr bwMode="auto">
          <a:xfrm>
            <a:off x="2262010" y="3924524"/>
            <a:ext cx="288925" cy="288925"/>
          </a:xfrm>
          <a:prstGeom prst="rect">
            <a:avLst/>
          </a:prstGeom>
          <a:solidFill>
            <a:srgbClr val="FF66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80" name="Rectangle 35"/>
          <p:cNvSpPr>
            <a:spLocks noChangeArrowheads="1"/>
          </p:cNvSpPr>
          <p:nvPr/>
        </p:nvSpPr>
        <p:spPr bwMode="auto">
          <a:xfrm rot="16200000">
            <a:off x="3338889"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81" name="Rectangle 36"/>
          <p:cNvSpPr>
            <a:spLocks noChangeArrowheads="1"/>
          </p:cNvSpPr>
          <p:nvPr/>
        </p:nvSpPr>
        <p:spPr bwMode="auto">
          <a:xfrm rot="16200000">
            <a:off x="3699252"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82" name="Rectangle 37"/>
          <p:cNvSpPr>
            <a:spLocks noChangeArrowheads="1"/>
          </p:cNvSpPr>
          <p:nvPr/>
        </p:nvSpPr>
        <p:spPr bwMode="auto">
          <a:xfrm rot="16200000">
            <a:off x="4059614" y="391338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83" name="Rectangle 38"/>
          <p:cNvSpPr>
            <a:spLocks noChangeArrowheads="1"/>
          </p:cNvSpPr>
          <p:nvPr/>
        </p:nvSpPr>
        <p:spPr bwMode="auto">
          <a:xfrm rot="16200000">
            <a:off x="4421564"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84" name="Rectangle 39"/>
          <p:cNvSpPr>
            <a:spLocks noChangeArrowheads="1"/>
          </p:cNvSpPr>
          <p:nvPr/>
        </p:nvSpPr>
        <p:spPr bwMode="auto">
          <a:xfrm>
            <a:off x="4781930" y="391338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85" name="Rectangle 41"/>
          <p:cNvSpPr>
            <a:spLocks noChangeArrowheads="1"/>
          </p:cNvSpPr>
          <p:nvPr/>
        </p:nvSpPr>
        <p:spPr bwMode="auto">
          <a:xfrm rot="16200000">
            <a:off x="5502651"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86" name="Rectangle 55"/>
          <p:cNvSpPr>
            <a:spLocks noChangeArrowheads="1"/>
          </p:cNvSpPr>
          <p:nvPr/>
        </p:nvSpPr>
        <p:spPr bwMode="auto">
          <a:xfrm rot="16200000">
            <a:off x="5863014"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87" name="Rectangle 56"/>
          <p:cNvSpPr>
            <a:spLocks noChangeArrowheads="1"/>
          </p:cNvSpPr>
          <p:nvPr/>
        </p:nvSpPr>
        <p:spPr bwMode="auto">
          <a:xfrm rot="16200000">
            <a:off x="6220202" y="391338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88" name="Rectangle 57"/>
          <p:cNvSpPr>
            <a:spLocks noChangeArrowheads="1"/>
          </p:cNvSpPr>
          <p:nvPr/>
        </p:nvSpPr>
        <p:spPr bwMode="auto">
          <a:xfrm>
            <a:off x="6580566" y="3913380"/>
            <a:ext cx="315913" cy="288925"/>
          </a:xfrm>
          <a:prstGeom prst="rect">
            <a:avLst/>
          </a:prstGeom>
          <a:solidFill>
            <a:srgbClr val="FF66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89" name="Rectangle 161"/>
          <p:cNvSpPr>
            <a:spLocks noChangeArrowheads="1"/>
          </p:cNvSpPr>
          <p:nvPr/>
        </p:nvSpPr>
        <p:spPr bwMode="auto">
          <a:xfrm rot="16200000">
            <a:off x="5140702"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90" name="Rectangle 35"/>
          <p:cNvSpPr>
            <a:spLocks noChangeArrowheads="1"/>
          </p:cNvSpPr>
          <p:nvPr/>
        </p:nvSpPr>
        <p:spPr bwMode="auto">
          <a:xfrm rot="16200000">
            <a:off x="2973764"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91" name="Rectangle 35"/>
          <p:cNvSpPr>
            <a:spLocks noChangeArrowheads="1"/>
          </p:cNvSpPr>
          <p:nvPr/>
        </p:nvSpPr>
        <p:spPr bwMode="auto">
          <a:xfrm rot="16200000">
            <a:off x="2629277" y="391338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2" name="TextBox 47"/>
          <p:cNvSpPr txBox="1">
            <a:spLocks noChangeArrowheads="1"/>
          </p:cNvSpPr>
          <p:nvPr/>
        </p:nvSpPr>
        <p:spPr bwMode="auto">
          <a:xfrm>
            <a:off x="2570542" y="3162497"/>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93" name="TextBox 48"/>
          <p:cNvSpPr txBox="1">
            <a:spLocks noChangeArrowheads="1"/>
          </p:cNvSpPr>
          <p:nvPr/>
        </p:nvSpPr>
        <p:spPr bwMode="auto">
          <a:xfrm>
            <a:off x="2562604" y="412928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94" name="TextBox 49"/>
          <p:cNvSpPr txBox="1">
            <a:spLocks noChangeArrowheads="1"/>
          </p:cNvSpPr>
          <p:nvPr/>
        </p:nvSpPr>
        <p:spPr bwMode="auto">
          <a:xfrm>
            <a:off x="3992942" y="3154560"/>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4</a:t>
            </a:r>
            <a:endParaRPr lang="en-US" dirty="0"/>
          </a:p>
        </p:txBody>
      </p:sp>
      <p:sp>
        <p:nvSpPr>
          <p:cNvPr id="95" name="TextBox 50"/>
          <p:cNvSpPr txBox="1">
            <a:spLocks noChangeArrowheads="1"/>
          </p:cNvSpPr>
          <p:nvPr/>
        </p:nvSpPr>
        <p:spPr bwMode="auto">
          <a:xfrm>
            <a:off x="3985005" y="4121348"/>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96" name="TextBox 51"/>
          <p:cNvSpPr txBox="1">
            <a:spLocks noChangeArrowheads="1"/>
          </p:cNvSpPr>
          <p:nvPr/>
        </p:nvSpPr>
        <p:spPr bwMode="auto">
          <a:xfrm>
            <a:off x="6163055" y="315138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5</a:t>
            </a:r>
            <a:endParaRPr lang="en-US" dirty="0"/>
          </a:p>
        </p:txBody>
      </p:sp>
      <p:sp>
        <p:nvSpPr>
          <p:cNvPr id="97" name="TextBox 52"/>
          <p:cNvSpPr txBox="1">
            <a:spLocks noChangeArrowheads="1"/>
          </p:cNvSpPr>
          <p:nvPr/>
        </p:nvSpPr>
        <p:spPr bwMode="auto">
          <a:xfrm>
            <a:off x="6155117" y="4118172"/>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5</a:t>
            </a:r>
            <a:endParaRPr lang="en-US" dirty="0"/>
          </a:p>
        </p:txBody>
      </p:sp>
      <p:sp>
        <p:nvSpPr>
          <p:cNvPr id="98" name="TextBox 49"/>
          <p:cNvSpPr txBox="1">
            <a:spLocks noChangeArrowheads="1"/>
          </p:cNvSpPr>
          <p:nvPr/>
        </p:nvSpPr>
        <p:spPr bwMode="auto">
          <a:xfrm>
            <a:off x="1420954" y="314131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sp>
        <p:nvSpPr>
          <p:cNvPr id="99" name="TextBox 50"/>
          <p:cNvSpPr txBox="1">
            <a:spLocks noChangeArrowheads="1"/>
          </p:cNvSpPr>
          <p:nvPr/>
        </p:nvSpPr>
        <p:spPr bwMode="auto">
          <a:xfrm>
            <a:off x="1413021" y="4108102"/>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cxnSp>
        <p:nvCxnSpPr>
          <p:cNvPr id="100" name="Straight Connector 99"/>
          <p:cNvCxnSpPr/>
          <p:nvPr/>
        </p:nvCxnSpPr>
        <p:spPr>
          <a:xfrm flipV="1">
            <a:off x="248400" y="5268951"/>
            <a:ext cx="6950075"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238878" y="5649951"/>
            <a:ext cx="6950075" cy="12700"/>
          </a:xfrm>
          <a:prstGeom prst="line">
            <a:avLst/>
          </a:prstGeom>
        </p:spPr>
        <p:style>
          <a:lnRef idx="2">
            <a:schemeClr val="accent1"/>
          </a:lnRef>
          <a:fillRef idx="0">
            <a:schemeClr val="accent1"/>
          </a:fillRef>
          <a:effectRef idx="1">
            <a:schemeClr val="accent1"/>
          </a:effectRef>
          <a:fontRef idx="minor">
            <a:schemeClr val="tx1"/>
          </a:fontRef>
        </p:style>
      </p:cxnSp>
      <p:sp>
        <p:nvSpPr>
          <p:cNvPr id="102" name="Rectangle 18"/>
          <p:cNvSpPr>
            <a:spLocks noChangeArrowheads="1"/>
          </p:cNvSpPr>
          <p:nvPr/>
        </p:nvSpPr>
        <p:spPr bwMode="auto">
          <a:xfrm>
            <a:off x="467478" y="5138776"/>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p>
        </p:txBody>
      </p:sp>
      <p:sp>
        <p:nvSpPr>
          <p:cNvPr id="103" name="Rectangle 19"/>
          <p:cNvSpPr>
            <a:spLocks noChangeArrowheads="1"/>
          </p:cNvSpPr>
          <p:nvPr/>
        </p:nvSpPr>
        <p:spPr bwMode="auto">
          <a:xfrm>
            <a:off x="827841" y="5138776"/>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104" name="Rectangle 20"/>
          <p:cNvSpPr>
            <a:spLocks noChangeArrowheads="1"/>
          </p:cNvSpPr>
          <p:nvPr/>
        </p:nvSpPr>
        <p:spPr bwMode="auto">
          <a:xfrm>
            <a:off x="1189791" y="5138776"/>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105" name="Rectangle 21"/>
          <p:cNvSpPr>
            <a:spLocks noChangeArrowheads="1"/>
          </p:cNvSpPr>
          <p:nvPr/>
        </p:nvSpPr>
        <p:spPr bwMode="auto">
          <a:xfrm rot="16200000">
            <a:off x="1550150"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06" name="Rectangle 22"/>
          <p:cNvSpPr>
            <a:spLocks noChangeArrowheads="1"/>
          </p:cNvSpPr>
          <p:nvPr/>
        </p:nvSpPr>
        <p:spPr bwMode="auto">
          <a:xfrm rot="16200000">
            <a:off x="1910513"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07" name="Rectangle 23"/>
          <p:cNvSpPr>
            <a:spLocks noChangeArrowheads="1"/>
          </p:cNvSpPr>
          <p:nvPr/>
        </p:nvSpPr>
        <p:spPr bwMode="auto">
          <a:xfrm>
            <a:off x="2270876" y="5149916"/>
            <a:ext cx="288925" cy="288925"/>
          </a:xfrm>
          <a:prstGeom prst="rect">
            <a:avLst/>
          </a:prstGeom>
          <a:solidFill>
            <a:srgbClr val="FFFF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108" name="Rectangle 35"/>
          <p:cNvSpPr>
            <a:spLocks noChangeArrowheads="1"/>
          </p:cNvSpPr>
          <p:nvPr/>
        </p:nvSpPr>
        <p:spPr bwMode="auto">
          <a:xfrm rot="16200000">
            <a:off x="3347200"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09" name="Rectangle 36"/>
          <p:cNvSpPr>
            <a:spLocks noChangeArrowheads="1"/>
          </p:cNvSpPr>
          <p:nvPr/>
        </p:nvSpPr>
        <p:spPr bwMode="auto">
          <a:xfrm rot="16200000">
            <a:off x="3707563"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10" name="Rectangle 37"/>
          <p:cNvSpPr>
            <a:spLocks noChangeArrowheads="1"/>
          </p:cNvSpPr>
          <p:nvPr/>
        </p:nvSpPr>
        <p:spPr bwMode="auto">
          <a:xfrm rot="16200000">
            <a:off x="4067925" y="51387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11" name="Rectangle 38"/>
          <p:cNvSpPr>
            <a:spLocks noChangeArrowheads="1"/>
          </p:cNvSpPr>
          <p:nvPr/>
        </p:nvSpPr>
        <p:spPr bwMode="auto">
          <a:xfrm rot="16200000">
            <a:off x="4429872"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12" name="Rectangle 39"/>
          <p:cNvSpPr>
            <a:spLocks noChangeArrowheads="1"/>
          </p:cNvSpPr>
          <p:nvPr/>
        </p:nvSpPr>
        <p:spPr bwMode="auto">
          <a:xfrm>
            <a:off x="4790241" y="5138776"/>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113" name="Rectangle 41"/>
          <p:cNvSpPr>
            <a:spLocks noChangeArrowheads="1"/>
          </p:cNvSpPr>
          <p:nvPr/>
        </p:nvSpPr>
        <p:spPr bwMode="auto">
          <a:xfrm rot="16200000">
            <a:off x="5510963"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14" name="Rectangle 55"/>
          <p:cNvSpPr>
            <a:spLocks noChangeArrowheads="1"/>
          </p:cNvSpPr>
          <p:nvPr/>
        </p:nvSpPr>
        <p:spPr bwMode="auto">
          <a:xfrm rot="16200000">
            <a:off x="5871325"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15" name="Rectangle 56"/>
          <p:cNvSpPr>
            <a:spLocks noChangeArrowheads="1"/>
          </p:cNvSpPr>
          <p:nvPr/>
        </p:nvSpPr>
        <p:spPr bwMode="auto">
          <a:xfrm rot="16200000">
            <a:off x="6228513" y="51387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16" name="Rectangle 57"/>
          <p:cNvSpPr>
            <a:spLocks noChangeArrowheads="1"/>
          </p:cNvSpPr>
          <p:nvPr/>
        </p:nvSpPr>
        <p:spPr bwMode="auto">
          <a:xfrm>
            <a:off x="6588877" y="5138776"/>
            <a:ext cx="315913" cy="288925"/>
          </a:xfrm>
          <a:prstGeom prst="rect">
            <a:avLst/>
          </a:prstGeom>
          <a:solidFill>
            <a:srgbClr val="FFFF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117" name="Rectangle 161"/>
          <p:cNvSpPr>
            <a:spLocks noChangeArrowheads="1"/>
          </p:cNvSpPr>
          <p:nvPr/>
        </p:nvSpPr>
        <p:spPr bwMode="auto">
          <a:xfrm rot="16200000">
            <a:off x="5149013"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18" name="Rectangle 35"/>
          <p:cNvSpPr>
            <a:spLocks noChangeArrowheads="1"/>
          </p:cNvSpPr>
          <p:nvPr/>
        </p:nvSpPr>
        <p:spPr bwMode="auto">
          <a:xfrm rot="16200000">
            <a:off x="2982075"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19" name="Rectangle 35"/>
          <p:cNvSpPr>
            <a:spLocks noChangeArrowheads="1"/>
          </p:cNvSpPr>
          <p:nvPr/>
        </p:nvSpPr>
        <p:spPr bwMode="auto">
          <a:xfrm rot="16200000">
            <a:off x="2637585" y="51387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20" name="Rectangle 18"/>
          <p:cNvSpPr>
            <a:spLocks noChangeArrowheads="1"/>
          </p:cNvSpPr>
          <p:nvPr/>
        </p:nvSpPr>
        <p:spPr bwMode="auto">
          <a:xfrm>
            <a:off x="464303" y="5519776"/>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p>
        </p:txBody>
      </p:sp>
      <p:sp>
        <p:nvSpPr>
          <p:cNvPr id="121" name="Rectangle 19"/>
          <p:cNvSpPr>
            <a:spLocks noChangeArrowheads="1"/>
          </p:cNvSpPr>
          <p:nvPr/>
        </p:nvSpPr>
        <p:spPr bwMode="auto">
          <a:xfrm>
            <a:off x="824666" y="5519776"/>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122" name="Rectangle 20"/>
          <p:cNvSpPr>
            <a:spLocks noChangeArrowheads="1"/>
          </p:cNvSpPr>
          <p:nvPr/>
        </p:nvSpPr>
        <p:spPr bwMode="auto">
          <a:xfrm>
            <a:off x="1186616" y="5519776"/>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123" name="Rectangle 21"/>
          <p:cNvSpPr>
            <a:spLocks noChangeArrowheads="1"/>
          </p:cNvSpPr>
          <p:nvPr/>
        </p:nvSpPr>
        <p:spPr bwMode="auto">
          <a:xfrm rot="16200000">
            <a:off x="1546975"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24" name="Rectangle 22"/>
          <p:cNvSpPr>
            <a:spLocks noChangeArrowheads="1"/>
          </p:cNvSpPr>
          <p:nvPr/>
        </p:nvSpPr>
        <p:spPr bwMode="auto">
          <a:xfrm rot="16200000">
            <a:off x="1907338"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25" name="Rectangle 23"/>
          <p:cNvSpPr>
            <a:spLocks noChangeArrowheads="1"/>
          </p:cNvSpPr>
          <p:nvPr/>
        </p:nvSpPr>
        <p:spPr bwMode="auto">
          <a:xfrm>
            <a:off x="2267146" y="5530916"/>
            <a:ext cx="288925" cy="288925"/>
          </a:xfrm>
          <a:prstGeom prst="rect">
            <a:avLst/>
          </a:prstGeom>
          <a:solidFill>
            <a:srgbClr val="FF66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126" name="Rectangle 35"/>
          <p:cNvSpPr>
            <a:spLocks noChangeArrowheads="1"/>
          </p:cNvSpPr>
          <p:nvPr/>
        </p:nvSpPr>
        <p:spPr bwMode="auto">
          <a:xfrm rot="16200000">
            <a:off x="3344025"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27" name="Rectangle 36"/>
          <p:cNvSpPr>
            <a:spLocks noChangeArrowheads="1"/>
          </p:cNvSpPr>
          <p:nvPr/>
        </p:nvSpPr>
        <p:spPr bwMode="auto">
          <a:xfrm rot="16200000">
            <a:off x="3704388"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28" name="Rectangle 37"/>
          <p:cNvSpPr>
            <a:spLocks noChangeArrowheads="1"/>
          </p:cNvSpPr>
          <p:nvPr/>
        </p:nvSpPr>
        <p:spPr bwMode="auto">
          <a:xfrm rot="16200000">
            <a:off x="4064750" y="55197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29" name="Rectangle 38"/>
          <p:cNvSpPr>
            <a:spLocks noChangeArrowheads="1"/>
          </p:cNvSpPr>
          <p:nvPr/>
        </p:nvSpPr>
        <p:spPr bwMode="auto">
          <a:xfrm rot="16200000">
            <a:off x="4426700"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30" name="Rectangle 39"/>
          <p:cNvSpPr>
            <a:spLocks noChangeArrowheads="1"/>
          </p:cNvSpPr>
          <p:nvPr/>
        </p:nvSpPr>
        <p:spPr bwMode="auto">
          <a:xfrm>
            <a:off x="4787063" y="5519776"/>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131" name="Rectangle 41"/>
          <p:cNvSpPr>
            <a:spLocks noChangeArrowheads="1"/>
          </p:cNvSpPr>
          <p:nvPr/>
        </p:nvSpPr>
        <p:spPr bwMode="auto">
          <a:xfrm rot="16200000">
            <a:off x="5507788"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32" name="Rectangle 55"/>
          <p:cNvSpPr>
            <a:spLocks noChangeArrowheads="1"/>
          </p:cNvSpPr>
          <p:nvPr/>
        </p:nvSpPr>
        <p:spPr bwMode="auto">
          <a:xfrm rot="16200000">
            <a:off x="5868150"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33" name="Rectangle 56"/>
          <p:cNvSpPr>
            <a:spLocks noChangeArrowheads="1"/>
          </p:cNvSpPr>
          <p:nvPr/>
        </p:nvSpPr>
        <p:spPr bwMode="auto">
          <a:xfrm rot="16200000">
            <a:off x="6225338" y="55197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34" name="Rectangle 57"/>
          <p:cNvSpPr>
            <a:spLocks noChangeArrowheads="1"/>
          </p:cNvSpPr>
          <p:nvPr/>
        </p:nvSpPr>
        <p:spPr bwMode="auto">
          <a:xfrm>
            <a:off x="6585703" y="5519776"/>
            <a:ext cx="315913" cy="288925"/>
          </a:xfrm>
          <a:prstGeom prst="rect">
            <a:avLst/>
          </a:prstGeom>
          <a:solidFill>
            <a:srgbClr val="FF66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135" name="Rectangle 161"/>
          <p:cNvSpPr>
            <a:spLocks noChangeArrowheads="1"/>
          </p:cNvSpPr>
          <p:nvPr/>
        </p:nvSpPr>
        <p:spPr bwMode="auto">
          <a:xfrm rot="16200000">
            <a:off x="5145838"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36" name="Rectangle 35"/>
          <p:cNvSpPr>
            <a:spLocks noChangeArrowheads="1"/>
          </p:cNvSpPr>
          <p:nvPr/>
        </p:nvSpPr>
        <p:spPr bwMode="auto">
          <a:xfrm rot="16200000">
            <a:off x="2978900"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37" name="Rectangle 35"/>
          <p:cNvSpPr>
            <a:spLocks noChangeArrowheads="1"/>
          </p:cNvSpPr>
          <p:nvPr/>
        </p:nvSpPr>
        <p:spPr bwMode="auto">
          <a:xfrm rot="16200000">
            <a:off x="2634410" y="55197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38" name="TextBox 47"/>
          <p:cNvSpPr txBox="1">
            <a:spLocks noChangeArrowheads="1"/>
          </p:cNvSpPr>
          <p:nvPr/>
        </p:nvSpPr>
        <p:spPr bwMode="auto">
          <a:xfrm>
            <a:off x="2575672" y="4768892"/>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139" name="TextBox 48"/>
          <p:cNvSpPr txBox="1">
            <a:spLocks noChangeArrowheads="1"/>
          </p:cNvSpPr>
          <p:nvPr/>
        </p:nvSpPr>
        <p:spPr bwMode="auto">
          <a:xfrm>
            <a:off x="2567735" y="5735680"/>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3</a:t>
            </a:r>
            <a:endParaRPr lang="en-US" dirty="0"/>
          </a:p>
        </p:txBody>
      </p:sp>
      <p:sp>
        <p:nvSpPr>
          <p:cNvPr id="140" name="TextBox 49"/>
          <p:cNvSpPr txBox="1">
            <a:spLocks noChangeArrowheads="1"/>
          </p:cNvSpPr>
          <p:nvPr/>
        </p:nvSpPr>
        <p:spPr bwMode="auto">
          <a:xfrm>
            <a:off x="3998078" y="476095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141" name="TextBox 50"/>
          <p:cNvSpPr txBox="1">
            <a:spLocks noChangeArrowheads="1"/>
          </p:cNvSpPr>
          <p:nvPr/>
        </p:nvSpPr>
        <p:spPr bwMode="auto">
          <a:xfrm>
            <a:off x="3990141" y="5727742"/>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4</a:t>
            </a:r>
            <a:endParaRPr lang="en-US" dirty="0"/>
          </a:p>
        </p:txBody>
      </p:sp>
      <p:sp>
        <p:nvSpPr>
          <p:cNvPr id="142" name="TextBox 51"/>
          <p:cNvSpPr txBox="1">
            <a:spLocks noChangeArrowheads="1"/>
          </p:cNvSpPr>
          <p:nvPr/>
        </p:nvSpPr>
        <p:spPr bwMode="auto">
          <a:xfrm>
            <a:off x="6168190" y="4757778"/>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+5</a:t>
            </a:r>
          </a:p>
        </p:txBody>
      </p:sp>
      <p:sp>
        <p:nvSpPr>
          <p:cNvPr id="143" name="TextBox 52"/>
          <p:cNvSpPr txBox="1">
            <a:spLocks noChangeArrowheads="1"/>
          </p:cNvSpPr>
          <p:nvPr/>
        </p:nvSpPr>
        <p:spPr bwMode="auto">
          <a:xfrm>
            <a:off x="6160253" y="5724568"/>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5</a:t>
            </a:r>
            <a:endParaRPr lang="en-US" dirty="0"/>
          </a:p>
        </p:txBody>
      </p:sp>
      <p:sp>
        <p:nvSpPr>
          <p:cNvPr id="144" name="TextBox 49"/>
          <p:cNvSpPr txBox="1">
            <a:spLocks noChangeArrowheads="1"/>
          </p:cNvSpPr>
          <p:nvPr/>
        </p:nvSpPr>
        <p:spPr bwMode="auto">
          <a:xfrm>
            <a:off x="1426094" y="4747709"/>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2</a:t>
            </a:r>
            <a:endParaRPr lang="en-US" dirty="0"/>
          </a:p>
        </p:txBody>
      </p:sp>
      <p:sp>
        <p:nvSpPr>
          <p:cNvPr id="145" name="TextBox 50"/>
          <p:cNvSpPr txBox="1">
            <a:spLocks noChangeArrowheads="1"/>
          </p:cNvSpPr>
          <p:nvPr/>
        </p:nvSpPr>
        <p:spPr bwMode="auto">
          <a:xfrm>
            <a:off x="1418154" y="5714497"/>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sp>
        <p:nvSpPr>
          <p:cNvPr id="146" name="TextBox 55"/>
          <p:cNvSpPr txBox="1">
            <a:spLocks noChangeArrowheads="1"/>
          </p:cNvSpPr>
          <p:nvPr/>
        </p:nvSpPr>
        <p:spPr bwMode="auto">
          <a:xfrm>
            <a:off x="7198472" y="2040013"/>
            <a:ext cx="12539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EPD= 5</a:t>
            </a:r>
            <a:endParaRPr lang="en-US" dirty="0"/>
          </a:p>
        </p:txBody>
      </p:sp>
      <p:sp>
        <p:nvSpPr>
          <p:cNvPr id="147" name="TextBox 55"/>
          <p:cNvSpPr txBox="1">
            <a:spLocks noChangeArrowheads="1"/>
          </p:cNvSpPr>
          <p:nvPr/>
        </p:nvSpPr>
        <p:spPr bwMode="auto">
          <a:xfrm>
            <a:off x="7198478" y="3646284"/>
            <a:ext cx="135641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EPD= -3</a:t>
            </a:r>
            <a:endParaRPr lang="en-US" dirty="0"/>
          </a:p>
        </p:txBody>
      </p:sp>
      <p:sp>
        <p:nvSpPr>
          <p:cNvPr id="148" name="TextBox 55"/>
          <p:cNvSpPr txBox="1">
            <a:spLocks noChangeArrowheads="1"/>
          </p:cNvSpPr>
          <p:nvPr/>
        </p:nvSpPr>
        <p:spPr bwMode="auto">
          <a:xfrm>
            <a:off x="7350874" y="5252680"/>
            <a:ext cx="12539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EPD= 1</a:t>
            </a:r>
            <a:endParaRPr lang="en-US" dirty="0"/>
          </a:p>
        </p:txBody>
      </p:sp>
      <p:sp>
        <p:nvSpPr>
          <p:cNvPr id="149" name="TextBox 148"/>
          <p:cNvSpPr txBox="1"/>
          <p:nvPr/>
        </p:nvSpPr>
        <p:spPr>
          <a:xfrm>
            <a:off x="1986071" y="6328677"/>
            <a:ext cx="7049789" cy="369332"/>
          </a:xfrm>
          <a:prstGeom prst="rect">
            <a:avLst/>
          </a:prstGeom>
          <a:noFill/>
        </p:spPr>
        <p:txBody>
          <a:bodyPr wrap="none" rtlCol="0">
            <a:spAutoFit/>
          </a:bodyPr>
          <a:lstStyle/>
          <a:p>
            <a:r>
              <a:rPr lang="en-US" dirty="0" smtClean="0">
                <a:solidFill>
                  <a:srgbClr val="0000FF"/>
                </a:solidFill>
              </a:rPr>
              <a:t>Below-average bulls will have some above-average alleles and vice versa!</a:t>
            </a:r>
            <a:endParaRPr lang="en-US" dirty="0">
              <a:solidFill>
                <a:srgbClr val="0000FF"/>
              </a:solidFill>
            </a:endParaRPr>
          </a:p>
        </p:txBody>
      </p:sp>
    </p:spTree>
    <p:extLst>
      <p:ext uri="{BB962C8B-B14F-4D97-AF65-F5344CB8AC3E}">
        <p14:creationId xmlns:p14="http://schemas.microsoft.com/office/powerpoint/2010/main" xmlns="" val="1100889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Genome Structure – SNPs everywhere!</a:t>
            </a:r>
            <a:endParaRPr lang="en-US" dirty="0"/>
          </a:p>
        </p:txBody>
      </p:sp>
      <p:pic>
        <p:nvPicPr>
          <p:cNvPr id="7" name="Picture 6" descr="genome.tif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3795" y="1417638"/>
            <a:ext cx="7851042" cy="4947045"/>
          </a:xfrm>
          <a:prstGeom prst="rect">
            <a:avLst/>
          </a:prstGeom>
        </p:spPr>
      </p:pic>
      <p:sp>
        <p:nvSpPr>
          <p:cNvPr id="8" name="TextBox 7"/>
          <p:cNvSpPr txBox="1"/>
          <p:nvPr/>
        </p:nvSpPr>
        <p:spPr>
          <a:xfrm>
            <a:off x="5977007" y="6430860"/>
            <a:ext cx="3123171" cy="369332"/>
          </a:xfrm>
          <a:prstGeom prst="rect">
            <a:avLst/>
          </a:prstGeom>
          <a:noFill/>
        </p:spPr>
        <p:txBody>
          <a:bodyPr wrap="none" rtlCol="0">
            <a:spAutoFit/>
          </a:bodyPr>
          <a:lstStyle/>
          <a:p>
            <a:r>
              <a:rPr lang="en-US" i="1" dirty="0" smtClean="0"/>
              <a:t>Arias et al., BMC Genet. (2009)</a:t>
            </a:r>
            <a:endParaRPr lang="en-US" i="1" dirty="0"/>
          </a:p>
        </p:txBody>
      </p:sp>
      <p:sp>
        <p:nvSpPr>
          <p:cNvPr id="9" name="TextBox 8"/>
          <p:cNvSpPr txBox="1"/>
          <p:nvPr/>
        </p:nvSpPr>
        <p:spPr>
          <a:xfrm>
            <a:off x="3209641" y="6305534"/>
            <a:ext cx="2141444" cy="369332"/>
          </a:xfrm>
          <a:prstGeom prst="rect">
            <a:avLst/>
          </a:prstGeom>
          <a:noFill/>
        </p:spPr>
        <p:txBody>
          <a:bodyPr wrap="none" rtlCol="0">
            <a:spAutoFit/>
          </a:bodyPr>
          <a:lstStyle/>
          <a:p>
            <a:r>
              <a:rPr lang="en-US" dirty="0" smtClean="0"/>
              <a:t>Bovine Chromosome</a:t>
            </a:r>
            <a:endParaRPr lang="en-US" dirty="0"/>
          </a:p>
        </p:txBody>
      </p:sp>
      <p:sp>
        <p:nvSpPr>
          <p:cNvPr id="10" name="TextBox 9"/>
          <p:cNvSpPr txBox="1"/>
          <p:nvPr/>
        </p:nvSpPr>
        <p:spPr>
          <a:xfrm rot="16200000">
            <a:off x="-840889" y="4170245"/>
            <a:ext cx="2168495" cy="369332"/>
          </a:xfrm>
          <a:prstGeom prst="rect">
            <a:avLst/>
          </a:prstGeom>
          <a:noFill/>
        </p:spPr>
        <p:txBody>
          <a:bodyPr wrap="none" rtlCol="0">
            <a:spAutoFit/>
          </a:bodyPr>
          <a:lstStyle/>
          <a:p>
            <a:r>
              <a:rPr lang="en-US" dirty="0" smtClean="0"/>
              <a:t>Marker Position (</a:t>
            </a:r>
            <a:r>
              <a:rPr lang="en-US" dirty="0" err="1" smtClean="0"/>
              <a:t>cM</a:t>
            </a:r>
            <a:r>
              <a:rPr lang="en-US" dirty="0" smtClean="0"/>
              <a:t>)</a:t>
            </a:r>
            <a:endParaRPr lang="en-US" dirty="0"/>
          </a:p>
        </p:txBody>
      </p:sp>
      <p:sp>
        <p:nvSpPr>
          <p:cNvPr id="12" name="TextBox 11"/>
          <p:cNvSpPr txBox="1"/>
          <p:nvPr/>
        </p:nvSpPr>
        <p:spPr>
          <a:xfrm>
            <a:off x="4394445" y="1413285"/>
            <a:ext cx="4559211" cy="923330"/>
          </a:xfrm>
          <a:prstGeom prst="rect">
            <a:avLst/>
          </a:prstGeom>
          <a:noFill/>
        </p:spPr>
        <p:txBody>
          <a:bodyPr wrap="none" rtlCol="0">
            <a:spAutoFit/>
          </a:bodyPr>
          <a:lstStyle/>
          <a:p>
            <a:pPr algn="ctr"/>
            <a:r>
              <a:rPr lang="en-US" dirty="0" smtClean="0">
                <a:solidFill>
                  <a:srgbClr val="3366FF"/>
                </a:solidFill>
              </a:rPr>
              <a:t>Horizontal bars are marker locations </a:t>
            </a:r>
          </a:p>
          <a:p>
            <a:pPr algn="ctr"/>
            <a:r>
              <a:rPr lang="en-US" dirty="0" err="1" smtClean="0">
                <a:solidFill>
                  <a:srgbClr val="3366FF"/>
                </a:solidFill>
              </a:rPr>
              <a:t>Affymetrix</a:t>
            </a:r>
            <a:r>
              <a:rPr lang="en-US" dirty="0" smtClean="0">
                <a:solidFill>
                  <a:srgbClr val="3366FF"/>
                </a:solidFill>
              </a:rPr>
              <a:t> 9,713 SNP</a:t>
            </a:r>
          </a:p>
          <a:p>
            <a:pPr algn="ctr"/>
            <a:r>
              <a:rPr lang="en-US" dirty="0" err="1" smtClean="0">
                <a:solidFill>
                  <a:srgbClr val="3366FF"/>
                </a:solidFill>
              </a:rPr>
              <a:t>Illumina</a:t>
            </a:r>
            <a:r>
              <a:rPr lang="en-US" dirty="0" smtClean="0">
                <a:solidFill>
                  <a:srgbClr val="3366FF"/>
                </a:solidFill>
              </a:rPr>
              <a:t> 50k SNP chip is denser and more even</a:t>
            </a:r>
          </a:p>
        </p:txBody>
      </p:sp>
    </p:spTree>
    <p:extLst>
      <p:ext uri="{BB962C8B-B14F-4D97-AF65-F5344CB8AC3E}">
        <p14:creationId xmlns:p14="http://schemas.microsoft.com/office/powerpoint/2010/main" xmlns="" val="40888819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2" descr="32x1_BeadChip"/>
          <p:cNvPicPr>
            <a:picLocks noChangeAspect="1" noChangeArrowheads="1"/>
          </p:cNvPicPr>
          <p:nvPr/>
        </p:nvPicPr>
        <p:blipFill>
          <a:blip r:embed="rId2" cstate="print"/>
          <a:srcRect/>
          <a:stretch>
            <a:fillRect/>
          </a:stretch>
        </p:blipFill>
        <p:spPr bwMode="auto">
          <a:xfrm>
            <a:off x="6164347" y="649571"/>
            <a:ext cx="2251334" cy="5614486"/>
          </a:xfrm>
          <a:prstGeom prst="rect">
            <a:avLst/>
          </a:prstGeom>
          <a:noFill/>
          <a:ln w="9525">
            <a:noFill/>
            <a:miter lim="800000"/>
            <a:headEnd/>
            <a:tailEnd/>
          </a:ln>
        </p:spPr>
      </p:pic>
      <p:sp>
        <p:nvSpPr>
          <p:cNvPr id="7" name="Title 6"/>
          <p:cNvSpPr>
            <a:spLocks noGrp="1"/>
          </p:cNvSpPr>
          <p:nvPr>
            <p:ph type="title"/>
          </p:nvPr>
        </p:nvSpPr>
        <p:spPr/>
        <p:txBody>
          <a:bodyPr/>
          <a:lstStyle/>
          <a:p>
            <a:r>
              <a:rPr lang="fr-FR" dirty="0" smtClean="0"/>
              <a:t>Illumina Bovine 770k, 50k (v2), 3k </a:t>
            </a:r>
            <a:endParaRPr lang="en-GB" dirty="0"/>
          </a:p>
        </p:txBody>
      </p:sp>
      <p:pic>
        <p:nvPicPr>
          <p:cNvPr id="4" name="Picture 3" descr="Omni1S &amp; BovineHD 8x1 BC.jpg"/>
          <p:cNvPicPr>
            <a:picLocks noChangeAspect="1"/>
          </p:cNvPicPr>
          <p:nvPr/>
        </p:nvPicPr>
        <p:blipFill>
          <a:blip r:embed="rId3"/>
          <a:stretch>
            <a:fillRect/>
          </a:stretch>
        </p:blipFill>
        <p:spPr>
          <a:xfrm>
            <a:off x="696080" y="1224637"/>
            <a:ext cx="1507382" cy="4596891"/>
          </a:xfrm>
          <a:prstGeom prst="rect">
            <a:avLst/>
          </a:prstGeom>
        </p:spPr>
      </p:pic>
      <p:pic>
        <p:nvPicPr>
          <p:cNvPr id="5" name="Picture 4"/>
          <p:cNvPicPr>
            <a:picLocks noChangeAspect="1" noChangeArrowheads="1"/>
          </p:cNvPicPr>
          <p:nvPr/>
        </p:nvPicPr>
        <p:blipFill>
          <a:blip r:embed="rId4" cstate="print"/>
          <a:srcRect/>
          <a:stretch>
            <a:fillRect/>
          </a:stretch>
        </p:blipFill>
        <p:spPr bwMode="auto">
          <a:xfrm>
            <a:off x="3452560" y="1235576"/>
            <a:ext cx="1707775" cy="4587752"/>
          </a:xfrm>
          <a:prstGeom prst="rect">
            <a:avLst/>
          </a:prstGeom>
          <a:noFill/>
          <a:ln w="9525">
            <a:noFill/>
            <a:miter lim="800000"/>
            <a:headEnd/>
            <a:tailEnd/>
          </a:ln>
          <a:effectLst/>
        </p:spPr>
      </p:pic>
      <p:sp>
        <p:nvSpPr>
          <p:cNvPr id="2" name="Rectangle 1"/>
          <p:cNvSpPr/>
          <p:nvPr/>
        </p:nvSpPr>
        <p:spPr>
          <a:xfrm>
            <a:off x="188181" y="6053422"/>
            <a:ext cx="8103139" cy="369332"/>
          </a:xfrm>
          <a:prstGeom prst="rect">
            <a:avLst/>
          </a:prstGeom>
        </p:spPr>
        <p:txBody>
          <a:bodyPr wrap="square">
            <a:spAutoFit/>
          </a:bodyPr>
          <a:lstStyle/>
          <a:p>
            <a:pPr lvl="1"/>
            <a:r>
              <a:rPr lang="en-US" dirty="0"/>
              <a:t>700k (HD) $185 </a:t>
            </a:r>
            <a:r>
              <a:rPr lang="en-US" dirty="0" smtClean="0"/>
              <a:t>                 50k </a:t>
            </a:r>
            <a:r>
              <a:rPr lang="en-US" dirty="0"/>
              <a:t>$</a:t>
            </a:r>
            <a:r>
              <a:rPr lang="en-US" dirty="0" smtClean="0"/>
              <a:t>80 (Several versions)                        3k </a:t>
            </a:r>
            <a:r>
              <a:rPr lang="en-US" dirty="0"/>
              <a:t>(LD) $45</a:t>
            </a:r>
          </a:p>
        </p:txBody>
      </p:sp>
    </p:spTree>
    <p:extLst>
      <p:ext uri="{BB962C8B-B14F-4D97-AF65-F5344CB8AC3E}">
        <p14:creationId xmlns:p14="http://schemas.microsoft.com/office/powerpoint/2010/main" xmlns="" val="422674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7" descr="chip2"/>
          <p:cNvPicPr>
            <a:picLocks noChangeAspect="1" noChangeArrowheads="1"/>
          </p:cNvPicPr>
          <p:nvPr/>
        </p:nvPicPr>
        <p:blipFill>
          <a:blip r:embed="rId3">
            <a:extLst>
              <a:ext uri="{28A0092B-C50C-407E-A947-70E740481C1C}">
                <a14:useLocalDpi xmlns:a14="http://schemas.microsoft.com/office/drawing/2010/main" xmlns="" val="0"/>
              </a:ext>
            </a:extLst>
          </a:blip>
          <a:srcRect b="2632"/>
          <a:stretch>
            <a:fillRect/>
          </a:stretch>
        </p:blipFill>
        <p:spPr bwMode="auto">
          <a:xfrm>
            <a:off x="574675" y="1911350"/>
            <a:ext cx="2347913" cy="79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11" descr="blue beads in wells_cropped"/>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43558" y="1609094"/>
            <a:ext cx="1462087" cy="163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1206" name="Group 39"/>
          <p:cNvGrpSpPr>
            <a:grpSpLocks/>
          </p:cNvGrpSpPr>
          <p:nvPr/>
        </p:nvGrpSpPr>
        <p:grpSpPr bwMode="auto">
          <a:xfrm>
            <a:off x="6518275" y="2856323"/>
            <a:ext cx="2625725" cy="3767138"/>
            <a:chOff x="3927" y="540"/>
            <a:chExt cx="1654" cy="2373"/>
          </a:xfrm>
        </p:grpSpPr>
        <p:pic>
          <p:nvPicPr>
            <p:cNvPr id="51211" name="Picture 1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974" y="540"/>
              <a:ext cx="1560" cy="1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1212" name="Text Box 14"/>
            <p:cNvSpPr txBox="1">
              <a:spLocks noChangeArrowheads="1"/>
            </p:cNvSpPr>
            <p:nvPr/>
          </p:nvSpPr>
          <p:spPr bwMode="auto">
            <a:xfrm>
              <a:off x="3927" y="2352"/>
              <a:ext cx="1654" cy="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Ctr="1">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en-US" sz="2000" b="1" dirty="0"/>
                <a:t>~</a:t>
              </a:r>
              <a:r>
                <a:rPr lang="en-US" b="1" dirty="0"/>
                <a:t>800,000 copies of specific </a:t>
              </a:r>
              <a:r>
                <a:rPr lang="en-US" b="1" dirty="0" err="1"/>
                <a:t>oligo</a:t>
              </a:r>
              <a:r>
                <a:rPr lang="en-US" b="1" dirty="0"/>
                <a:t> per </a:t>
              </a:r>
              <a:r>
                <a:rPr lang="en-US" b="1" dirty="0" smtClean="0"/>
                <a:t>bead</a:t>
              </a:r>
              <a:r>
                <a:rPr lang="en-US" b="1" dirty="0"/>
                <a:t/>
              </a:r>
              <a:br>
                <a:rPr lang="en-US" b="1" dirty="0"/>
              </a:br>
              <a:r>
                <a:rPr lang="en-US" b="1" dirty="0" smtClean="0"/>
                <a:t>50k or more bead types</a:t>
              </a:r>
            </a:p>
          </p:txBody>
        </p:sp>
      </p:grpSp>
      <p:sp>
        <p:nvSpPr>
          <p:cNvPr id="51207" name="Text Box 17"/>
          <p:cNvSpPr txBox="1">
            <a:spLocks noChangeArrowheads="1"/>
          </p:cNvSpPr>
          <p:nvPr/>
        </p:nvSpPr>
        <p:spPr bwMode="auto">
          <a:xfrm>
            <a:off x="314477" y="1120775"/>
            <a:ext cx="2701655"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nchorCtr="1">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en-US" b="1" dirty="0" err="1"/>
              <a:t>BeadChip</a:t>
            </a:r>
            <a:r>
              <a:rPr lang="en-US" b="1" dirty="0"/>
              <a:t> </a:t>
            </a:r>
            <a:r>
              <a:rPr lang="en-US" sz="2000" b="1" dirty="0"/>
              <a:t>  </a:t>
            </a:r>
            <a:r>
              <a:rPr lang="en-US" sz="2000" b="1" dirty="0" smtClean="0"/>
              <a:t/>
            </a:r>
            <a:br>
              <a:rPr lang="en-US" sz="2000" b="1" dirty="0" smtClean="0"/>
            </a:br>
            <a:r>
              <a:rPr lang="en-US" sz="2000" b="1" dirty="0" smtClean="0"/>
              <a:t> </a:t>
            </a:r>
            <a:r>
              <a:rPr lang="en-US" dirty="0" err="1" smtClean="0"/>
              <a:t>eg</a:t>
            </a:r>
            <a:r>
              <a:rPr lang="en-US" dirty="0" smtClean="0"/>
              <a:t> 1,000,000 </a:t>
            </a:r>
            <a:r>
              <a:rPr lang="en-US" dirty="0"/>
              <a:t>wells/stripe</a:t>
            </a:r>
          </a:p>
        </p:txBody>
      </p:sp>
      <p:sp>
        <p:nvSpPr>
          <p:cNvPr id="51209" name="Oval 166"/>
          <p:cNvSpPr>
            <a:spLocks noChangeArrowheads="1"/>
          </p:cNvSpPr>
          <p:nvPr/>
        </p:nvSpPr>
        <p:spPr bwMode="auto">
          <a:xfrm>
            <a:off x="1300163" y="2424113"/>
            <a:ext cx="133350" cy="133350"/>
          </a:xfrm>
          <a:prstGeom prst="ellipse">
            <a:avLst/>
          </a:prstGeom>
          <a:noFill/>
          <a:ln w="28575" algn="ctr">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1210" name="Title 12"/>
          <p:cNvSpPr>
            <a:spLocks noGrp="1"/>
          </p:cNvSpPr>
          <p:nvPr>
            <p:ph type="title"/>
          </p:nvPr>
        </p:nvSpPr>
        <p:spPr>
          <a:xfrm>
            <a:off x="209550" y="238125"/>
            <a:ext cx="8601075" cy="908050"/>
          </a:xfrm>
          <a:ln/>
        </p:spPr>
        <p:txBody>
          <a:bodyPr/>
          <a:lstStyle/>
          <a:p>
            <a:pPr eaLnBrk="1" hangingPunct="1"/>
            <a:r>
              <a:rPr lang="en-US" dirty="0" err="1" smtClean="0"/>
              <a:t>Illumina</a:t>
            </a:r>
            <a:r>
              <a:rPr lang="en-US" dirty="0" smtClean="0"/>
              <a:t> SNP Bead Chip</a:t>
            </a:r>
          </a:p>
        </p:txBody>
      </p:sp>
      <p:grpSp>
        <p:nvGrpSpPr>
          <p:cNvPr id="15" name="Group 21"/>
          <p:cNvGrpSpPr>
            <a:grpSpLocks/>
          </p:cNvGrpSpPr>
          <p:nvPr/>
        </p:nvGrpSpPr>
        <p:grpSpPr bwMode="auto">
          <a:xfrm>
            <a:off x="630963" y="3316004"/>
            <a:ext cx="3543230" cy="3513136"/>
            <a:chOff x="351" y="683"/>
            <a:chExt cx="3014" cy="3014"/>
          </a:xfrm>
        </p:grpSpPr>
        <p:pic>
          <p:nvPicPr>
            <p:cNvPr id="16" name="Picture 6" descr="microwells"/>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51" y="683"/>
              <a:ext cx="3014" cy="3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Line 5"/>
            <p:cNvSpPr>
              <a:spLocks noChangeShapeType="1"/>
            </p:cNvSpPr>
            <p:nvPr/>
          </p:nvSpPr>
          <p:spPr bwMode="auto">
            <a:xfrm>
              <a:off x="1610" y="2468"/>
              <a:ext cx="476" cy="0"/>
            </a:xfrm>
            <a:prstGeom prst="line">
              <a:avLst/>
            </a:prstGeom>
            <a:noFill/>
            <a:ln w="38100">
              <a:solidFill>
                <a:srgbClr val="FFFF00"/>
              </a:solidFill>
              <a:round/>
              <a:headEnd type="triangle" w="lg" len="lg"/>
              <a:tailEnd type="triangle" w="lg" len="lg"/>
            </a:ln>
            <a:extLst>
              <a:ext uri="{909E8E84-426E-40dd-AFC4-6F175D3DCCD1}">
                <a14:hiddenFill xmlns:a14="http://schemas.microsoft.com/office/drawing/2010/main" xmlns="">
                  <a:noFill/>
                </a14:hiddenFill>
              </a:ext>
            </a:extLst>
          </p:spPr>
          <p:txBody>
            <a:bodyPr lIns="90488" tIns="44450" rIns="90488" bIns="44450" anchor="ctr" anchorCtr="1">
              <a:spAutoFit/>
            </a:bodyPr>
            <a:lstStyle/>
            <a:p>
              <a:endParaRPr lang="en-US"/>
            </a:p>
          </p:txBody>
        </p:sp>
        <p:sp>
          <p:nvSpPr>
            <p:cNvPr id="18" name="Text Box 7"/>
            <p:cNvSpPr txBox="1">
              <a:spLocks noChangeArrowheads="1"/>
            </p:cNvSpPr>
            <p:nvPr/>
          </p:nvSpPr>
          <p:spPr bwMode="auto">
            <a:xfrm>
              <a:off x="1480" y="2598"/>
              <a:ext cx="756" cy="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Ctr="1">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2400" b="1" dirty="0">
                  <a:solidFill>
                    <a:srgbClr val="FFFF00"/>
                  </a:solidFill>
                </a:rPr>
                <a:t>2um</a:t>
              </a:r>
            </a:p>
          </p:txBody>
        </p:sp>
        <p:sp>
          <p:nvSpPr>
            <p:cNvPr id="19" name="Line 19"/>
            <p:cNvSpPr>
              <a:spLocks noChangeShapeType="1"/>
            </p:cNvSpPr>
            <p:nvPr/>
          </p:nvSpPr>
          <p:spPr bwMode="auto">
            <a:xfrm>
              <a:off x="1014" y="2297"/>
              <a:ext cx="0" cy="217"/>
            </a:xfrm>
            <a:prstGeom prst="line">
              <a:avLst/>
            </a:prstGeom>
            <a:noFill/>
            <a:ln w="38100">
              <a:solidFill>
                <a:srgbClr val="FFFF00"/>
              </a:solidFill>
              <a:round/>
              <a:headEnd type="none" w="lg" len="lg"/>
              <a:tailEnd type="triangle" w="lg" len="med"/>
            </a:ln>
            <a:extLst>
              <a:ext uri="{909E8E84-426E-40dd-AFC4-6F175D3DCCD1}">
                <a14:hiddenFill xmlns:a14="http://schemas.microsoft.com/office/drawing/2010/main" xmlns="">
                  <a:noFill/>
                </a14:hiddenFill>
              </a:ext>
            </a:extLst>
          </p:spPr>
          <p:txBody>
            <a:bodyPr lIns="90488" tIns="44450" rIns="90488" bIns="44450" anchor="ctr" anchorCtr="1">
              <a:spAutoFit/>
            </a:bodyPr>
            <a:lstStyle/>
            <a:p>
              <a:endParaRPr lang="en-US"/>
            </a:p>
          </p:txBody>
        </p:sp>
        <p:sp>
          <p:nvSpPr>
            <p:cNvPr id="20" name="Text Box 20"/>
            <p:cNvSpPr txBox="1">
              <a:spLocks noChangeArrowheads="1"/>
            </p:cNvSpPr>
            <p:nvPr/>
          </p:nvSpPr>
          <p:spPr bwMode="auto">
            <a:xfrm>
              <a:off x="635" y="2042"/>
              <a:ext cx="758" cy="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Ctr="1">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2400" b="1">
                  <a:solidFill>
                    <a:srgbClr val="FFFF00"/>
                  </a:solidFill>
                </a:rPr>
                <a:t>2um</a:t>
              </a:r>
            </a:p>
          </p:txBody>
        </p:sp>
      </p:grpSp>
      <p:sp>
        <p:nvSpPr>
          <p:cNvPr id="51208" name="Line 37"/>
          <p:cNvSpPr>
            <a:spLocks noChangeShapeType="1"/>
          </p:cNvSpPr>
          <p:nvPr/>
        </p:nvSpPr>
        <p:spPr bwMode="auto">
          <a:xfrm>
            <a:off x="1368425" y="2573338"/>
            <a:ext cx="244475" cy="1004887"/>
          </a:xfrm>
          <a:prstGeom prst="line">
            <a:avLst/>
          </a:prstGeom>
          <a:noFill/>
          <a:ln w="28575">
            <a:solidFill>
              <a:schemeClr val="folHlink"/>
            </a:solidFill>
            <a:round/>
            <a:headEnd/>
            <a:tailEnd type="triangle" w="med" len="med"/>
          </a:ln>
          <a:extLst>
            <a:ext uri="{909E8E84-426E-40dd-AFC4-6F175D3DCCD1}">
              <a14:hiddenFill xmlns:a14="http://schemas.microsoft.com/office/drawing/2010/main" xmlns="">
                <a:noFill/>
              </a14:hiddenFill>
            </a:ext>
          </a:extLst>
        </p:spPr>
        <p:txBody>
          <a:bodyPr lIns="90488" tIns="44450" rIns="90488" bIns="44450" anchor="ctr" anchorCtr="1">
            <a:spAutoFit/>
          </a:bodyPr>
          <a:lstStyle/>
          <a:p>
            <a:endParaRPr lang="en-US"/>
          </a:p>
        </p:txBody>
      </p:sp>
      <p:sp>
        <p:nvSpPr>
          <p:cNvPr id="2" name="Rectangle 1"/>
          <p:cNvSpPr/>
          <p:nvPr/>
        </p:nvSpPr>
        <p:spPr>
          <a:xfrm>
            <a:off x="3800796" y="3433925"/>
            <a:ext cx="2562900" cy="923330"/>
          </a:xfrm>
          <a:prstGeom prst="rect">
            <a:avLst/>
          </a:prstGeom>
        </p:spPr>
        <p:txBody>
          <a:bodyPr wrap="square">
            <a:spAutoFit/>
          </a:bodyPr>
          <a:lstStyle/>
          <a:p>
            <a:pPr algn="ctr">
              <a:spcBef>
                <a:spcPct val="50000"/>
              </a:spcBef>
              <a:buClr>
                <a:srgbClr val="F89D21"/>
              </a:buClr>
              <a:buSzPct val="60000"/>
              <a:buBlip>
                <a:blip r:embed="rId7"/>
              </a:buBlip>
            </a:pPr>
            <a:r>
              <a:rPr lang="en-US" dirty="0"/>
              <a:t>Silica glass </a:t>
            </a:r>
            <a:r>
              <a:rPr lang="en-US" dirty="0" smtClean="0"/>
              <a:t>beads</a:t>
            </a:r>
            <a:br>
              <a:rPr lang="en-US" dirty="0" smtClean="0"/>
            </a:br>
            <a:r>
              <a:rPr lang="en-US" dirty="0" smtClean="0"/>
              <a:t> </a:t>
            </a:r>
            <a:r>
              <a:rPr lang="en-US" dirty="0"/>
              <a:t>self-assemble </a:t>
            </a:r>
            <a:r>
              <a:rPr lang="en-US" dirty="0" smtClean="0"/>
              <a:t>into</a:t>
            </a:r>
            <a:br>
              <a:rPr lang="en-US" dirty="0" smtClean="0"/>
            </a:br>
            <a:r>
              <a:rPr lang="en-US" dirty="0" smtClean="0"/>
              <a:t> </a:t>
            </a:r>
            <a:r>
              <a:rPr lang="en-US" dirty="0" err="1"/>
              <a:t>microwells</a:t>
            </a:r>
            <a:r>
              <a:rPr lang="en-US" dirty="0"/>
              <a:t> </a:t>
            </a:r>
            <a:r>
              <a:rPr lang="en-US" dirty="0" smtClean="0"/>
              <a:t>on </a:t>
            </a:r>
            <a:r>
              <a:rPr lang="en-US" dirty="0"/>
              <a:t>slides</a:t>
            </a:r>
          </a:p>
        </p:txBody>
      </p:sp>
      <p:sp>
        <p:nvSpPr>
          <p:cNvPr id="3" name="Up Arrow 2"/>
          <p:cNvSpPr/>
          <p:nvPr/>
        </p:nvSpPr>
        <p:spPr>
          <a:xfrm rot="2917512">
            <a:off x="3766550" y="2352135"/>
            <a:ext cx="366159" cy="14281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Up Arrow 23"/>
          <p:cNvSpPr/>
          <p:nvPr/>
        </p:nvSpPr>
        <p:spPr>
          <a:xfrm rot="9079720">
            <a:off x="6199092" y="2396923"/>
            <a:ext cx="366159" cy="14281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488915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wScatter.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8297149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z="4000" dirty="0" err="1" smtClean="0"/>
              <a:t>Illumina</a:t>
            </a:r>
            <a:r>
              <a:rPr lang="en-US" sz="4000" dirty="0" smtClean="0"/>
              <a:t> </a:t>
            </a:r>
            <a:r>
              <a:rPr lang="en-US" sz="4000" dirty="0" err="1" smtClean="0"/>
              <a:t>Infinium</a:t>
            </a:r>
            <a:r>
              <a:rPr lang="en-US" sz="4000" dirty="0" smtClean="0"/>
              <a:t> SNP genotyping</a:t>
            </a:r>
          </a:p>
        </p:txBody>
      </p:sp>
      <p:pic>
        <p:nvPicPr>
          <p:cNvPr id="5222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39192" y="1907883"/>
            <a:ext cx="1752600" cy="160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3"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5650" y="4114800"/>
            <a:ext cx="2514600" cy="163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4"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43500" y="3817938"/>
            <a:ext cx="2895600" cy="18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5"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45854" y="1266524"/>
            <a:ext cx="1374095" cy="1324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6" name="Text Box 8"/>
          <p:cNvSpPr txBox="1">
            <a:spLocks noChangeArrowheads="1"/>
          </p:cNvSpPr>
          <p:nvPr/>
        </p:nvSpPr>
        <p:spPr bwMode="auto">
          <a:xfrm>
            <a:off x="4876800" y="5583238"/>
            <a:ext cx="34290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buClr>
                <a:srgbClr val="F89D21"/>
              </a:buClr>
              <a:buSzPct val="90000"/>
            </a:pPr>
            <a:r>
              <a:rPr lang="en-US" sz="1800"/>
              <a:t>SNP is labeled with fluorescent dye while on BeadChip</a:t>
            </a:r>
          </a:p>
        </p:txBody>
      </p:sp>
      <p:sp>
        <p:nvSpPr>
          <p:cNvPr id="114697" name="Text Box 9"/>
          <p:cNvSpPr txBox="1">
            <a:spLocks noChangeArrowheads="1"/>
          </p:cNvSpPr>
          <p:nvPr/>
        </p:nvSpPr>
        <p:spPr bwMode="auto">
          <a:xfrm>
            <a:off x="4681179" y="2533080"/>
            <a:ext cx="213535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buClr>
                <a:srgbClr val="F89D21"/>
              </a:buClr>
              <a:buSzPct val="90000"/>
            </a:pPr>
            <a:r>
              <a:rPr lang="en-US" sz="1800" dirty="0" err="1" smtClean="0"/>
              <a:t>BeadChip</a:t>
            </a:r>
            <a:r>
              <a:rPr lang="en-US" sz="1800" dirty="0" smtClean="0"/>
              <a:t> scanned</a:t>
            </a:r>
          </a:p>
          <a:p>
            <a:pPr algn="ctr" eaLnBrk="1" hangingPunct="1">
              <a:buClr>
                <a:srgbClr val="F89D21"/>
              </a:buClr>
              <a:buSzPct val="90000"/>
            </a:pPr>
            <a:r>
              <a:rPr lang="en-US" sz="1800" dirty="0" smtClean="0"/>
              <a:t>For red or green</a:t>
            </a:r>
            <a:endParaRPr lang="en-US" sz="1800" dirty="0"/>
          </a:p>
        </p:txBody>
      </p:sp>
      <p:sp>
        <p:nvSpPr>
          <p:cNvPr id="114698" name="Text Box 10"/>
          <p:cNvSpPr txBox="1">
            <a:spLocks noChangeArrowheads="1"/>
          </p:cNvSpPr>
          <p:nvPr/>
        </p:nvSpPr>
        <p:spPr bwMode="auto">
          <a:xfrm>
            <a:off x="488950" y="5715000"/>
            <a:ext cx="3048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r>
              <a:rPr lang="en-US" sz="1800"/>
              <a:t>DNA finds its complement on a bead (hybridization)</a:t>
            </a:r>
          </a:p>
        </p:txBody>
      </p:sp>
      <p:sp>
        <p:nvSpPr>
          <p:cNvPr id="114699" name="AutoShape 11"/>
          <p:cNvSpPr>
            <a:spLocks noChangeArrowheads="1"/>
          </p:cNvSpPr>
          <p:nvPr/>
        </p:nvSpPr>
        <p:spPr bwMode="auto">
          <a:xfrm>
            <a:off x="5489656" y="3125340"/>
            <a:ext cx="304800" cy="655638"/>
          </a:xfrm>
          <a:prstGeom prst="upArrow">
            <a:avLst>
              <a:gd name="adj1" fmla="val 50000"/>
              <a:gd name="adj2" fmla="val 68624"/>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endParaRPr lang="en-US"/>
          </a:p>
        </p:txBody>
      </p:sp>
      <p:sp>
        <p:nvSpPr>
          <p:cNvPr id="114700" name="AutoShape 12"/>
          <p:cNvSpPr>
            <a:spLocks noChangeArrowheads="1"/>
          </p:cNvSpPr>
          <p:nvPr/>
        </p:nvSpPr>
        <p:spPr bwMode="auto">
          <a:xfrm rot="5400000">
            <a:off x="4152900" y="5067300"/>
            <a:ext cx="304800" cy="838200"/>
          </a:xfrm>
          <a:prstGeom prst="upArrow">
            <a:avLst>
              <a:gd name="adj1" fmla="val 50000"/>
              <a:gd name="adj2" fmla="val 68750"/>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endParaRPr lang="en-US"/>
          </a:p>
        </p:txBody>
      </p:sp>
      <p:sp>
        <p:nvSpPr>
          <p:cNvPr id="114701" name="AutoShape 13"/>
          <p:cNvSpPr>
            <a:spLocks noChangeArrowheads="1"/>
          </p:cNvSpPr>
          <p:nvPr/>
        </p:nvSpPr>
        <p:spPr bwMode="auto">
          <a:xfrm rot="12019272">
            <a:off x="2512309" y="3534264"/>
            <a:ext cx="283772" cy="533400"/>
          </a:xfrm>
          <a:prstGeom prst="upArrow">
            <a:avLst>
              <a:gd name="adj1" fmla="val 50000"/>
              <a:gd name="adj2" fmla="val 43750"/>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endParaRPr lang="en-US"/>
          </a:p>
        </p:txBody>
      </p:sp>
      <p:sp>
        <p:nvSpPr>
          <p:cNvPr id="2" name="TextBox 1"/>
          <p:cNvSpPr txBox="1"/>
          <p:nvPr/>
        </p:nvSpPr>
        <p:spPr>
          <a:xfrm>
            <a:off x="7706918" y="1749125"/>
            <a:ext cx="1197764" cy="646331"/>
          </a:xfrm>
          <a:prstGeom prst="rect">
            <a:avLst/>
          </a:prstGeom>
          <a:noFill/>
          <a:ln w="31750">
            <a:solidFill>
              <a:schemeClr val="accent1">
                <a:lumMod val="50000"/>
              </a:schemeClr>
            </a:solidFill>
          </a:ln>
        </p:spPr>
        <p:txBody>
          <a:bodyPr wrap="none" rtlCol="0">
            <a:spAutoFit/>
          </a:bodyPr>
          <a:lstStyle/>
          <a:p>
            <a:pPr algn="ctr"/>
            <a:r>
              <a:rPr lang="en-US" dirty="0" smtClean="0"/>
              <a:t>Genotypes</a:t>
            </a:r>
          </a:p>
          <a:p>
            <a:pPr algn="ctr"/>
            <a:r>
              <a:rPr lang="en-US" dirty="0" smtClean="0"/>
              <a:t>reported</a:t>
            </a:r>
            <a:endParaRPr lang="en-US" dirty="0"/>
          </a:p>
        </p:txBody>
      </p:sp>
      <p:sp>
        <p:nvSpPr>
          <p:cNvPr id="4" name="Rectangle 3"/>
          <p:cNvSpPr/>
          <p:nvPr/>
        </p:nvSpPr>
        <p:spPr>
          <a:xfrm>
            <a:off x="2698644" y="2212683"/>
            <a:ext cx="542744" cy="536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AutoShape 13"/>
          <p:cNvSpPr>
            <a:spLocks noChangeArrowheads="1"/>
          </p:cNvSpPr>
          <p:nvPr/>
        </p:nvSpPr>
        <p:spPr bwMode="auto">
          <a:xfrm rot="10800000">
            <a:off x="2952026" y="2216130"/>
            <a:ext cx="309370" cy="533400"/>
          </a:xfrm>
          <a:prstGeom prst="upArrow">
            <a:avLst>
              <a:gd name="adj1" fmla="val 50000"/>
              <a:gd name="adj2" fmla="val 43750"/>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endParaRPr lang="en-US"/>
          </a:p>
        </p:txBody>
      </p:sp>
      <p:sp>
        <p:nvSpPr>
          <p:cNvPr id="18" name="AutoShape 12"/>
          <p:cNvSpPr>
            <a:spLocks noChangeArrowheads="1"/>
          </p:cNvSpPr>
          <p:nvPr/>
        </p:nvSpPr>
        <p:spPr bwMode="auto">
          <a:xfrm rot="5400000">
            <a:off x="6989512" y="1641183"/>
            <a:ext cx="304800" cy="838200"/>
          </a:xfrm>
          <a:prstGeom prst="upArrow">
            <a:avLst>
              <a:gd name="adj1" fmla="val 50000"/>
              <a:gd name="adj2" fmla="val 68750"/>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endParaRPr lang="en-US"/>
          </a:p>
        </p:txBody>
      </p:sp>
      <p:sp>
        <p:nvSpPr>
          <p:cNvPr id="5" name="TextBox 4"/>
          <p:cNvSpPr txBox="1"/>
          <p:nvPr/>
        </p:nvSpPr>
        <p:spPr>
          <a:xfrm>
            <a:off x="3290326" y="2248108"/>
            <a:ext cx="1431815" cy="369332"/>
          </a:xfrm>
          <a:prstGeom prst="rect">
            <a:avLst/>
          </a:prstGeom>
          <a:noFill/>
        </p:spPr>
        <p:txBody>
          <a:bodyPr wrap="none" rtlCol="0">
            <a:spAutoFit/>
          </a:bodyPr>
          <a:lstStyle/>
          <a:p>
            <a:r>
              <a:rPr lang="en-US" dirty="0" smtClean="0"/>
              <a:t>Amplification</a:t>
            </a:r>
            <a:endParaRPr lang="en-US" dirty="0"/>
          </a:p>
        </p:txBody>
      </p:sp>
      <p:sp>
        <p:nvSpPr>
          <p:cNvPr id="21" name="AutoShape 12"/>
          <p:cNvSpPr>
            <a:spLocks noChangeArrowheads="1"/>
          </p:cNvSpPr>
          <p:nvPr/>
        </p:nvSpPr>
        <p:spPr bwMode="auto">
          <a:xfrm rot="5400000">
            <a:off x="1542586" y="1641183"/>
            <a:ext cx="304800" cy="838200"/>
          </a:xfrm>
          <a:prstGeom prst="upArrow">
            <a:avLst>
              <a:gd name="adj1" fmla="val 50000"/>
              <a:gd name="adj2" fmla="val 68750"/>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endParaRPr lang="en-US"/>
          </a:p>
        </p:txBody>
      </p:sp>
      <p:sp>
        <p:nvSpPr>
          <p:cNvPr id="25" name="TextBox 24"/>
          <p:cNvSpPr txBox="1"/>
          <p:nvPr/>
        </p:nvSpPr>
        <p:spPr>
          <a:xfrm>
            <a:off x="112231" y="1584088"/>
            <a:ext cx="1017827" cy="923330"/>
          </a:xfrm>
          <a:prstGeom prst="rect">
            <a:avLst/>
          </a:prstGeom>
          <a:noFill/>
          <a:ln w="31750">
            <a:solidFill>
              <a:schemeClr val="accent1">
                <a:lumMod val="50000"/>
              </a:schemeClr>
            </a:solidFill>
          </a:ln>
        </p:spPr>
        <p:txBody>
          <a:bodyPr wrap="none" rtlCol="0">
            <a:spAutoFit/>
          </a:bodyPr>
          <a:lstStyle/>
          <a:p>
            <a:pPr algn="ctr"/>
            <a:r>
              <a:rPr lang="en-US" dirty="0" smtClean="0"/>
              <a:t>DNA</a:t>
            </a:r>
            <a:br>
              <a:rPr lang="en-US" dirty="0" smtClean="0"/>
            </a:br>
            <a:r>
              <a:rPr lang="en-US" dirty="0" smtClean="0"/>
              <a:t> (</a:t>
            </a:r>
            <a:r>
              <a:rPr lang="en-US" dirty="0" err="1" smtClean="0"/>
              <a:t>eg</a:t>
            </a:r>
            <a:r>
              <a:rPr lang="en-US" dirty="0" smtClean="0"/>
              <a:t> hair)</a:t>
            </a:r>
          </a:p>
          <a:p>
            <a:pPr algn="ctr"/>
            <a:r>
              <a:rPr lang="en-US" dirty="0" smtClean="0"/>
              <a:t>sample</a:t>
            </a:r>
            <a:endParaRPr lang="en-US" dirty="0"/>
          </a:p>
        </p:txBody>
      </p:sp>
    </p:spTree>
    <p:extLst>
      <p:ext uri="{BB962C8B-B14F-4D97-AF65-F5344CB8AC3E}">
        <p14:creationId xmlns:p14="http://schemas.microsoft.com/office/powerpoint/2010/main" xmlns="" val="11827156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6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7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46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46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47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6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46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46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469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6" grpId="0"/>
      <p:bldP spid="114697" grpId="0"/>
      <p:bldP spid="114698" grpId="0"/>
      <p:bldP spid="114699" grpId="0" animBg="1"/>
      <p:bldP spid="114700" grpId="0" animBg="1"/>
      <p:bldP spid="114701" grpId="0" animBg="1"/>
      <p:bldP spid="17" grpId="0" animBg="1"/>
      <p:bldP spid="18"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p:nvPr/>
        </p:nvCxnSpPr>
        <p:spPr>
          <a:xfrm flipV="1">
            <a:off x="238131" y="2111375"/>
            <a:ext cx="6950075"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228606" y="2492375"/>
            <a:ext cx="6950075" cy="1270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76200"/>
            <a:ext cx="8229600" cy="1143000"/>
          </a:xfrm>
        </p:spPr>
        <p:txBody>
          <a:bodyPr>
            <a:normAutofit/>
          </a:bodyPr>
          <a:lstStyle/>
          <a:p>
            <a:r>
              <a:rPr lang="en-US" sz="4500" dirty="0" smtClean="0">
                <a:latin typeface="Calibri" charset="0"/>
              </a:rPr>
              <a:t>SNP Genotyping the Bulls</a:t>
            </a:r>
            <a:endParaRPr lang="en-US" sz="4500" dirty="0">
              <a:latin typeface="Calibri" charset="0"/>
            </a:endParaRPr>
          </a:p>
        </p:txBody>
      </p:sp>
      <p:sp>
        <p:nvSpPr>
          <p:cNvPr id="26629" name="Rectangle 18"/>
          <p:cNvSpPr>
            <a:spLocks noChangeArrowheads="1"/>
          </p:cNvSpPr>
          <p:nvPr/>
        </p:nvSpPr>
        <p:spPr bwMode="auto">
          <a:xfrm>
            <a:off x="457206"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dirty="0"/>
          </a:p>
        </p:txBody>
      </p:sp>
      <p:sp>
        <p:nvSpPr>
          <p:cNvPr id="26630" name="Rectangle 19"/>
          <p:cNvSpPr>
            <a:spLocks noChangeArrowheads="1"/>
          </p:cNvSpPr>
          <p:nvPr/>
        </p:nvSpPr>
        <p:spPr bwMode="auto">
          <a:xfrm>
            <a:off x="817569"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31" name="Rectangle 20"/>
          <p:cNvSpPr>
            <a:spLocks noChangeArrowheads="1"/>
          </p:cNvSpPr>
          <p:nvPr/>
        </p:nvSpPr>
        <p:spPr bwMode="auto">
          <a:xfrm>
            <a:off x="1179519"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32" name="Rectangle 21"/>
          <p:cNvSpPr>
            <a:spLocks noChangeArrowheads="1"/>
          </p:cNvSpPr>
          <p:nvPr/>
        </p:nvSpPr>
        <p:spPr bwMode="auto">
          <a:xfrm rot="-5400000">
            <a:off x="1539878"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3" name="Rectangle 22"/>
          <p:cNvSpPr>
            <a:spLocks noChangeArrowheads="1"/>
          </p:cNvSpPr>
          <p:nvPr/>
        </p:nvSpPr>
        <p:spPr bwMode="auto">
          <a:xfrm rot="-5400000">
            <a:off x="190024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 name="Rectangle 23"/>
          <p:cNvSpPr>
            <a:spLocks noChangeArrowheads="1"/>
          </p:cNvSpPr>
          <p:nvPr/>
        </p:nvSpPr>
        <p:spPr bwMode="auto">
          <a:xfrm>
            <a:off x="2260606" y="1992344"/>
            <a:ext cx="288925" cy="288925"/>
          </a:xfrm>
          <a:prstGeom prst="rect">
            <a:avLst/>
          </a:prstGeom>
          <a:solidFill>
            <a:srgbClr val="FFFF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26635" name="Rectangle 35"/>
          <p:cNvSpPr>
            <a:spLocks noChangeArrowheads="1"/>
          </p:cNvSpPr>
          <p:nvPr/>
        </p:nvSpPr>
        <p:spPr bwMode="auto">
          <a:xfrm rot="-5400000">
            <a:off x="3336928"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6" name="Rectangle 36"/>
          <p:cNvSpPr>
            <a:spLocks noChangeArrowheads="1"/>
          </p:cNvSpPr>
          <p:nvPr/>
        </p:nvSpPr>
        <p:spPr bwMode="auto">
          <a:xfrm rot="-5400000">
            <a:off x="369729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7" name="Rectangle 37"/>
          <p:cNvSpPr>
            <a:spLocks noChangeArrowheads="1"/>
          </p:cNvSpPr>
          <p:nvPr/>
        </p:nvSpPr>
        <p:spPr bwMode="auto">
          <a:xfrm rot="-5400000">
            <a:off x="4057653"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38" name="Rectangle 38"/>
          <p:cNvSpPr>
            <a:spLocks noChangeArrowheads="1"/>
          </p:cNvSpPr>
          <p:nvPr/>
        </p:nvSpPr>
        <p:spPr bwMode="auto">
          <a:xfrm rot="-5400000">
            <a:off x="441960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9" name="Rectangle 39"/>
          <p:cNvSpPr>
            <a:spLocks noChangeArrowheads="1"/>
          </p:cNvSpPr>
          <p:nvPr/>
        </p:nvSpPr>
        <p:spPr bwMode="auto">
          <a:xfrm>
            <a:off x="4779965"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40" name="Rectangle 41"/>
          <p:cNvSpPr>
            <a:spLocks noChangeArrowheads="1"/>
          </p:cNvSpPr>
          <p:nvPr/>
        </p:nvSpPr>
        <p:spPr bwMode="auto">
          <a:xfrm rot="-5400000">
            <a:off x="5500690"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1" name="Rectangle 55"/>
          <p:cNvSpPr>
            <a:spLocks noChangeArrowheads="1"/>
          </p:cNvSpPr>
          <p:nvPr/>
        </p:nvSpPr>
        <p:spPr bwMode="auto">
          <a:xfrm rot="-5400000">
            <a:off x="586105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2" name="Rectangle 56"/>
          <p:cNvSpPr>
            <a:spLocks noChangeArrowheads="1"/>
          </p:cNvSpPr>
          <p:nvPr/>
        </p:nvSpPr>
        <p:spPr bwMode="auto">
          <a:xfrm rot="-5400000">
            <a:off x="6218241"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43" name="Rectangle 57"/>
          <p:cNvSpPr>
            <a:spLocks noChangeArrowheads="1"/>
          </p:cNvSpPr>
          <p:nvPr/>
        </p:nvSpPr>
        <p:spPr bwMode="auto">
          <a:xfrm>
            <a:off x="6578606" y="1981200"/>
            <a:ext cx="315913" cy="288925"/>
          </a:xfrm>
          <a:prstGeom prst="rect">
            <a:avLst/>
          </a:prstGeom>
          <a:solidFill>
            <a:srgbClr val="FFFF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26644" name="Rectangle 161"/>
          <p:cNvSpPr>
            <a:spLocks noChangeArrowheads="1"/>
          </p:cNvSpPr>
          <p:nvPr/>
        </p:nvSpPr>
        <p:spPr bwMode="auto">
          <a:xfrm rot="-5400000">
            <a:off x="513874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5" name="Rectangle 35"/>
          <p:cNvSpPr>
            <a:spLocks noChangeArrowheads="1"/>
          </p:cNvSpPr>
          <p:nvPr/>
        </p:nvSpPr>
        <p:spPr bwMode="auto">
          <a:xfrm rot="-5400000">
            <a:off x="297180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6" name="Rectangle 35"/>
          <p:cNvSpPr>
            <a:spLocks noChangeArrowheads="1"/>
          </p:cNvSpPr>
          <p:nvPr/>
        </p:nvSpPr>
        <p:spPr bwMode="auto">
          <a:xfrm rot="-5400000">
            <a:off x="2627316"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47" name="Rectangle 18"/>
          <p:cNvSpPr>
            <a:spLocks noChangeArrowheads="1"/>
          </p:cNvSpPr>
          <p:nvPr/>
        </p:nvSpPr>
        <p:spPr bwMode="auto">
          <a:xfrm>
            <a:off x="454029"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p>
        </p:txBody>
      </p:sp>
      <p:sp>
        <p:nvSpPr>
          <p:cNvPr id="26648" name="Rectangle 19"/>
          <p:cNvSpPr>
            <a:spLocks noChangeArrowheads="1"/>
          </p:cNvSpPr>
          <p:nvPr/>
        </p:nvSpPr>
        <p:spPr bwMode="auto">
          <a:xfrm>
            <a:off x="81439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49" name="Rectangle 20"/>
          <p:cNvSpPr>
            <a:spLocks noChangeArrowheads="1"/>
          </p:cNvSpPr>
          <p:nvPr/>
        </p:nvSpPr>
        <p:spPr bwMode="auto">
          <a:xfrm>
            <a:off x="117634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50" name="Rectangle 21"/>
          <p:cNvSpPr>
            <a:spLocks noChangeArrowheads="1"/>
          </p:cNvSpPr>
          <p:nvPr/>
        </p:nvSpPr>
        <p:spPr bwMode="auto">
          <a:xfrm rot="-5400000">
            <a:off x="1536703"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1" name="Rectangle 22"/>
          <p:cNvSpPr>
            <a:spLocks noChangeArrowheads="1"/>
          </p:cNvSpPr>
          <p:nvPr/>
        </p:nvSpPr>
        <p:spPr bwMode="auto">
          <a:xfrm rot="-5400000">
            <a:off x="1897065"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7" name="Rectangle 23"/>
          <p:cNvSpPr>
            <a:spLocks noChangeArrowheads="1"/>
          </p:cNvSpPr>
          <p:nvPr/>
        </p:nvSpPr>
        <p:spPr bwMode="auto">
          <a:xfrm>
            <a:off x="2256874" y="2373344"/>
            <a:ext cx="288925" cy="288925"/>
          </a:xfrm>
          <a:prstGeom prst="rect">
            <a:avLst/>
          </a:prstGeom>
          <a:solidFill>
            <a:srgbClr val="FF66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26653" name="Rectangle 35"/>
          <p:cNvSpPr>
            <a:spLocks noChangeArrowheads="1"/>
          </p:cNvSpPr>
          <p:nvPr/>
        </p:nvSpPr>
        <p:spPr bwMode="auto">
          <a:xfrm rot="-5400000">
            <a:off x="3333753"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4" name="Rectangle 36"/>
          <p:cNvSpPr>
            <a:spLocks noChangeArrowheads="1"/>
          </p:cNvSpPr>
          <p:nvPr/>
        </p:nvSpPr>
        <p:spPr bwMode="auto">
          <a:xfrm rot="-5400000">
            <a:off x="369411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5" name="Rectangle 37"/>
          <p:cNvSpPr>
            <a:spLocks noChangeArrowheads="1"/>
          </p:cNvSpPr>
          <p:nvPr/>
        </p:nvSpPr>
        <p:spPr bwMode="auto">
          <a:xfrm rot="-5400000">
            <a:off x="4054478"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56" name="Rectangle 38"/>
          <p:cNvSpPr>
            <a:spLocks noChangeArrowheads="1"/>
          </p:cNvSpPr>
          <p:nvPr/>
        </p:nvSpPr>
        <p:spPr bwMode="auto">
          <a:xfrm rot="-5400000">
            <a:off x="441642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7" name="Rectangle 39"/>
          <p:cNvSpPr>
            <a:spLocks noChangeArrowheads="1"/>
          </p:cNvSpPr>
          <p:nvPr/>
        </p:nvSpPr>
        <p:spPr bwMode="auto">
          <a:xfrm>
            <a:off x="477679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58" name="Rectangle 41"/>
          <p:cNvSpPr>
            <a:spLocks noChangeArrowheads="1"/>
          </p:cNvSpPr>
          <p:nvPr/>
        </p:nvSpPr>
        <p:spPr bwMode="auto">
          <a:xfrm rot="-5400000">
            <a:off x="549751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9" name="Rectangle 55"/>
          <p:cNvSpPr>
            <a:spLocks noChangeArrowheads="1"/>
          </p:cNvSpPr>
          <p:nvPr/>
        </p:nvSpPr>
        <p:spPr bwMode="auto">
          <a:xfrm rot="-5400000">
            <a:off x="585787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0" name="Rectangle 56"/>
          <p:cNvSpPr>
            <a:spLocks noChangeArrowheads="1"/>
          </p:cNvSpPr>
          <p:nvPr/>
        </p:nvSpPr>
        <p:spPr bwMode="auto">
          <a:xfrm rot="-5400000">
            <a:off x="6215065"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61" name="Rectangle 57"/>
          <p:cNvSpPr>
            <a:spLocks noChangeArrowheads="1"/>
          </p:cNvSpPr>
          <p:nvPr/>
        </p:nvSpPr>
        <p:spPr bwMode="auto">
          <a:xfrm>
            <a:off x="6575431" y="2362200"/>
            <a:ext cx="315913" cy="288925"/>
          </a:xfrm>
          <a:prstGeom prst="rect">
            <a:avLst/>
          </a:prstGeom>
          <a:solidFill>
            <a:srgbClr val="FF66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26662" name="Rectangle 161"/>
          <p:cNvSpPr>
            <a:spLocks noChangeArrowheads="1"/>
          </p:cNvSpPr>
          <p:nvPr/>
        </p:nvSpPr>
        <p:spPr bwMode="auto">
          <a:xfrm rot="-5400000">
            <a:off x="513556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3" name="Rectangle 35"/>
          <p:cNvSpPr>
            <a:spLocks noChangeArrowheads="1"/>
          </p:cNvSpPr>
          <p:nvPr/>
        </p:nvSpPr>
        <p:spPr bwMode="auto">
          <a:xfrm rot="-5400000">
            <a:off x="296862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4" name="Rectangle 35"/>
          <p:cNvSpPr>
            <a:spLocks noChangeArrowheads="1"/>
          </p:cNvSpPr>
          <p:nvPr/>
        </p:nvSpPr>
        <p:spPr bwMode="auto">
          <a:xfrm rot="-5400000">
            <a:off x="2624141"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67" name="TextBox 47"/>
          <p:cNvSpPr txBox="1">
            <a:spLocks noChangeArrowheads="1"/>
          </p:cNvSpPr>
          <p:nvPr/>
        </p:nvSpPr>
        <p:spPr bwMode="auto">
          <a:xfrm>
            <a:off x="2565406" y="1611317"/>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26668" name="TextBox 48"/>
          <p:cNvSpPr txBox="1">
            <a:spLocks noChangeArrowheads="1"/>
          </p:cNvSpPr>
          <p:nvPr/>
        </p:nvSpPr>
        <p:spPr bwMode="auto">
          <a:xfrm>
            <a:off x="2557468" y="257810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26669" name="TextBox 49"/>
          <p:cNvSpPr txBox="1">
            <a:spLocks noChangeArrowheads="1"/>
          </p:cNvSpPr>
          <p:nvPr/>
        </p:nvSpPr>
        <p:spPr bwMode="auto">
          <a:xfrm>
            <a:off x="3987806" y="1603380"/>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26670" name="TextBox 50"/>
          <p:cNvSpPr txBox="1">
            <a:spLocks noChangeArrowheads="1"/>
          </p:cNvSpPr>
          <p:nvPr/>
        </p:nvSpPr>
        <p:spPr bwMode="auto">
          <a:xfrm>
            <a:off x="3979869" y="2570168"/>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26671" name="TextBox 51"/>
          <p:cNvSpPr txBox="1">
            <a:spLocks noChangeArrowheads="1"/>
          </p:cNvSpPr>
          <p:nvPr/>
        </p:nvSpPr>
        <p:spPr bwMode="auto">
          <a:xfrm>
            <a:off x="6157918" y="1600204"/>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+5</a:t>
            </a:r>
          </a:p>
        </p:txBody>
      </p:sp>
      <p:sp>
        <p:nvSpPr>
          <p:cNvPr id="26672" name="TextBox 52"/>
          <p:cNvSpPr txBox="1">
            <a:spLocks noChangeArrowheads="1"/>
          </p:cNvSpPr>
          <p:nvPr/>
        </p:nvSpPr>
        <p:spPr bwMode="auto">
          <a:xfrm>
            <a:off x="6149977" y="2566993"/>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+5</a:t>
            </a:r>
          </a:p>
        </p:txBody>
      </p:sp>
      <p:sp>
        <p:nvSpPr>
          <p:cNvPr id="52" name="TextBox 49"/>
          <p:cNvSpPr txBox="1">
            <a:spLocks noChangeArrowheads="1"/>
          </p:cNvSpPr>
          <p:nvPr/>
        </p:nvSpPr>
        <p:spPr bwMode="auto">
          <a:xfrm>
            <a:off x="1415821" y="159013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sp>
        <p:nvSpPr>
          <p:cNvPr id="53" name="TextBox 50"/>
          <p:cNvSpPr txBox="1">
            <a:spLocks noChangeArrowheads="1"/>
          </p:cNvSpPr>
          <p:nvPr/>
        </p:nvSpPr>
        <p:spPr bwMode="auto">
          <a:xfrm>
            <a:off x="1407885" y="2556922"/>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cxnSp>
        <p:nvCxnSpPr>
          <p:cNvPr id="54" name="Straight Connector 53"/>
          <p:cNvCxnSpPr/>
          <p:nvPr/>
        </p:nvCxnSpPr>
        <p:spPr>
          <a:xfrm flipV="1">
            <a:off x="243264" y="3662555"/>
            <a:ext cx="6950075"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33742" y="4043555"/>
            <a:ext cx="6950075" cy="12700"/>
          </a:xfrm>
          <a:prstGeom prst="line">
            <a:avLst/>
          </a:prstGeom>
        </p:spPr>
        <p:style>
          <a:lnRef idx="2">
            <a:schemeClr val="accent1"/>
          </a:lnRef>
          <a:fillRef idx="0">
            <a:schemeClr val="accent1"/>
          </a:fillRef>
          <a:effectRef idx="1">
            <a:schemeClr val="accent1"/>
          </a:effectRef>
          <a:fontRef idx="minor">
            <a:schemeClr val="tx1"/>
          </a:fontRef>
        </p:style>
      </p:cxnSp>
      <p:sp>
        <p:nvSpPr>
          <p:cNvPr id="56" name="Rectangle 18"/>
          <p:cNvSpPr>
            <a:spLocks noChangeArrowheads="1"/>
          </p:cNvSpPr>
          <p:nvPr/>
        </p:nvSpPr>
        <p:spPr bwMode="auto">
          <a:xfrm>
            <a:off x="462340" y="353238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p>
        </p:txBody>
      </p:sp>
      <p:sp>
        <p:nvSpPr>
          <p:cNvPr id="57" name="Rectangle 19"/>
          <p:cNvSpPr>
            <a:spLocks noChangeArrowheads="1"/>
          </p:cNvSpPr>
          <p:nvPr/>
        </p:nvSpPr>
        <p:spPr bwMode="auto">
          <a:xfrm>
            <a:off x="822704" y="353238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58" name="Rectangle 20"/>
          <p:cNvSpPr>
            <a:spLocks noChangeArrowheads="1"/>
          </p:cNvSpPr>
          <p:nvPr/>
        </p:nvSpPr>
        <p:spPr bwMode="auto">
          <a:xfrm>
            <a:off x="1184655" y="353238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59" name="Rectangle 21"/>
          <p:cNvSpPr>
            <a:spLocks noChangeArrowheads="1"/>
          </p:cNvSpPr>
          <p:nvPr/>
        </p:nvSpPr>
        <p:spPr bwMode="auto">
          <a:xfrm rot="16200000">
            <a:off x="1545014"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0" name="Rectangle 22"/>
          <p:cNvSpPr>
            <a:spLocks noChangeArrowheads="1"/>
          </p:cNvSpPr>
          <p:nvPr/>
        </p:nvSpPr>
        <p:spPr bwMode="auto">
          <a:xfrm rot="16200000">
            <a:off x="1905376"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 name="Rectangle 23"/>
          <p:cNvSpPr>
            <a:spLocks noChangeArrowheads="1"/>
          </p:cNvSpPr>
          <p:nvPr/>
        </p:nvSpPr>
        <p:spPr bwMode="auto">
          <a:xfrm>
            <a:off x="2265740" y="3543524"/>
            <a:ext cx="288925" cy="288925"/>
          </a:xfrm>
          <a:prstGeom prst="rect">
            <a:avLst/>
          </a:prstGeom>
          <a:solidFill>
            <a:srgbClr val="FFFF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62" name="Rectangle 35"/>
          <p:cNvSpPr>
            <a:spLocks noChangeArrowheads="1"/>
          </p:cNvSpPr>
          <p:nvPr/>
        </p:nvSpPr>
        <p:spPr bwMode="auto">
          <a:xfrm rot="16200000">
            <a:off x="3342064"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3" name="Rectangle 36"/>
          <p:cNvSpPr>
            <a:spLocks noChangeArrowheads="1"/>
          </p:cNvSpPr>
          <p:nvPr/>
        </p:nvSpPr>
        <p:spPr bwMode="auto">
          <a:xfrm rot="16200000">
            <a:off x="3702427"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4" name="Rectangle 37"/>
          <p:cNvSpPr>
            <a:spLocks noChangeArrowheads="1"/>
          </p:cNvSpPr>
          <p:nvPr/>
        </p:nvSpPr>
        <p:spPr bwMode="auto">
          <a:xfrm rot="16200000">
            <a:off x="4062789" y="353238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65" name="Rectangle 38"/>
          <p:cNvSpPr>
            <a:spLocks noChangeArrowheads="1"/>
          </p:cNvSpPr>
          <p:nvPr/>
        </p:nvSpPr>
        <p:spPr bwMode="auto">
          <a:xfrm rot="16200000">
            <a:off x="4424739"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6" name="Rectangle 39"/>
          <p:cNvSpPr>
            <a:spLocks noChangeArrowheads="1"/>
          </p:cNvSpPr>
          <p:nvPr/>
        </p:nvSpPr>
        <p:spPr bwMode="auto">
          <a:xfrm>
            <a:off x="4785105" y="353238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67" name="Rectangle 41"/>
          <p:cNvSpPr>
            <a:spLocks noChangeArrowheads="1"/>
          </p:cNvSpPr>
          <p:nvPr/>
        </p:nvSpPr>
        <p:spPr bwMode="auto">
          <a:xfrm rot="16200000">
            <a:off x="5505827"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8" name="Rectangle 55"/>
          <p:cNvSpPr>
            <a:spLocks noChangeArrowheads="1"/>
          </p:cNvSpPr>
          <p:nvPr/>
        </p:nvSpPr>
        <p:spPr bwMode="auto">
          <a:xfrm rot="16200000">
            <a:off x="5866189"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9" name="Rectangle 56"/>
          <p:cNvSpPr>
            <a:spLocks noChangeArrowheads="1"/>
          </p:cNvSpPr>
          <p:nvPr/>
        </p:nvSpPr>
        <p:spPr bwMode="auto">
          <a:xfrm rot="16200000">
            <a:off x="6223376" y="353238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70" name="Rectangle 57"/>
          <p:cNvSpPr>
            <a:spLocks noChangeArrowheads="1"/>
          </p:cNvSpPr>
          <p:nvPr/>
        </p:nvSpPr>
        <p:spPr bwMode="auto">
          <a:xfrm>
            <a:off x="6583742" y="3532380"/>
            <a:ext cx="315913" cy="288925"/>
          </a:xfrm>
          <a:prstGeom prst="rect">
            <a:avLst/>
          </a:prstGeom>
          <a:solidFill>
            <a:srgbClr val="FFFF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71" name="Rectangle 161"/>
          <p:cNvSpPr>
            <a:spLocks noChangeArrowheads="1"/>
          </p:cNvSpPr>
          <p:nvPr/>
        </p:nvSpPr>
        <p:spPr bwMode="auto">
          <a:xfrm rot="16200000">
            <a:off x="5143877"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72" name="Rectangle 35"/>
          <p:cNvSpPr>
            <a:spLocks noChangeArrowheads="1"/>
          </p:cNvSpPr>
          <p:nvPr/>
        </p:nvSpPr>
        <p:spPr bwMode="auto">
          <a:xfrm rot="16200000">
            <a:off x="2976939" y="353238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73" name="Rectangle 35"/>
          <p:cNvSpPr>
            <a:spLocks noChangeArrowheads="1"/>
          </p:cNvSpPr>
          <p:nvPr/>
        </p:nvSpPr>
        <p:spPr bwMode="auto">
          <a:xfrm rot="16200000">
            <a:off x="2632452" y="353238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74" name="Rectangle 18"/>
          <p:cNvSpPr>
            <a:spLocks noChangeArrowheads="1"/>
          </p:cNvSpPr>
          <p:nvPr/>
        </p:nvSpPr>
        <p:spPr bwMode="auto">
          <a:xfrm>
            <a:off x="459167" y="391338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p>
        </p:txBody>
      </p:sp>
      <p:sp>
        <p:nvSpPr>
          <p:cNvPr id="75" name="Rectangle 19"/>
          <p:cNvSpPr>
            <a:spLocks noChangeArrowheads="1"/>
          </p:cNvSpPr>
          <p:nvPr/>
        </p:nvSpPr>
        <p:spPr bwMode="auto">
          <a:xfrm>
            <a:off x="819530" y="391338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76" name="Rectangle 20"/>
          <p:cNvSpPr>
            <a:spLocks noChangeArrowheads="1"/>
          </p:cNvSpPr>
          <p:nvPr/>
        </p:nvSpPr>
        <p:spPr bwMode="auto">
          <a:xfrm>
            <a:off x="1181480" y="391338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77" name="Rectangle 21"/>
          <p:cNvSpPr>
            <a:spLocks noChangeArrowheads="1"/>
          </p:cNvSpPr>
          <p:nvPr/>
        </p:nvSpPr>
        <p:spPr bwMode="auto">
          <a:xfrm rot="16200000">
            <a:off x="1541839"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78" name="Rectangle 22"/>
          <p:cNvSpPr>
            <a:spLocks noChangeArrowheads="1"/>
          </p:cNvSpPr>
          <p:nvPr/>
        </p:nvSpPr>
        <p:spPr bwMode="auto">
          <a:xfrm rot="16200000">
            <a:off x="1902202"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79" name="Rectangle 23"/>
          <p:cNvSpPr>
            <a:spLocks noChangeArrowheads="1"/>
          </p:cNvSpPr>
          <p:nvPr/>
        </p:nvSpPr>
        <p:spPr bwMode="auto">
          <a:xfrm>
            <a:off x="2262010" y="3924524"/>
            <a:ext cx="288925" cy="288925"/>
          </a:xfrm>
          <a:prstGeom prst="rect">
            <a:avLst/>
          </a:prstGeom>
          <a:solidFill>
            <a:srgbClr val="FF66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80" name="Rectangle 35"/>
          <p:cNvSpPr>
            <a:spLocks noChangeArrowheads="1"/>
          </p:cNvSpPr>
          <p:nvPr/>
        </p:nvSpPr>
        <p:spPr bwMode="auto">
          <a:xfrm rot="16200000">
            <a:off x="3338889"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81" name="Rectangle 36"/>
          <p:cNvSpPr>
            <a:spLocks noChangeArrowheads="1"/>
          </p:cNvSpPr>
          <p:nvPr/>
        </p:nvSpPr>
        <p:spPr bwMode="auto">
          <a:xfrm rot="16200000">
            <a:off x="3699252"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82" name="Rectangle 37"/>
          <p:cNvSpPr>
            <a:spLocks noChangeArrowheads="1"/>
          </p:cNvSpPr>
          <p:nvPr/>
        </p:nvSpPr>
        <p:spPr bwMode="auto">
          <a:xfrm rot="16200000">
            <a:off x="4059614" y="391338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83" name="Rectangle 38"/>
          <p:cNvSpPr>
            <a:spLocks noChangeArrowheads="1"/>
          </p:cNvSpPr>
          <p:nvPr/>
        </p:nvSpPr>
        <p:spPr bwMode="auto">
          <a:xfrm rot="16200000">
            <a:off x="4421564"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84" name="Rectangle 39"/>
          <p:cNvSpPr>
            <a:spLocks noChangeArrowheads="1"/>
          </p:cNvSpPr>
          <p:nvPr/>
        </p:nvSpPr>
        <p:spPr bwMode="auto">
          <a:xfrm>
            <a:off x="4781930" y="391338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85" name="Rectangle 41"/>
          <p:cNvSpPr>
            <a:spLocks noChangeArrowheads="1"/>
          </p:cNvSpPr>
          <p:nvPr/>
        </p:nvSpPr>
        <p:spPr bwMode="auto">
          <a:xfrm rot="16200000">
            <a:off x="5502651"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86" name="Rectangle 55"/>
          <p:cNvSpPr>
            <a:spLocks noChangeArrowheads="1"/>
          </p:cNvSpPr>
          <p:nvPr/>
        </p:nvSpPr>
        <p:spPr bwMode="auto">
          <a:xfrm rot="16200000">
            <a:off x="5863014"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87" name="Rectangle 56"/>
          <p:cNvSpPr>
            <a:spLocks noChangeArrowheads="1"/>
          </p:cNvSpPr>
          <p:nvPr/>
        </p:nvSpPr>
        <p:spPr bwMode="auto">
          <a:xfrm rot="16200000">
            <a:off x="6220202" y="391338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88" name="Rectangle 57"/>
          <p:cNvSpPr>
            <a:spLocks noChangeArrowheads="1"/>
          </p:cNvSpPr>
          <p:nvPr/>
        </p:nvSpPr>
        <p:spPr bwMode="auto">
          <a:xfrm>
            <a:off x="6580566" y="3913380"/>
            <a:ext cx="315913" cy="288925"/>
          </a:xfrm>
          <a:prstGeom prst="rect">
            <a:avLst/>
          </a:prstGeom>
          <a:solidFill>
            <a:srgbClr val="FF66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89" name="Rectangle 161"/>
          <p:cNvSpPr>
            <a:spLocks noChangeArrowheads="1"/>
          </p:cNvSpPr>
          <p:nvPr/>
        </p:nvSpPr>
        <p:spPr bwMode="auto">
          <a:xfrm rot="16200000">
            <a:off x="5140702"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90" name="Rectangle 35"/>
          <p:cNvSpPr>
            <a:spLocks noChangeArrowheads="1"/>
          </p:cNvSpPr>
          <p:nvPr/>
        </p:nvSpPr>
        <p:spPr bwMode="auto">
          <a:xfrm rot="16200000">
            <a:off x="2973764" y="391338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91" name="Rectangle 35"/>
          <p:cNvSpPr>
            <a:spLocks noChangeArrowheads="1"/>
          </p:cNvSpPr>
          <p:nvPr/>
        </p:nvSpPr>
        <p:spPr bwMode="auto">
          <a:xfrm rot="16200000">
            <a:off x="2629277" y="391338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2" name="TextBox 47"/>
          <p:cNvSpPr txBox="1">
            <a:spLocks noChangeArrowheads="1"/>
          </p:cNvSpPr>
          <p:nvPr/>
        </p:nvSpPr>
        <p:spPr bwMode="auto">
          <a:xfrm>
            <a:off x="2570542" y="3162497"/>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93" name="TextBox 48"/>
          <p:cNvSpPr txBox="1">
            <a:spLocks noChangeArrowheads="1"/>
          </p:cNvSpPr>
          <p:nvPr/>
        </p:nvSpPr>
        <p:spPr bwMode="auto">
          <a:xfrm>
            <a:off x="2562604" y="412928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94" name="TextBox 49"/>
          <p:cNvSpPr txBox="1">
            <a:spLocks noChangeArrowheads="1"/>
          </p:cNvSpPr>
          <p:nvPr/>
        </p:nvSpPr>
        <p:spPr bwMode="auto">
          <a:xfrm>
            <a:off x="3992942" y="3154560"/>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4</a:t>
            </a:r>
            <a:endParaRPr lang="en-US" dirty="0"/>
          </a:p>
        </p:txBody>
      </p:sp>
      <p:sp>
        <p:nvSpPr>
          <p:cNvPr id="95" name="TextBox 50"/>
          <p:cNvSpPr txBox="1">
            <a:spLocks noChangeArrowheads="1"/>
          </p:cNvSpPr>
          <p:nvPr/>
        </p:nvSpPr>
        <p:spPr bwMode="auto">
          <a:xfrm>
            <a:off x="3985005" y="4121348"/>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96" name="TextBox 51"/>
          <p:cNvSpPr txBox="1">
            <a:spLocks noChangeArrowheads="1"/>
          </p:cNvSpPr>
          <p:nvPr/>
        </p:nvSpPr>
        <p:spPr bwMode="auto">
          <a:xfrm>
            <a:off x="6163055" y="315138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5</a:t>
            </a:r>
            <a:endParaRPr lang="en-US" dirty="0"/>
          </a:p>
        </p:txBody>
      </p:sp>
      <p:sp>
        <p:nvSpPr>
          <p:cNvPr id="97" name="TextBox 52"/>
          <p:cNvSpPr txBox="1">
            <a:spLocks noChangeArrowheads="1"/>
          </p:cNvSpPr>
          <p:nvPr/>
        </p:nvSpPr>
        <p:spPr bwMode="auto">
          <a:xfrm>
            <a:off x="6155117" y="4118172"/>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5</a:t>
            </a:r>
            <a:endParaRPr lang="en-US" dirty="0"/>
          </a:p>
        </p:txBody>
      </p:sp>
      <p:sp>
        <p:nvSpPr>
          <p:cNvPr id="98" name="TextBox 49"/>
          <p:cNvSpPr txBox="1">
            <a:spLocks noChangeArrowheads="1"/>
          </p:cNvSpPr>
          <p:nvPr/>
        </p:nvSpPr>
        <p:spPr bwMode="auto">
          <a:xfrm>
            <a:off x="1420954" y="314131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sp>
        <p:nvSpPr>
          <p:cNvPr id="99" name="TextBox 50"/>
          <p:cNvSpPr txBox="1">
            <a:spLocks noChangeArrowheads="1"/>
          </p:cNvSpPr>
          <p:nvPr/>
        </p:nvSpPr>
        <p:spPr bwMode="auto">
          <a:xfrm>
            <a:off x="1413021" y="4108102"/>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cxnSp>
        <p:nvCxnSpPr>
          <p:cNvPr id="100" name="Straight Connector 99"/>
          <p:cNvCxnSpPr/>
          <p:nvPr/>
        </p:nvCxnSpPr>
        <p:spPr>
          <a:xfrm flipV="1">
            <a:off x="248400" y="5268951"/>
            <a:ext cx="6950075"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238878" y="5649951"/>
            <a:ext cx="6950075" cy="12700"/>
          </a:xfrm>
          <a:prstGeom prst="line">
            <a:avLst/>
          </a:prstGeom>
        </p:spPr>
        <p:style>
          <a:lnRef idx="2">
            <a:schemeClr val="accent1"/>
          </a:lnRef>
          <a:fillRef idx="0">
            <a:schemeClr val="accent1"/>
          </a:fillRef>
          <a:effectRef idx="1">
            <a:schemeClr val="accent1"/>
          </a:effectRef>
          <a:fontRef idx="minor">
            <a:schemeClr val="tx1"/>
          </a:fontRef>
        </p:style>
      </p:cxnSp>
      <p:sp>
        <p:nvSpPr>
          <p:cNvPr id="102" name="Rectangle 18"/>
          <p:cNvSpPr>
            <a:spLocks noChangeArrowheads="1"/>
          </p:cNvSpPr>
          <p:nvPr/>
        </p:nvSpPr>
        <p:spPr bwMode="auto">
          <a:xfrm>
            <a:off x="467478" y="5138776"/>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p>
        </p:txBody>
      </p:sp>
      <p:sp>
        <p:nvSpPr>
          <p:cNvPr id="103" name="Rectangle 19"/>
          <p:cNvSpPr>
            <a:spLocks noChangeArrowheads="1"/>
          </p:cNvSpPr>
          <p:nvPr/>
        </p:nvSpPr>
        <p:spPr bwMode="auto">
          <a:xfrm>
            <a:off x="827841" y="5138776"/>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104" name="Rectangle 20"/>
          <p:cNvSpPr>
            <a:spLocks noChangeArrowheads="1"/>
          </p:cNvSpPr>
          <p:nvPr/>
        </p:nvSpPr>
        <p:spPr bwMode="auto">
          <a:xfrm>
            <a:off x="1189791" y="5138776"/>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105" name="Rectangle 21"/>
          <p:cNvSpPr>
            <a:spLocks noChangeArrowheads="1"/>
          </p:cNvSpPr>
          <p:nvPr/>
        </p:nvSpPr>
        <p:spPr bwMode="auto">
          <a:xfrm rot="16200000">
            <a:off x="1550150"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06" name="Rectangle 22"/>
          <p:cNvSpPr>
            <a:spLocks noChangeArrowheads="1"/>
          </p:cNvSpPr>
          <p:nvPr/>
        </p:nvSpPr>
        <p:spPr bwMode="auto">
          <a:xfrm rot="16200000">
            <a:off x="1910513"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07" name="Rectangle 23"/>
          <p:cNvSpPr>
            <a:spLocks noChangeArrowheads="1"/>
          </p:cNvSpPr>
          <p:nvPr/>
        </p:nvSpPr>
        <p:spPr bwMode="auto">
          <a:xfrm>
            <a:off x="2270876" y="5149916"/>
            <a:ext cx="288925" cy="288925"/>
          </a:xfrm>
          <a:prstGeom prst="rect">
            <a:avLst/>
          </a:prstGeom>
          <a:solidFill>
            <a:srgbClr val="FFFF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108" name="Rectangle 35"/>
          <p:cNvSpPr>
            <a:spLocks noChangeArrowheads="1"/>
          </p:cNvSpPr>
          <p:nvPr/>
        </p:nvSpPr>
        <p:spPr bwMode="auto">
          <a:xfrm rot="16200000">
            <a:off x="3347200"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09" name="Rectangle 36"/>
          <p:cNvSpPr>
            <a:spLocks noChangeArrowheads="1"/>
          </p:cNvSpPr>
          <p:nvPr/>
        </p:nvSpPr>
        <p:spPr bwMode="auto">
          <a:xfrm rot="16200000">
            <a:off x="3707563"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10" name="Rectangle 37"/>
          <p:cNvSpPr>
            <a:spLocks noChangeArrowheads="1"/>
          </p:cNvSpPr>
          <p:nvPr/>
        </p:nvSpPr>
        <p:spPr bwMode="auto">
          <a:xfrm rot="16200000">
            <a:off x="4067925" y="51387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11" name="Rectangle 38"/>
          <p:cNvSpPr>
            <a:spLocks noChangeArrowheads="1"/>
          </p:cNvSpPr>
          <p:nvPr/>
        </p:nvSpPr>
        <p:spPr bwMode="auto">
          <a:xfrm rot="16200000">
            <a:off x="4429872"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12" name="Rectangle 39"/>
          <p:cNvSpPr>
            <a:spLocks noChangeArrowheads="1"/>
          </p:cNvSpPr>
          <p:nvPr/>
        </p:nvSpPr>
        <p:spPr bwMode="auto">
          <a:xfrm>
            <a:off x="4790241" y="5138776"/>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113" name="Rectangle 41"/>
          <p:cNvSpPr>
            <a:spLocks noChangeArrowheads="1"/>
          </p:cNvSpPr>
          <p:nvPr/>
        </p:nvSpPr>
        <p:spPr bwMode="auto">
          <a:xfrm rot="16200000">
            <a:off x="5510963"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14" name="Rectangle 55"/>
          <p:cNvSpPr>
            <a:spLocks noChangeArrowheads="1"/>
          </p:cNvSpPr>
          <p:nvPr/>
        </p:nvSpPr>
        <p:spPr bwMode="auto">
          <a:xfrm rot="16200000">
            <a:off x="5871325"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15" name="Rectangle 56"/>
          <p:cNvSpPr>
            <a:spLocks noChangeArrowheads="1"/>
          </p:cNvSpPr>
          <p:nvPr/>
        </p:nvSpPr>
        <p:spPr bwMode="auto">
          <a:xfrm rot="16200000">
            <a:off x="6228513" y="51387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16" name="Rectangle 57"/>
          <p:cNvSpPr>
            <a:spLocks noChangeArrowheads="1"/>
          </p:cNvSpPr>
          <p:nvPr/>
        </p:nvSpPr>
        <p:spPr bwMode="auto">
          <a:xfrm>
            <a:off x="6588877" y="5138776"/>
            <a:ext cx="315913" cy="288925"/>
          </a:xfrm>
          <a:prstGeom prst="rect">
            <a:avLst/>
          </a:prstGeom>
          <a:solidFill>
            <a:srgbClr val="FFFF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117" name="Rectangle 161"/>
          <p:cNvSpPr>
            <a:spLocks noChangeArrowheads="1"/>
          </p:cNvSpPr>
          <p:nvPr/>
        </p:nvSpPr>
        <p:spPr bwMode="auto">
          <a:xfrm rot="16200000">
            <a:off x="5149013"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18" name="Rectangle 35"/>
          <p:cNvSpPr>
            <a:spLocks noChangeArrowheads="1"/>
          </p:cNvSpPr>
          <p:nvPr/>
        </p:nvSpPr>
        <p:spPr bwMode="auto">
          <a:xfrm rot="16200000">
            <a:off x="2982075" y="5138779"/>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19" name="Rectangle 35"/>
          <p:cNvSpPr>
            <a:spLocks noChangeArrowheads="1"/>
          </p:cNvSpPr>
          <p:nvPr/>
        </p:nvSpPr>
        <p:spPr bwMode="auto">
          <a:xfrm rot="16200000">
            <a:off x="2637585" y="51387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20" name="Rectangle 18"/>
          <p:cNvSpPr>
            <a:spLocks noChangeArrowheads="1"/>
          </p:cNvSpPr>
          <p:nvPr/>
        </p:nvSpPr>
        <p:spPr bwMode="auto">
          <a:xfrm>
            <a:off x="464303" y="5519776"/>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p>
        </p:txBody>
      </p:sp>
      <p:sp>
        <p:nvSpPr>
          <p:cNvPr id="121" name="Rectangle 19"/>
          <p:cNvSpPr>
            <a:spLocks noChangeArrowheads="1"/>
          </p:cNvSpPr>
          <p:nvPr/>
        </p:nvSpPr>
        <p:spPr bwMode="auto">
          <a:xfrm>
            <a:off x="824666" y="5519776"/>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122" name="Rectangle 20"/>
          <p:cNvSpPr>
            <a:spLocks noChangeArrowheads="1"/>
          </p:cNvSpPr>
          <p:nvPr/>
        </p:nvSpPr>
        <p:spPr bwMode="auto">
          <a:xfrm>
            <a:off x="1186616" y="5519776"/>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123" name="Rectangle 21"/>
          <p:cNvSpPr>
            <a:spLocks noChangeArrowheads="1"/>
          </p:cNvSpPr>
          <p:nvPr/>
        </p:nvSpPr>
        <p:spPr bwMode="auto">
          <a:xfrm rot="16200000">
            <a:off x="1546975"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24" name="Rectangle 22"/>
          <p:cNvSpPr>
            <a:spLocks noChangeArrowheads="1"/>
          </p:cNvSpPr>
          <p:nvPr/>
        </p:nvSpPr>
        <p:spPr bwMode="auto">
          <a:xfrm rot="16200000">
            <a:off x="1907338"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25" name="Rectangle 23"/>
          <p:cNvSpPr>
            <a:spLocks noChangeArrowheads="1"/>
          </p:cNvSpPr>
          <p:nvPr/>
        </p:nvSpPr>
        <p:spPr bwMode="auto">
          <a:xfrm>
            <a:off x="2267146" y="5530916"/>
            <a:ext cx="288925" cy="288925"/>
          </a:xfrm>
          <a:prstGeom prst="rect">
            <a:avLst/>
          </a:prstGeom>
          <a:solidFill>
            <a:srgbClr val="FF66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126" name="Rectangle 35"/>
          <p:cNvSpPr>
            <a:spLocks noChangeArrowheads="1"/>
          </p:cNvSpPr>
          <p:nvPr/>
        </p:nvSpPr>
        <p:spPr bwMode="auto">
          <a:xfrm rot="16200000">
            <a:off x="3344025"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27" name="Rectangle 36"/>
          <p:cNvSpPr>
            <a:spLocks noChangeArrowheads="1"/>
          </p:cNvSpPr>
          <p:nvPr/>
        </p:nvSpPr>
        <p:spPr bwMode="auto">
          <a:xfrm rot="16200000">
            <a:off x="3704388"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28" name="Rectangle 37"/>
          <p:cNvSpPr>
            <a:spLocks noChangeArrowheads="1"/>
          </p:cNvSpPr>
          <p:nvPr/>
        </p:nvSpPr>
        <p:spPr bwMode="auto">
          <a:xfrm rot="16200000">
            <a:off x="4064750" y="55197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29" name="Rectangle 38"/>
          <p:cNvSpPr>
            <a:spLocks noChangeArrowheads="1"/>
          </p:cNvSpPr>
          <p:nvPr/>
        </p:nvSpPr>
        <p:spPr bwMode="auto">
          <a:xfrm rot="16200000">
            <a:off x="4426700"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30" name="Rectangle 39"/>
          <p:cNvSpPr>
            <a:spLocks noChangeArrowheads="1"/>
          </p:cNvSpPr>
          <p:nvPr/>
        </p:nvSpPr>
        <p:spPr bwMode="auto">
          <a:xfrm>
            <a:off x="4787063" y="5519776"/>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131" name="Rectangle 41"/>
          <p:cNvSpPr>
            <a:spLocks noChangeArrowheads="1"/>
          </p:cNvSpPr>
          <p:nvPr/>
        </p:nvSpPr>
        <p:spPr bwMode="auto">
          <a:xfrm rot="16200000">
            <a:off x="5507788"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32" name="Rectangle 55"/>
          <p:cNvSpPr>
            <a:spLocks noChangeArrowheads="1"/>
          </p:cNvSpPr>
          <p:nvPr/>
        </p:nvSpPr>
        <p:spPr bwMode="auto">
          <a:xfrm rot="16200000">
            <a:off x="5868150"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33" name="Rectangle 56"/>
          <p:cNvSpPr>
            <a:spLocks noChangeArrowheads="1"/>
          </p:cNvSpPr>
          <p:nvPr/>
        </p:nvSpPr>
        <p:spPr bwMode="auto">
          <a:xfrm rot="16200000">
            <a:off x="6225338" y="55197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34" name="Rectangle 57"/>
          <p:cNvSpPr>
            <a:spLocks noChangeArrowheads="1"/>
          </p:cNvSpPr>
          <p:nvPr/>
        </p:nvSpPr>
        <p:spPr bwMode="auto">
          <a:xfrm>
            <a:off x="6585703" y="5519776"/>
            <a:ext cx="315913" cy="288925"/>
          </a:xfrm>
          <a:prstGeom prst="rect">
            <a:avLst/>
          </a:prstGeom>
          <a:solidFill>
            <a:srgbClr val="FF66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135" name="Rectangle 161"/>
          <p:cNvSpPr>
            <a:spLocks noChangeArrowheads="1"/>
          </p:cNvSpPr>
          <p:nvPr/>
        </p:nvSpPr>
        <p:spPr bwMode="auto">
          <a:xfrm rot="16200000">
            <a:off x="5145838"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36" name="Rectangle 35"/>
          <p:cNvSpPr>
            <a:spLocks noChangeArrowheads="1"/>
          </p:cNvSpPr>
          <p:nvPr/>
        </p:nvSpPr>
        <p:spPr bwMode="auto">
          <a:xfrm rot="16200000">
            <a:off x="2978900" y="5519779"/>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37" name="Rectangle 35"/>
          <p:cNvSpPr>
            <a:spLocks noChangeArrowheads="1"/>
          </p:cNvSpPr>
          <p:nvPr/>
        </p:nvSpPr>
        <p:spPr bwMode="auto">
          <a:xfrm rot="16200000">
            <a:off x="2634410" y="5519779"/>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138" name="TextBox 47"/>
          <p:cNvSpPr txBox="1">
            <a:spLocks noChangeArrowheads="1"/>
          </p:cNvSpPr>
          <p:nvPr/>
        </p:nvSpPr>
        <p:spPr bwMode="auto">
          <a:xfrm>
            <a:off x="2575672" y="4768892"/>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139" name="TextBox 48"/>
          <p:cNvSpPr txBox="1">
            <a:spLocks noChangeArrowheads="1"/>
          </p:cNvSpPr>
          <p:nvPr/>
        </p:nvSpPr>
        <p:spPr bwMode="auto">
          <a:xfrm>
            <a:off x="2567735" y="5735680"/>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3</a:t>
            </a:r>
            <a:endParaRPr lang="en-US" dirty="0"/>
          </a:p>
        </p:txBody>
      </p:sp>
      <p:sp>
        <p:nvSpPr>
          <p:cNvPr id="140" name="TextBox 49"/>
          <p:cNvSpPr txBox="1">
            <a:spLocks noChangeArrowheads="1"/>
          </p:cNvSpPr>
          <p:nvPr/>
        </p:nvSpPr>
        <p:spPr bwMode="auto">
          <a:xfrm>
            <a:off x="3998078" y="476095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141" name="TextBox 50"/>
          <p:cNvSpPr txBox="1">
            <a:spLocks noChangeArrowheads="1"/>
          </p:cNvSpPr>
          <p:nvPr/>
        </p:nvSpPr>
        <p:spPr bwMode="auto">
          <a:xfrm>
            <a:off x="3990141" y="5727742"/>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4</a:t>
            </a:r>
            <a:endParaRPr lang="en-US" dirty="0"/>
          </a:p>
        </p:txBody>
      </p:sp>
      <p:sp>
        <p:nvSpPr>
          <p:cNvPr id="142" name="TextBox 51"/>
          <p:cNvSpPr txBox="1">
            <a:spLocks noChangeArrowheads="1"/>
          </p:cNvSpPr>
          <p:nvPr/>
        </p:nvSpPr>
        <p:spPr bwMode="auto">
          <a:xfrm>
            <a:off x="6168190" y="4757778"/>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+5</a:t>
            </a:r>
          </a:p>
        </p:txBody>
      </p:sp>
      <p:sp>
        <p:nvSpPr>
          <p:cNvPr id="143" name="TextBox 52"/>
          <p:cNvSpPr txBox="1">
            <a:spLocks noChangeArrowheads="1"/>
          </p:cNvSpPr>
          <p:nvPr/>
        </p:nvSpPr>
        <p:spPr bwMode="auto">
          <a:xfrm>
            <a:off x="6160253" y="5724568"/>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5</a:t>
            </a:r>
            <a:endParaRPr lang="en-US" dirty="0"/>
          </a:p>
        </p:txBody>
      </p:sp>
      <p:sp>
        <p:nvSpPr>
          <p:cNvPr id="144" name="TextBox 49"/>
          <p:cNvSpPr txBox="1">
            <a:spLocks noChangeArrowheads="1"/>
          </p:cNvSpPr>
          <p:nvPr/>
        </p:nvSpPr>
        <p:spPr bwMode="auto">
          <a:xfrm>
            <a:off x="1426094" y="4747709"/>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a:t>
            </a:r>
            <a:r>
              <a:rPr lang="en-US" dirty="0" smtClean="0"/>
              <a:t>2</a:t>
            </a:r>
            <a:endParaRPr lang="en-US" dirty="0"/>
          </a:p>
        </p:txBody>
      </p:sp>
      <p:sp>
        <p:nvSpPr>
          <p:cNvPr id="145" name="TextBox 50"/>
          <p:cNvSpPr txBox="1">
            <a:spLocks noChangeArrowheads="1"/>
          </p:cNvSpPr>
          <p:nvPr/>
        </p:nvSpPr>
        <p:spPr bwMode="auto">
          <a:xfrm>
            <a:off x="1418154" y="5714497"/>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sp>
        <p:nvSpPr>
          <p:cNvPr id="146" name="TextBox 55"/>
          <p:cNvSpPr txBox="1">
            <a:spLocks noChangeArrowheads="1"/>
          </p:cNvSpPr>
          <p:nvPr/>
        </p:nvSpPr>
        <p:spPr bwMode="auto">
          <a:xfrm>
            <a:off x="7198472" y="2040013"/>
            <a:ext cx="13225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EBV=10</a:t>
            </a:r>
          </a:p>
          <a:p>
            <a:r>
              <a:rPr lang="en-US" dirty="0" smtClean="0"/>
              <a:t>EPD= 5</a:t>
            </a:r>
            <a:endParaRPr lang="en-US" dirty="0"/>
          </a:p>
        </p:txBody>
      </p:sp>
      <p:sp>
        <p:nvSpPr>
          <p:cNvPr id="147" name="TextBox 55"/>
          <p:cNvSpPr txBox="1">
            <a:spLocks noChangeArrowheads="1"/>
          </p:cNvSpPr>
          <p:nvPr/>
        </p:nvSpPr>
        <p:spPr bwMode="auto">
          <a:xfrm>
            <a:off x="7198478" y="3663925"/>
            <a:ext cx="135641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EBV= -6</a:t>
            </a:r>
          </a:p>
          <a:p>
            <a:r>
              <a:rPr lang="en-US" dirty="0" smtClean="0"/>
              <a:t>EPD= -3</a:t>
            </a:r>
            <a:endParaRPr lang="en-US" dirty="0"/>
          </a:p>
        </p:txBody>
      </p:sp>
      <p:sp>
        <p:nvSpPr>
          <p:cNvPr id="148" name="TextBox 55"/>
          <p:cNvSpPr txBox="1">
            <a:spLocks noChangeArrowheads="1"/>
          </p:cNvSpPr>
          <p:nvPr/>
        </p:nvSpPr>
        <p:spPr bwMode="auto">
          <a:xfrm>
            <a:off x="7350878" y="5270320"/>
            <a:ext cx="123693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EBV= 2</a:t>
            </a:r>
          </a:p>
          <a:p>
            <a:r>
              <a:rPr lang="en-US" dirty="0" smtClean="0"/>
              <a:t>EPD=1</a:t>
            </a:r>
            <a:endParaRPr lang="en-US" dirty="0"/>
          </a:p>
        </p:txBody>
      </p:sp>
      <p:sp>
        <p:nvSpPr>
          <p:cNvPr id="3" name="Oval 2"/>
          <p:cNvSpPr/>
          <p:nvPr/>
        </p:nvSpPr>
        <p:spPr>
          <a:xfrm>
            <a:off x="5089201" y="1659683"/>
            <a:ext cx="421765" cy="1358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5075929" y="3210863"/>
            <a:ext cx="421765" cy="1358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a:off x="5081065" y="4835663"/>
            <a:ext cx="421765" cy="1358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759862" y="1993329"/>
            <a:ext cx="1089286" cy="646331"/>
          </a:xfrm>
          <a:prstGeom prst="rect">
            <a:avLst/>
          </a:prstGeom>
          <a:noFill/>
        </p:spPr>
        <p:txBody>
          <a:bodyPr wrap="none" rtlCol="0">
            <a:spAutoFit/>
          </a:bodyPr>
          <a:lstStyle/>
          <a:p>
            <a:r>
              <a:rPr lang="en-US" sz="3600" dirty="0" smtClean="0"/>
              <a:t>“AB”</a:t>
            </a:r>
            <a:endParaRPr lang="en-US" sz="3600" dirty="0"/>
          </a:p>
        </p:txBody>
      </p:sp>
      <p:sp>
        <p:nvSpPr>
          <p:cNvPr id="151" name="TextBox 150"/>
          <p:cNvSpPr txBox="1"/>
          <p:nvPr/>
        </p:nvSpPr>
        <p:spPr>
          <a:xfrm>
            <a:off x="4681147" y="3471841"/>
            <a:ext cx="1073281" cy="646331"/>
          </a:xfrm>
          <a:prstGeom prst="rect">
            <a:avLst/>
          </a:prstGeom>
          <a:noFill/>
        </p:spPr>
        <p:txBody>
          <a:bodyPr wrap="none" rtlCol="0">
            <a:spAutoFit/>
          </a:bodyPr>
          <a:lstStyle/>
          <a:p>
            <a:r>
              <a:rPr lang="en-US" sz="3600" dirty="0" smtClean="0"/>
              <a:t>“BB”</a:t>
            </a:r>
            <a:endParaRPr lang="en-US" sz="3600" dirty="0"/>
          </a:p>
        </p:txBody>
      </p:sp>
      <p:sp>
        <p:nvSpPr>
          <p:cNvPr id="152" name="TextBox 151"/>
          <p:cNvSpPr txBox="1"/>
          <p:nvPr/>
        </p:nvSpPr>
        <p:spPr>
          <a:xfrm>
            <a:off x="4718803" y="5173514"/>
            <a:ext cx="1105291" cy="646331"/>
          </a:xfrm>
          <a:prstGeom prst="rect">
            <a:avLst/>
          </a:prstGeom>
          <a:noFill/>
        </p:spPr>
        <p:txBody>
          <a:bodyPr wrap="none" rtlCol="0">
            <a:spAutoFit/>
          </a:bodyPr>
          <a:lstStyle/>
          <a:p>
            <a:r>
              <a:rPr lang="en-US" sz="3600" dirty="0" smtClean="0"/>
              <a:t>“AA”</a:t>
            </a:r>
            <a:endParaRPr lang="en-US" sz="3600" dirty="0"/>
          </a:p>
        </p:txBody>
      </p:sp>
      <p:sp>
        <p:nvSpPr>
          <p:cNvPr id="5" name="TextBox 4"/>
          <p:cNvSpPr txBox="1"/>
          <p:nvPr/>
        </p:nvSpPr>
        <p:spPr>
          <a:xfrm>
            <a:off x="4670304" y="1234043"/>
            <a:ext cx="2072127" cy="369332"/>
          </a:xfrm>
          <a:prstGeom prst="rect">
            <a:avLst/>
          </a:prstGeom>
          <a:noFill/>
        </p:spPr>
        <p:txBody>
          <a:bodyPr wrap="none" rtlCol="0">
            <a:spAutoFit/>
          </a:bodyPr>
          <a:lstStyle/>
          <a:p>
            <a:r>
              <a:rPr lang="en-US" dirty="0" smtClean="0"/>
              <a:t>1 of 50,000 loci=50k</a:t>
            </a:r>
            <a:endParaRPr lang="en-US" dirty="0"/>
          </a:p>
        </p:txBody>
      </p:sp>
    </p:spTree>
    <p:extLst>
      <p:ext uri="{BB962C8B-B14F-4D97-AF65-F5344CB8AC3E}">
        <p14:creationId xmlns:p14="http://schemas.microsoft.com/office/powerpoint/2010/main" xmlns="" val="2556023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208"/>
            <a:ext cx="8229600" cy="1143000"/>
          </a:xfrm>
        </p:spPr>
        <p:txBody>
          <a:bodyPr/>
          <a:lstStyle/>
          <a:p>
            <a:r>
              <a:rPr lang="en-US" dirty="0" smtClean="0"/>
              <a:t>Alleles are inherited in blocks</a:t>
            </a:r>
            <a:endParaRPr lang="en-US" dirty="0"/>
          </a:p>
        </p:txBody>
      </p:sp>
      <p:sp>
        <p:nvSpPr>
          <p:cNvPr id="4" name="Rectangle 3"/>
          <p:cNvSpPr/>
          <p:nvPr/>
        </p:nvSpPr>
        <p:spPr>
          <a:xfrm>
            <a:off x="1169592" y="1446498"/>
            <a:ext cx="6362869"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7224" y="1417638"/>
            <a:ext cx="973982" cy="369332"/>
          </a:xfrm>
          <a:prstGeom prst="rect">
            <a:avLst/>
          </a:prstGeom>
          <a:noFill/>
        </p:spPr>
        <p:txBody>
          <a:bodyPr wrap="none" rtlCol="0">
            <a:spAutoFit/>
          </a:bodyPr>
          <a:lstStyle/>
          <a:p>
            <a:r>
              <a:rPr lang="en-US" dirty="0" smtClean="0"/>
              <a:t>paternal</a:t>
            </a:r>
            <a:endParaRPr lang="en-US" dirty="0"/>
          </a:p>
        </p:txBody>
      </p:sp>
      <p:sp>
        <p:nvSpPr>
          <p:cNvPr id="6" name="Rectangle 5"/>
          <p:cNvSpPr/>
          <p:nvPr/>
        </p:nvSpPr>
        <p:spPr>
          <a:xfrm>
            <a:off x="1177682" y="1887498"/>
            <a:ext cx="6362869"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6452" y="1858638"/>
            <a:ext cx="1037100" cy="369332"/>
          </a:xfrm>
          <a:prstGeom prst="rect">
            <a:avLst/>
          </a:prstGeom>
          <a:noFill/>
        </p:spPr>
        <p:txBody>
          <a:bodyPr wrap="none" rtlCol="0">
            <a:spAutoFit/>
          </a:bodyPr>
          <a:lstStyle/>
          <a:p>
            <a:r>
              <a:rPr lang="en-US" dirty="0"/>
              <a:t>m</a:t>
            </a:r>
            <a:r>
              <a:rPr lang="en-US" dirty="0" smtClean="0"/>
              <a:t>aternal</a:t>
            </a:r>
            <a:endParaRPr lang="en-US" dirty="0"/>
          </a:p>
        </p:txBody>
      </p:sp>
      <p:sp>
        <p:nvSpPr>
          <p:cNvPr id="8" name="Right Brace 7"/>
          <p:cNvSpPr/>
          <p:nvPr/>
        </p:nvSpPr>
        <p:spPr>
          <a:xfrm>
            <a:off x="7656660" y="1313157"/>
            <a:ext cx="237241" cy="105341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764024" y="1443033"/>
            <a:ext cx="1448609" cy="646331"/>
          </a:xfrm>
          <a:prstGeom prst="rect">
            <a:avLst/>
          </a:prstGeom>
          <a:noFill/>
        </p:spPr>
        <p:txBody>
          <a:bodyPr wrap="none" rtlCol="0">
            <a:spAutoFit/>
          </a:bodyPr>
          <a:lstStyle/>
          <a:p>
            <a:pPr algn="ctr"/>
            <a:r>
              <a:rPr lang="en-US" dirty="0" smtClean="0"/>
              <a:t>Chromosome</a:t>
            </a:r>
          </a:p>
          <a:p>
            <a:r>
              <a:rPr lang="en-US" dirty="0" smtClean="0"/>
              <a:t>pair</a:t>
            </a:r>
            <a:endParaRPr lang="en-US" dirty="0"/>
          </a:p>
        </p:txBody>
      </p:sp>
    </p:spTree>
    <p:extLst>
      <p:ext uri="{BB962C8B-B14F-4D97-AF65-F5344CB8AC3E}">
        <p14:creationId xmlns:p14="http://schemas.microsoft.com/office/powerpoint/2010/main" xmlns="" val="40959731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208"/>
            <a:ext cx="8229600" cy="1143000"/>
          </a:xfrm>
        </p:spPr>
        <p:txBody>
          <a:bodyPr/>
          <a:lstStyle/>
          <a:p>
            <a:r>
              <a:rPr lang="en-US" dirty="0" smtClean="0"/>
              <a:t>Alleles are inherited in blocks</a:t>
            </a:r>
            <a:endParaRPr lang="en-US" dirty="0"/>
          </a:p>
        </p:txBody>
      </p:sp>
      <p:sp>
        <p:nvSpPr>
          <p:cNvPr id="4" name="Rectangle 3"/>
          <p:cNvSpPr/>
          <p:nvPr/>
        </p:nvSpPr>
        <p:spPr>
          <a:xfrm>
            <a:off x="1169592" y="1446498"/>
            <a:ext cx="6362869"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7224" y="1417638"/>
            <a:ext cx="973982" cy="369332"/>
          </a:xfrm>
          <a:prstGeom prst="rect">
            <a:avLst/>
          </a:prstGeom>
          <a:noFill/>
        </p:spPr>
        <p:txBody>
          <a:bodyPr wrap="none" rtlCol="0">
            <a:spAutoFit/>
          </a:bodyPr>
          <a:lstStyle/>
          <a:p>
            <a:r>
              <a:rPr lang="en-US" dirty="0" smtClean="0"/>
              <a:t>paternal</a:t>
            </a:r>
            <a:endParaRPr lang="en-US" dirty="0"/>
          </a:p>
        </p:txBody>
      </p:sp>
      <p:sp>
        <p:nvSpPr>
          <p:cNvPr id="6" name="Rectangle 5"/>
          <p:cNvSpPr/>
          <p:nvPr/>
        </p:nvSpPr>
        <p:spPr>
          <a:xfrm>
            <a:off x="1177682" y="1887498"/>
            <a:ext cx="6362869"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6452" y="1858638"/>
            <a:ext cx="1037100" cy="369332"/>
          </a:xfrm>
          <a:prstGeom prst="rect">
            <a:avLst/>
          </a:prstGeom>
          <a:noFill/>
        </p:spPr>
        <p:txBody>
          <a:bodyPr wrap="none" rtlCol="0">
            <a:spAutoFit/>
          </a:bodyPr>
          <a:lstStyle/>
          <a:p>
            <a:r>
              <a:rPr lang="en-US" dirty="0"/>
              <a:t>m</a:t>
            </a:r>
            <a:r>
              <a:rPr lang="en-US" dirty="0" smtClean="0"/>
              <a:t>aternal</a:t>
            </a:r>
            <a:endParaRPr lang="en-US" dirty="0"/>
          </a:p>
        </p:txBody>
      </p:sp>
      <p:sp>
        <p:nvSpPr>
          <p:cNvPr id="8" name="Right Brace 7"/>
          <p:cNvSpPr/>
          <p:nvPr/>
        </p:nvSpPr>
        <p:spPr>
          <a:xfrm>
            <a:off x="7656660" y="1313157"/>
            <a:ext cx="237241" cy="105341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764024" y="1443033"/>
            <a:ext cx="1448609" cy="646331"/>
          </a:xfrm>
          <a:prstGeom prst="rect">
            <a:avLst/>
          </a:prstGeom>
          <a:noFill/>
        </p:spPr>
        <p:txBody>
          <a:bodyPr wrap="none" rtlCol="0">
            <a:spAutoFit/>
          </a:bodyPr>
          <a:lstStyle/>
          <a:p>
            <a:pPr algn="ctr"/>
            <a:r>
              <a:rPr lang="en-US" dirty="0" smtClean="0"/>
              <a:t>Chromosome</a:t>
            </a:r>
          </a:p>
          <a:p>
            <a:r>
              <a:rPr lang="en-US" dirty="0" smtClean="0"/>
              <a:t>pair</a:t>
            </a:r>
            <a:endParaRPr lang="en-US" dirty="0"/>
          </a:p>
        </p:txBody>
      </p:sp>
      <p:sp>
        <p:nvSpPr>
          <p:cNvPr id="10" name="TextBox 9"/>
          <p:cNvSpPr txBox="1"/>
          <p:nvPr/>
        </p:nvSpPr>
        <p:spPr>
          <a:xfrm>
            <a:off x="1186228" y="2424291"/>
            <a:ext cx="6301725" cy="369332"/>
          </a:xfrm>
          <a:prstGeom prst="rect">
            <a:avLst/>
          </a:prstGeom>
          <a:noFill/>
        </p:spPr>
        <p:txBody>
          <a:bodyPr wrap="none" rtlCol="0">
            <a:spAutoFit/>
          </a:bodyPr>
          <a:lstStyle/>
          <a:p>
            <a:r>
              <a:rPr lang="en-US" dirty="0" smtClean="0"/>
              <a:t>Occasionally (30%)  one or other chromosome is passed on intact</a:t>
            </a:r>
            <a:endParaRPr lang="en-US" dirty="0"/>
          </a:p>
        </p:txBody>
      </p:sp>
      <p:sp>
        <p:nvSpPr>
          <p:cNvPr id="13" name="Rectangle 12"/>
          <p:cNvSpPr/>
          <p:nvPr/>
        </p:nvSpPr>
        <p:spPr>
          <a:xfrm>
            <a:off x="1186228" y="2835884"/>
            <a:ext cx="6362869"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45277" y="2791062"/>
            <a:ext cx="518629" cy="369332"/>
          </a:xfrm>
          <a:prstGeom prst="rect">
            <a:avLst/>
          </a:prstGeom>
          <a:noFill/>
        </p:spPr>
        <p:txBody>
          <a:bodyPr wrap="none" rtlCol="0">
            <a:spAutoFit/>
          </a:bodyPr>
          <a:lstStyle/>
          <a:p>
            <a:r>
              <a:rPr lang="en-US" dirty="0" smtClean="0"/>
              <a:t> </a:t>
            </a:r>
            <a:r>
              <a:rPr lang="en-US" dirty="0" err="1" smtClean="0"/>
              <a:t>e.g</a:t>
            </a:r>
            <a:endParaRPr lang="en-US" dirty="0"/>
          </a:p>
        </p:txBody>
      </p:sp>
    </p:spTree>
    <p:extLst>
      <p:ext uri="{BB962C8B-B14F-4D97-AF65-F5344CB8AC3E}">
        <p14:creationId xmlns:p14="http://schemas.microsoft.com/office/powerpoint/2010/main" xmlns="" val="4011548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208"/>
            <a:ext cx="8229600" cy="1143000"/>
          </a:xfrm>
        </p:spPr>
        <p:txBody>
          <a:bodyPr/>
          <a:lstStyle/>
          <a:p>
            <a:r>
              <a:rPr lang="en-US" dirty="0" smtClean="0"/>
              <a:t>Alleles are inherited in blocks</a:t>
            </a:r>
            <a:endParaRPr lang="en-US" dirty="0"/>
          </a:p>
        </p:txBody>
      </p:sp>
      <p:sp>
        <p:nvSpPr>
          <p:cNvPr id="4" name="Rectangle 3"/>
          <p:cNvSpPr/>
          <p:nvPr/>
        </p:nvSpPr>
        <p:spPr>
          <a:xfrm>
            <a:off x="1169592" y="1446498"/>
            <a:ext cx="6362869"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7224" y="1417638"/>
            <a:ext cx="973982" cy="369332"/>
          </a:xfrm>
          <a:prstGeom prst="rect">
            <a:avLst/>
          </a:prstGeom>
          <a:noFill/>
        </p:spPr>
        <p:txBody>
          <a:bodyPr wrap="none" rtlCol="0">
            <a:spAutoFit/>
          </a:bodyPr>
          <a:lstStyle/>
          <a:p>
            <a:r>
              <a:rPr lang="en-US" dirty="0" smtClean="0"/>
              <a:t>paternal</a:t>
            </a:r>
            <a:endParaRPr lang="en-US" dirty="0"/>
          </a:p>
        </p:txBody>
      </p:sp>
      <p:sp>
        <p:nvSpPr>
          <p:cNvPr id="6" name="Rectangle 5"/>
          <p:cNvSpPr/>
          <p:nvPr/>
        </p:nvSpPr>
        <p:spPr>
          <a:xfrm>
            <a:off x="1177682" y="1887498"/>
            <a:ext cx="6362869"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6452" y="1858638"/>
            <a:ext cx="1037100" cy="369332"/>
          </a:xfrm>
          <a:prstGeom prst="rect">
            <a:avLst/>
          </a:prstGeom>
          <a:noFill/>
        </p:spPr>
        <p:txBody>
          <a:bodyPr wrap="none" rtlCol="0">
            <a:spAutoFit/>
          </a:bodyPr>
          <a:lstStyle/>
          <a:p>
            <a:r>
              <a:rPr lang="en-US" dirty="0"/>
              <a:t>m</a:t>
            </a:r>
            <a:r>
              <a:rPr lang="en-US" dirty="0" smtClean="0"/>
              <a:t>aternal</a:t>
            </a:r>
            <a:endParaRPr lang="en-US" dirty="0"/>
          </a:p>
        </p:txBody>
      </p:sp>
      <p:sp>
        <p:nvSpPr>
          <p:cNvPr id="8" name="Right Brace 7"/>
          <p:cNvSpPr/>
          <p:nvPr/>
        </p:nvSpPr>
        <p:spPr>
          <a:xfrm>
            <a:off x="7656660" y="1313157"/>
            <a:ext cx="237241" cy="105341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764024" y="1443033"/>
            <a:ext cx="1448609" cy="646331"/>
          </a:xfrm>
          <a:prstGeom prst="rect">
            <a:avLst/>
          </a:prstGeom>
          <a:noFill/>
        </p:spPr>
        <p:txBody>
          <a:bodyPr wrap="none" rtlCol="0">
            <a:spAutoFit/>
          </a:bodyPr>
          <a:lstStyle/>
          <a:p>
            <a:pPr algn="ctr"/>
            <a:r>
              <a:rPr lang="en-US" dirty="0" smtClean="0"/>
              <a:t>Chromosome</a:t>
            </a:r>
          </a:p>
          <a:p>
            <a:r>
              <a:rPr lang="en-US" dirty="0" smtClean="0"/>
              <a:t>pair</a:t>
            </a:r>
            <a:endParaRPr lang="en-US" dirty="0"/>
          </a:p>
        </p:txBody>
      </p:sp>
      <p:sp>
        <p:nvSpPr>
          <p:cNvPr id="11" name="TextBox 10"/>
          <p:cNvSpPr txBox="1"/>
          <p:nvPr/>
        </p:nvSpPr>
        <p:spPr>
          <a:xfrm>
            <a:off x="1186228" y="3361676"/>
            <a:ext cx="6557580" cy="369332"/>
          </a:xfrm>
          <a:prstGeom prst="rect">
            <a:avLst/>
          </a:prstGeom>
          <a:noFill/>
        </p:spPr>
        <p:txBody>
          <a:bodyPr wrap="none" rtlCol="0">
            <a:spAutoFit/>
          </a:bodyPr>
          <a:lstStyle/>
          <a:p>
            <a:r>
              <a:rPr lang="en-US" dirty="0" smtClean="0"/>
              <a:t>Typically (40%)  one crossover produces a new recombinant gamete</a:t>
            </a:r>
            <a:endParaRPr lang="en-US" dirty="0"/>
          </a:p>
        </p:txBody>
      </p:sp>
      <p:sp>
        <p:nvSpPr>
          <p:cNvPr id="15" name="Rectangle 14"/>
          <p:cNvSpPr/>
          <p:nvPr/>
        </p:nvSpPr>
        <p:spPr>
          <a:xfrm>
            <a:off x="1189218" y="3765216"/>
            <a:ext cx="1231253"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390894" y="3758113"/>
            <a:ext cx="5158204"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393884" y="4224274"/>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1192208" y="4216435"/>
            <a:ext cx="2528145" cy="3555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396874" y="4750199"/>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1195198" y="4742360"/>
            <a:ext cx="4183626" cy="3555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399864" y="5306006"/>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1198187" y="5298167"/>
            <a:ext cx="5719577" cy="3555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Brace 25"/>
          <p:cNvSpPr/>
          <p:nvPr/>
        </p:nvSpPr>
        <p:spPr>
          <a:xfrm>
            <a:off x="7644709" y="3646943"/>
            <a:ext cx="237241" cy="21801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7676805" y="3941170"/>
            <a:ext cx="1539404" cy="1569660"/>
          </a:xfrm>
          <a:prstGeom prst="rect">
            <a:avLst/>
          </a:prstGeom>
          <a:noFill/>
        </p:spPr>
        <p:txBody>
          <a:bodyPr wrap="none" rtlCol="0">
            <a:spAutoFit/>
          </a:bodyPr>
          <a:lstStyle/>
          <a:p>
            <a:pPr algn="ctr"/>
            <a:r>
              <a:rPr lang="en-US" sz="1600" dirty="0" smtClean="0"/>
              <a:t>Recombination</a:t>
            </a:r>
          </a:p>
          <a:p>
            <a:pPr algn="ctr"/>
            <a:r>
              <a:rPr lang="en-US" sz="1600" dirty="0"/>
              <a:t> </a:t>
            </a:r>
            <a:r>
              <a:rPr lang="en-US" sz="1600" dirty="0" smtClean="0"/>
              <a:t>can occur</a:t>
            </a:r>
          </a:p>
          <a:p>
            <a:pPr algn="ctr"/>
            <a:r>
              <a:rPr lang="en-US" sz="1600" dirty="0"/>
              <a:t> </a:t>
            </a:r>
            <a:r>
              <a:rPr lang="en-US" sz="1600" dirty="0" smtClean="0"/>
              <a:t>anywhere</a:t>
            </a:r>
          </a:p>
          <a:p>
            <a:pPr algn="ctr"/>
            <a:r>
              <a:rPr lang="en-US" sz="1600" dirty="0"/>
              <a:t> </a:t>
            </a:r>
            <a:r>
              <a:rPr lang="en-US" sz="1600" dirty="0" smtClean="0"/>
              <a:t>but there are</a:t>
            </a:r>
          </a:p>
          <a:p>
            <a:pPr algn="ctr"/>
            <a:r>
              <a:rPr lang="en-US" sz="1600" dirty="0"/>
              <a:t> </a:t>
            </a:r>
            <a:r>
              <a:rPr lang="en-US" sz="1600" dirty="0" smtClean="0"/>
              <a:t>“hot” spots and</a:t>
            </a:r>
          </a:p>
          <a:p>
            <a:pPr algn="ctr"/>
            <a:r>
              <a:rPr lang="en-US" sz="1600" dirty="0"/>
              <a:t> </a:t>
            </a:r>
            <a:r>
              <a:rPr lang="en-US" sz="1600" dirty="0" smtClean="0"/>
              <a:t>“cold” spots</a:t>
            </a:r>
            <a:endParaRPr lang="en-US" sz="1600" dirty="0"/>
          </a:p>
        </p:txBody>
      </p:sp>
    </p:spTree>
    <p:extLst>
      <p:ext uri="{BB962C8B-B14F-4D97-AF65-F5344CB8AC3E}">
        <p14:creationId xmlns:p14="http://schemas.microsoft.com/office/powerpoint/2010/main" xmlns="" val="4098686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208"/>
            <a:ext cx="8229600" cy="1143000"/>
          </a:xfrm>
        </p:spPr>
        <p:txBody>
          <a:bodyPr/>
          <a:lstStyle/>
          <a:p>
            <a:r>
              <a:rPr lang="en-US" dirty="0" smtClean="0"/>
              <a:t>Alleles are inherited in blocks</a:t>
            </a:r>
            <a:endParaRPr lang="en-US" dirty="0"/>
          </a:p>
        </p:txBody>
      </p:sp>
      <p:sp>
        <p:nvSpPr>
          <p:cNvPr id="4" name="Rectangle 3"/>
          <p:cNvSpPr/>
          <p:nvPr/>
        </p:nvSpPr>
        <p:spPr>
          <a:xfrm>
            <a:off x="1169592" y="1446498"/>
            <a:ext cx="6362869"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7224" y="1417638"/>
            <a:ext cx="973982" cy="369332"/>
          </a:xfrm>
          <a:prstGeom prst="rect">
            <a:avLst/>
          </a:prstGeom>
          <a:noFill/>
        </p:spPr>
        <p:txBody>
          <a:bodyPr wrap="none" rtlCol="0">
            <a:spAutoFit/>
          </a:bodyPr>
          <a:lstStyle/>
          <a:p>
            <a:r>
              <a:rPr lang="en-US" dirty="0" smtClean="0"/>
              <a:t>paternal</a:t>
            </a:r>
            <a:endParaRPr lang="en-US" dirty="0"/>
          </a:p>
        </p:txBody>
      </p:sp>
      <p:sp>
        <p:nvSpPr>
          <p:cNvPr id="6" name="Rectangle 5"/>
          <p:cNvSpPr/>
          <p:nvPr/>
        </p:nvSpPr>
        <p:spPr>
          <a:xfrm>
            <a:off x="1177682" y="1887498"/>
            <a:ext cx="6362869"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6452" y="1858638"/>
            <a:ext cx="1037100" cy="369332"/>
          </a:xfrm>
          <a:prstGeom prst="rect">
            <a:avLst/>
          </a:prstGeom>
          <a:noFill/>
        </p:spPr>
        <p:txBody>
          <a:bodyPr wrap="none" rtlCol="0">
            <a:spAutoFit/>
          </a:bodyPr>
          <a:lstStyle/>
          <a:p>
            <a:r>
              <a:rPr lang="en-US" dirty="0"/>
              <a:t>m</a:t>
            </a:r>
            <a:r>
              <a:rPr lang="en-US" dirty="0" smtClean="0"/>
              <a:t>aternal</a:t>
            </a:r>
            <a:endParaRPr lang="en-US" dirty="0"/>
          </a:p>
        </p:txBody>
      </p:sp>
      <p:sp>
        <p:nvSpPr>
          <p:cNvPr id="8" name="Right Brace 7"/>
          <p:cNvSpPr/>
          <p:nvPr/>
        </p:nvSpPr>
        <p:spPr>
          <a:xfrm>
            <a:off x="7656660" y="1313157"/>
            <a:ext cx="237241" cy="105341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764024" y="1443033"/>
            <a:ext cx="1448609" cy="646331"/>
          </a:xfrm>
          <a:prstGeom prst="rect">
            <a:avLst/>
          </a:prstGeom>
          <a:noFill/>
        </p:spPr>
        <p:txBody>
          <a:bodyPr wrap="none" rtlCol="0">
            <a:spAutoFit/>
          </a:bodyPr>
          <a:lstStyle/>
          <a:p>
            <a:pPr algn="ctr"/>
            <a:r>
              <a:rPr lang="en-US" dirty="0" smtClean="0"/>
              <a:t>Chromosome</a:t>
            </a:r>
          </a:p>
          <a:p>
            <a:r>
              <a:rPr lang="en-US" dirty="0" smtClean="0"/>
              <a:t>pair</a:t>
            </a:r>
            <a:endParaRPr lang="en-US" dirty="0"/>
          </a:p>
        </p:txBody>
      </p:sp>
      <p:sp>
        <p:nvSpPr>
          <p:cNvPr id="12" name="TextBox 11"/>
          <p:cNvSpPr txBox="1"/>
          <p:nvPr/>
        </p:nvSpPr>
        <p:spPr>
          <a:xfrm>
            <a:off x="1186228" y="5904648"/>
            <a:ext cx="5929828" cy="369332"/>
          </a:xfrm>
          <a:prstGeom prst="rect">
            <a:avLst/>
          </a:prstGeom>
          <a:noFill/>
        </p:spPr>
        <p:txBody>
          <a:bodyPr wrap="none" rtlCol="0">
            <a:spAutoFit/>
          </a:bodyPr>
          <a:lstStyle/>
          <a:p>
            <a:r>
              <a:rPr lang="en-US" dirty="0" smtClean="0"/>
              <a:t>Sometimes there may be two (20%) or more (10%) crossovers</a:t>
            </a:r>
            <a:endParaRPr lang="en-US" dirty="0"/>
          </a:p>
        </p:txBody>
      </p:sp>
      <p:sp>
        <p:nvSpPr>
          <p:cNvPr id="23" name="Rectangle 22"/>
          <p:cNvSpPr/>
          <p:nvPr/>
        </p:nvSpPr>
        <p:spPr>
          <a:xfrm>
            <a:off x="2387913" y="6354866"/>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1186236" y="6357855"/>
            <a:ext cx="5432705" cy="3447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5623" y="6357856"/>
            <a:ext cx="3809671"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ight Brace 25"/>
          <p:cNvSpPr/>
          <p:nvPr/>
        </p:nvSpPr>
        <p:spPr>
          <a:xfrm>
            <a:off x="7643400" y="6157359"/>
            <a:ext cx="237241" cy="61385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7836202" y="6109995"/>
            <a:ext cx="1277739" cy="646331"/>
          </a:xfrm>
          <a:prstGeom prst="rect">
            <a:avLst/>
          </a:prstGeom>
          <a:noFill/>
        </p:spPr>
        <p:txBody>
          <a:bodyPr wrap="none" rtlCol="0">
            <a:spAutoFit/>
          </a:bodyPr>
          <a:lstStyle/>
          <a:p>
            <a:pPr algn="ctr"/>
            <a:r>
              <a:rPr lang="en-US" dirty="0" smtClean="0"/>
              <a:t>Never close</a:t>
            </a:r>
          </a:p>
          <a:p>
            <a:pPr algn="ctr"/>
            <a:r>
              <a:rPr lang="en-US" dirty="0"/>
              <a:t> </a:t>
            </a:r>
            <a:r>
              <a:rPr lang="en-US" dirty="0" smtClean="0"/>
              <a:t>together</a:t>
            </a:r>
            <a:endParaRPr lang="en-US" dirty="0"/>
          </a:p>
        </p:txBody>
      </p:sp>
    </p:spTree>
    <p:extLst>
      <p:ext uri="{BB962C8B-B14F-4D97-AF65-F5344CB8AC3E}">
        <p14:creationId xmlns:p14="http://schemas.microsoft.com/office/powerpoint/2010/main" xmlns="" val="3832405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208"/>
            <a:ext cx="8229600" cy="1143000"/>
          </a:xfrm>
        </p:spPr>
        <p:txBody>
          <a:bodyPr/>
          <a:lstStyle/>
          <a:p>
            <a:r>
              <a:rPr lang="en-US" dirty="0" smtClean="0"/>
              <a:t>Alleles are inherited in blocks</a:t>
            </a:r>
            <a:endParaRPr lang="en-US" dirty="0"/>
          </a:p>
        </p:txBody>
      </p:sp>
      <p:sp>
        <p:nvSpPr>
          <p:cNvPr id="4" name="Rectangle 3"/>
          <p:cNvSpPr/>
          <p:nvPr/>
        </p:nvSpPr>
        <p:spPr>
          <a:xfrm>
            <a:off x="1169592" y="1446498"/>
            <a:ext cx="6362869"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7224" y="1417638"/>
            <a:ext cx="973982" cy="369332"/>
          </a:xfrm>
          <a:prstGeom prst="rect">
            <a:avLst/>
          </a:prstGeom>
          <a:noFill/>
        </p:spPr>
        <p:txBody>
          <a:bodyPr wrap="none" rtlCol="0">
            <a:spAutoFit/>
          </a:bodyPr>
          <a:lstStyle/>
          <a:p>
            <a:r>
              <a:rPr lang="en-US" dirty="0" smtClean="0"/>
              <a:t>paternal</a:t>
            </a:r>
            <a:endParaRPr lang="en-US" dirty="0"/>
          </a:p>
        </p:txBody>
      </p:sp>
      <p:sp>
        <p:nvSpPr>
          <p:cNvPr id="6" name="Rectangle 5"/>
          <p:cNvSpPr/>
          <p:nvPr/>
        </p:nvSpPr>
        <p:spPr>
          <a:xfrm>
            <a:off x="1177682" y="1887498"/>
            <a:ext cx="6362869"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6452" y="1858638"/>
            <a:ext cx="1037100" cy="369332"/>
          </a:xfrm>
          <a:prstGeom prst="rect">
            <a:avLst/>
          </a:prstGeom>
          <a:noFill/>
        </p:spPr>
        <p:txBody>
          <a:bodyPr wrap="none" rtlCol="0">
            <a:spAutoFit/>
          </a:bodyPr>
          <a:lstStyle/>
          <a:p>
            <a:r>
              <a:rPr lang="en-US" dirty="0"/>
              <a:t>m</a:t>
            </a:r>
            <a:r>
              <a:rPr lang="en-US" dirty="0" smtClean="0"/>
              <a:t>aternal</a:t>
            </a:r>
            <a:endParaRPr lang="en-US" dirty="0"/>
          </a:p>
        </p:txBody>
      </p:sp>
      <p:sp>
        <p:nvSpPr>
          <p:cNvPr id="8" name="Right Brace 7"/>
          <p:cNvSpPr/>
          <p:nvPr/>
        </p:nvSpPr>
        <p:spPr>
          <a:xfrm>
            <a:off x="7656660" y="1313157"/>
            <a:ext cx="237241" cy="105341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764024" y="1443033"/>
            <a:ext cx="1448609" cy="646331"/>
          </a:xfrm>
          <a:prstGeom prst="rect">
            <a:avLst/>
          </a:prstGeom>
          <a:noFill/>
        </p:spPr>
        <p:txBody>
          <a:bodyPr wrap="none" rtlCol="0">
            <a:spAutoFit/>
          </a:bodyPr>
          <a:lstStyle/>
          <a:p>
            <a:pPr algn="ctr"/>
            <a:r>
              <a:rPr lang="en-US" dirty="0" smtClean="0"/>
              <a:t>Chromosome</a:t>
            </a:r>
          </a:p>
          <a:p>
            <a:r>
              <a:rPr lang="en-US" dirty="0" smtClean="0"/>
              <a:t>pair</a:t>
            </a:r>
            <a:endParaRPr lang="en-US" dirty="0"/>
          </a:p>
        </p:txBody>
      </p:sp>
      <p:sp>
        <p:nvSpPr>
          <p:cNvPr id="13" name="Rectangle 12"/>
          <p:cNvSpPr/>
          <p:nvPr/>
        </p:nvSpPr>
        <p:spPr>
          <a:xfrm>
            <a:off x="1186228" y="2835884"/>
            <a:ext cx="6362869"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189218" y="3765216"/>
            <a:ext cx="1231253"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390894" y="3758113"/>
            <a:ext cx="5158204"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393884" y="4224274"/>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1192208" y="4216435"/>
            <a:ext cx="2528145" cy="3555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396874" y="4750199"/>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1195198" y="4742360"/>
            <a:ext cx="4183626" cy="3555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399864" y="5306006"/>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1198187" y="5298167"/>
            <a:ext cx="5719577" cy="3555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387913" y="6354866"/>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1186236" y="6357855"/>
            <a:ext cx="5432705" cy="3447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195623" y="6357856"/>
            <a:ext cx="3809671"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1169592" y="3309832"/>
            <a:ext cx="6362869"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195926" y="5825343"/>
            <a:ext cx="6336535" cy="3447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205313" y="5825344"/>
            <a:ext cx="2362381"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ight Brace 29"/>
          <p:cNvSpPr/>
          <p:nvPr/>
        </p:nvSpPr>
        <p:spPr>
          <a:xfrm>
            <a:off x="7652079" y="2735497"/>
            <a:ext cx="237241" cy="40271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7703803" y="4183584"/>
            <a:ext cx="1445728" cy="1323439"/>
          </a:xfrm>
          <a:prstGeom prst="rect">
            <a:avLst/>
          </a:prstGeom>
          <a:noFill/>
        </p:spPr>
        <p:txBody>
          <a:bodyPr wrap="none" rtlCol="0">
            <a:spAutoFit/>
          </a:bodyPr>
          <a:lstStyle/>
          <a:p>
            <a:pPr algn="ctr"/>
            <a:r>
              <a:rPr lang="en-US" sz="1600" dirty="0" smtClean="0"/>
              <a:t>Possible</a:t>
            </a:r>
          </a:p>
          <a:p>
            <a:pPr algn="ctr"/>
            <a:r>
              <a:rPr lang="en-US" sz="1600" dirty="0"/>
              <a:t> </a:t>
            </a:r>
            <a:r>
              <a:rPr lang="en-US" sz="1600" dirty="0" smtClean="0"/>
              <a:t>offspring</a:t>
            </a:r>
          </a:p>
          <a:p>
            <a:pPr algn="ctr"/>
            <a:r>
              <a:rPr lang="en-US" sz="1600" dirty="0" smtClean="0"/>
              <a:t> chromosome</a:t>
            </a:r>
          </a:p>
          <a:p>
            <a:r>
              <a:rPr lang="en-US" sz="1600" dirty="0"/>
              <a:t> </a:t>
            </a:r>
            <a:r>
              <a:rPr lang="en-US" sz="1600" dirty="0" smtClean="0"/>
              <a:t>inherited from</a:t>
            </a:r>
          </a:p>
          <a:p>
            <a:r>
              <a:rPr lang="en-US" sz="1600" dirty="0"/>
              <a:t> </a:t>
            </a:r>
            <a:r>
              <a:rPr lang="en-US" sz="1600" dirty="0" smtClean="0"/>
              <a:t>one parent</a:t>
            </a:r>
            <a:endParaRPr lang="en-US" sz="1600" dirty="0"/>
          </a:p>
        </p:txBody>
      </p:sp>
      <p:sp>
        <p:nvSpPr>
          <p:cNvPr id="3" name="TextBox 2"/>
          <p:cNvSpPr txBox="1"/>
          <p:nvPr/>
        </p:nvSpPr>
        <p:spPr>
          <a:xfrm>
            <a:off x="647858" y="2366165"/>
            <a:ext cx="7501986" cy="369332"/>
          </a:xfrm>
          <a:prstGeom prst="rect">
            <a:avLst/>
          </a:prstGeom>
          <a:noFill/>
        </p:spPr>
        <p:txBody>
          <a:bodyPr wrap="none" rtlCol="0">
            <a:spAutoFit/>
          </a:bodyPr>
          <a:lstStyle/>
          <a:p>
            <a:r>
              <a:rPr lang="en-US" dirty="0" smtClean="0">
                <a:solidFill>
                  <a:srgbClr val="0000FF"/>
                </a:solidFill>
              </a:rPr>
              <a:t>Interestingly the number of crossovers varies between sires and is heritable</a:t>
            </a:r>
            <a:endParaRPr lang="en-US" dirty="0">
              <a:solidFill>
                <a:srgbClr val="0000FF"/>
              </a:solidFill>
            </a:endParaRPr>
          </a:p>
        </p:txBody>
      </p:sp>
      <p:sp>
        <p:nvSpPr>
          <p:cNvPr id="10" name="TextBox 9"/>
          <p:cNvSpPr txBox="1"/>
          <p:nvPr/>
        </p:nvSpPr>
        <p:spPr>
          <a:xfrm>
            <a:off x="-132099" y="3883394"/>
            <a:ext cx="1475321" cy="2031325"/>
          </a:xfrm>
          <a:prstGeom prst="rect">
            <a:avLst/>
          </a:prstGeom>
          <a:noFill/>
        </p:spPr>
        <p:txBody>
          <a:bodyPr wrap="none" rtlCol="0">
            <a:spAutoFit/>
          </a:bodyPr>
          <a:lstStyle/>
          <a:p>
            <a:pPr algn="ctr"/>
            <a:r>
              <a:rPr lang="en-US" dirty="0" smtClean="0"/>
              <a:t>On</a:t>
            </a:r>
          </a:p>
          <a:p>
            <a:pPr algn="ctr"/>
            <a:r>
              <a:rPr lang="en-US" dirty="0" smtClean="0"/>
              <a:t> average</a:t>
            </a:r>
          </a:p>
          <a:p>
            <a:pPr algn="ctr"/>
            <a:r>
              <a:rPr lang="en-US" dirty="0"/>
              <a:t> </a:t>
            </a:r>
            <a:r>
              <a:rPr lang="en-US" dirty="0" smtClean="0"/>
              <a:t>1 crossover</a:t>
            </a:r>
          </a:p>
          <a:p>
            <a:pPr algn="ctr"/>
            <a:r>
              <a:rPr lang="en-US" dirty="0"/>
              <a:t> </a:t>
            </a:r>
            <a:r>
              <a:rPr lang="en-US" dirty="0" smtClean="0"/>
              <a:t>per</a:t>
            </a:r>
          </a:p>
          <a:p>
            <a:pPr algn="ctr"/>
            <a:r>
              <a:rPr lang="en-US" dirty="0" smtClean="0"/>
              <a:t> chromosome</a:t>
            </a:r>
          </a:p>
          <a:p>
            <a:pPr algn="ctr"/>
            <a:r>
              <a:rPr lang="en-US" dirty="0"/>
              <a:t> </a:t>
            </a:r>
            <a:r>
              <a:rPr lang="en-US" dirty="0" smtClean="0"/>
              <a:t>per</a:t>
            </a:r>
          </a:p>
          <a:p>
            <a:pPr algn="ctr"/>
            <a:r>
              <a:rPr lang="en-US" dirty="0" smtClean="0"/>
              <a:t> generation</a:t>
            </a:r>
            <a:endParaRPr lang="en-US" dirty="0"/>
          </a:p>
        </p:txBody>
      </p:sp>
    </p:spTree>
    <p:extLst>
      <p:ext uri="{BB962C8B-B14F-4D97-AF65-F5344CB8AC3E}">
        <p14:creationId xmlns:p14="http://schemas.microsoft.com/office/powerpoint/2010/main" xmlns="" val="3263711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208"/>
            <a:ext cx="8229600" cy="1143000"/>
          </a:xfrm>
        </p:spPr>
        <p:txBody>
          <a:bodyPr/>
          <a:lstStyle/>
          <a:p>
            <a:r>
              <a:rPr lang="en-US" dirty="0" smtClean="0"/>
              <a:t>Alleles are inherited in blocks</a:t>
            </a:r>
            <a:endParaRPr lang="en-US" dirty="0"/>
          </a:p>
        </p:txBody>
      </p:sp>
      <p:sp>
        <p:nvSpPr>
          <p:cNvPr id="4" name="Rectangle 3"/>
          <p:cNvSpPr/>
          <p:nvPr/>
        </p:nvSpPr>
        <p:spPr>
          <a:xfrm>
            <a:off x="1169592" y="1446498"/>
            <a:ext cx="6362869"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7224" y="1417638"/>
            <a:ext cx="973982" cy="369332"/>
          </a:xfrm>
          <a:prstGeom prst="rect">
            <a:avLst/>
          </a:prstGeom>
          <a:noFill/>
        </p:spPr>
        <p:txBody>
          <a:bodyPr wrap="none" rtlCol="0">
            <a:spAutoFit/>
          </a:bodyPr>
          <a:lstStyle/>
          <a:p>
            <a:r>
              <a:rPr lang="en-US" dirty="0" smtClean="0"/>
              <a:t>paternal</a:t>
            </a:r>
            <a:endParaRPr lang="en-US" dirty="0"/>
          </a:p>
        </p:txBody>
      </p:sp>
      <p:sp>
        <p:nvSpPr>
          <p:cNvPr id="6" name="Rectangle 5"/>
          <p:cNvSpPr/>
          <p:nvPr/>
        </p:nvSpPr>
        <p:spPr>
          <a:xfrm>
            <a:off x="1177682" y="1887498"/>
            <a:ext cx="6362869"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6452" y="1858638"/>
            <a:ext cx="1037100" cy="369332"/>
          </a:xfrm>
          <a:prstGeom prst="rect">
            <a:avLst/>
          </a:prstGeom>
          <a:noFill/>
        </p:spPr>
        <p:txBody>
          <a:bodyPr wrap="none" rtlCol="0">
            <a:spAutoFit/>
          </a:bodyPr>
          <a:lstStyle/>
          <a:p>
            <a:r>
              <a:rPr lang="en-US" dirty="0"/>
              <a:t>m</a:t>
            </a:r>
            <a:r>
              <a:rPr lang="en-US" dirty="0" smtClean="0"/>
              <a:t>aternal</a:t>
            </a:r>
            <a:endParaRPr lang="en-US" dirty="0"/>
          </a:p>
        </p:txBody>
      </p:sp>
      <p:sp>
        <p:nvSpPr>
          <p:cNvPr id="8" name="Right Brace 7"/>
          <p:cNvSpPr/>
          <p:nvPr/>
        </p:nvSpPr>
        <p:spPr>
          <a:xfrm>
            <a:off x="7656660" y="1313157"/>
            <a:ext cx="237241" cy="105341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764024" y="1443033"/>
            <a:ext cx="1448609" cy="646331"/>
          </a:xfrm>
          <a:prstGeom prst="rect">
            <a:avLst/>
          </a:prstGeom>
          <a:noFill/>
        </p:spPr>
        <p:txBody>
          <a:bodyPr wrap="none" rtlCol="0">
            <a:spAutoFit/>
          </a:bodyPr>
          <a:lstStyle/>
          <a:p>
            <a:pPr algn="ctr"/>
            <a:r>
              <a:rPr lang="en-US" dirty="0" smtClean="0"/>
              <a:t>Chromosome</a:t>
            </a:r>
          </a:p>
          <a:p>
            <a:r>
              <a:rPr lang="en-US" dirty="0" smtClean="0"/>
              <a:t>pair</a:t>
            </a:r>
            <a:endParaRPr lang="en-US" dirty="0"/>
          </a:p>
        </p:txBody>
      </p:sp>
      <p:cxnSp>
        <p:nvCxnSpPr>
          <p:cNvPr id="10" name="Straight Connector 9"/>
          <p:cNvCxnSpPr/>
          <p:nvPr/>
        </p:nvCxnSpPr>
        <p:spPr>
          <a:xfrm>
            <a:off x="3077882" y="1313157"/>
            <a:ext cx="14942" cy="12268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364751" y="1316147"/>
            <a:ext cx="14942" cy="1226843"/>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941299" y="4606080"/>
            <a:ext cx="7169000" cy="461665"/>
          </a:xfrm>
          <a:prstGeom prst="rect">
            <a:avLst/>
          </a:prstGeom>
          <a:noFill/>
        </p:spPr>
        <p:txBody>
          <a:bodyPr wrap="none" rtlCol="0">
            <a:spAutoFit/>
          </a:bodyPr>
          <a:lstStyle/>
          <a:p>
            <a:r>
              <a:rPr lang="en-US" sz="2400" dirty="0" smtClean="0"/>
              <a:t>Consider a small window of say 1% chromosome (1 Mb)</a:t>
            </a:r>
            <a:endParaRPr lang="en-US" sz="2400" dirty="0"/>
          </a:p>
        </p:txBody>
      </p:sp>
      <p:cxnSp>
        <p:nvCxnSpPr>
          <p:cNvPr id="27" name="Straight Connector 26"/>
          <p:cNvCxnSpPr/>
          <p:nvPr/>
        </p:nvCxnSpPr>
        <p:spPr>
          <a:xfrm flipH="1">
            <a:off x="1733177" y="2542990"/>
            <a:ext cx="1344705" cy="187959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379694" y="2540000"/>
            <a:ext cx="3089835" cy="1882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665128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208"/>
            <a:ext cx="8229600" cy="1143000"/>
          </a:xfrm>
        </p:spPr>
        <p:txBody>
          <a:bodyPr/>
          <a:lstStyle/>
          <a:p>
            <a:r>
              <a:rPr lang="en-US" dirty="0" smtClean="0"/>
              <a:t>Alleles are inherited in blocks</a:t>
            </a:r>
            <a:endParaRPr lang="en-US" dirty="0"/>
          </a:p>
        </p:txBody>
      </p:sp>
      <p:sp>
        <p:nvSpPr>
          <p:cNvPr id="4" name="Rectangle 3"/>
          <p:cNvSpPr/>
          <p:nvPr/>
        </p:nvSpPr>
        <p:spPr>
          <a:xfrm>
            <a:off x="1169592" y="1446498"/>
            <a:ext cx="6362869"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7224" y="1417638"/>
            <a:ext cx="973982" cy="369332"/>
          </a:xfrm>
          <a:prstGeom prst="rect">
            <a:avLst/>
          </a:prstGeom>
          <a:noFill/>
        </p:spPr>
        <p:txBody>
          <a:bodyPr wrap="none" rtlCol="0">
            <a:spAutoFit/>
          </a:bodyPr>
          <a:lstStyle/>
          <a:p>
            <a:r>
              <a:rPr lang="en-US" dirty="0" smtClean="0"/>
              <a:t>paternal</a:t>
            </a:r>
            <a:endParaRPr lang="en-US" dirty="0"/>
          </a:p>
        </p:txBody>
      </p:sp>
      <p:sp>
        <p:nvSpPr>
          <p:cNvPr id="6" name="Rectangle 5"/>
          <p:cNvSpPr/>
          <p:nvPr/>
        </p:nvSpPr>
        <p:spPr>
          <a:xfrm>
            <a:off x="1177682" y="1887498"/>
            <a:ext cx="6362869"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6452" y="1858638"/>
            <a:ext cx="1037100" cy="369332"/>
          </a:xfrm>
          <a:prstGeom prst="rect">
            <a:avLst/>
          </a:prstGeom>
          <a:noFill/>
        </p:spPr>
        <p:txBody>
          <a:bodyPr wrap="none" rtlCol="0">
            <a:spAutoFit/>
          </a:bodyPr>
          <a:lstStyle/>
          <a:p>
            <a:r>
              <a:rPr lang="en-US" dirty="0"/>
              <a:t>m</a:t>
            </a:r>
            <a:r>
              <a:rPr lang="en-US" dirty="0" smtClean="0"/>
              <a:t>aternal</a:t>
            </a:r>
            <a:endParaRPr lang="en-US" dirty="0"/>
          </a:p>
        </p:txBody>
      </p:sp>
      <p:sp>
        <p:nvSpPr>
          <p:cNvPr id="8" name="Right Brace 7"/>
          <p:cNvSpPr/>
          <p:nvPr/>
        </p:nvSpPr>
        <p:spPr>
          <a:xfrm>
            <a:off x="7656660" y="1313157"/>
            <a:ext cx="237241" cy="105341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764024" y="1443033"/>
            <a:ext cx="1448609" cy="646331"/>
          </a:xfrm>
          <a:prstGeom prst="rect">
            <a:avLst/>
          </a:prstGeom>
          <a:noFill/>
        </p:spPr>
        <p:txBody>
          <a:bodyPr wrap="none" rtlCol="0">
            <a:spAutoFit/>
          </a:bodyPr>
          <a:lstStyle/>
          <a:p>
            <a:pPr algn="ctr"/>
            <a:r>
              <a:rPr lang="en-US" dirty="0" smtClean="0"/>
              <a:t>Chromosome</a:t>
            </a:r>
          </a:p>
          <a:p>
            <a:r>
              <a:rPr lang="en-US" dirty="0" smtClean="0"/>
              <a:t>pair</a:t>
            </a:r>
            <a:endParaRPr lang="en-US" dirty="0"/>
          </a:p>
        </p:txBody>
      </p:sp>
      <p:cxnSp>
        <p:nvCxnSpPr>
          <p:cNvPr id="10" name="Straight Connector 9"/>
          <p:cNvCxnSpPr/>
          <p:nvPr/>
        </p:nvCxnSpPr>
        <p:spPr>
          <a:xfrm>
            <a:off x="3077882" y="1313157"/>
            <a:ext cx="14942" cy="12268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364751" y="1316147"/>
            <a:ext cx="14942" cy="1226843"/>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198187" y="2430043"/>
            <a:ext cx="6669868" cy="369332"/>
          </a:xfrm>
          <a:prstGeom prst="rect">
            <a:avLst/>
          </a:prstGeom>
          <a:noFill/>
        </p:spPr>
        <p:txBody>
          <a:bodyPr wrap="square" rtlCol="0">
            <a:spAutoFit/>
          </a:bodyPr>
          <a:lstStyle/>
          <a:p>
            <a:r>
              <a:rPr lang="en-US" dirty="0" smtClean="0"/>
              <a:t>Offspring mostly (99%) segregate </a:t>
            </a:r>
            <a:r>
              <a:rPr lang="en-US" dirty="0" smtClean="0">
                <a:solidFill>
                  <a:srgbClr val="3366FF"/>
                </a:solidFill>
              </a:rPr>
              <a:t>blue</a:t>
            </a:r>
            <a:r>
              <a:rPr lang="en-US" dirty="0" smtClean="0"/>
              <a:t> or </a:t>
            </a:r>
            <a:r>
              <a:rPr lang="en-US" dirty="0" smtClean="0">
                <a:solidFill>
                  <a:srgbClr val="FF0000"/>
                </a:solidFill>
              </a:rPr>
              <a:t>red</a:t>
            </a:r>
            <a:r>
              <a:rPr lang="en-US" dirty="0" smtClean="0"/>
              <a:t> (about 1% are </a:t>
            </a:r>
            <a:r>
              <a:rPr lang="en-US" dirty="0" smtClean="0">
                <a:solidFill>
                  <a:srgbClr val="3366FF"/>
                </a:solidFill>
              </a:rPr>
              <a:t>ad</a:t>
            </a:r>
            <a:r>
              <a:rPr lang="en-US" dirty="0" smtClean="0">
                <a:solidFill>
                  <a:srgbClr val="FF0000"/>
                </a:solidFill>
              </a:rPr>
              <a:t>mixed</a:t>
            </a:r>
            <a:r>
              <a:rPr lang="en-US" dirty="0" smtClean="0"/>
              <a:t>)</a:t>
            </a:r>
            <a:endParaRPr lang="en-US" dirty="0"/>
          </a:p>
        </p:txBody>
      </p:sp>
      <p:sp>
        <p:nvSpPr>
          <p:cNvPr id="19" name="Rectangle 18"/>
          <p:cNvSpPr/>
          <p:nvPr/>
        </p:nvSpPr>
        <p:spPr>
          <a:xfrm>
            <a:off x="1186228" y="2985294"/>
            <a:ext cx="6362869"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393884" y="3432401"/>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1192208" y="3424562"/>
            <a:ext cx="2528145" cy="3555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396874" y="3958326"/>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1195198" y="3950487"/>
            <a:ext cx="4183626" cy="3555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399864" y="4514133"/>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1198187" y="4506294"/>
            <a:ext cx="5719577" cy="3555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3080872" y="2855070"/>
            <a:ext cx="11952" cy="2195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364751" y="2858060"/>
            <a:ext cx="2990" cy="2192062"/>
          </a:xfrm>
          <a:prstGeom prst="line">
            <a:avLst/>
          </a:prstGeom>
        </p:spPr>
        <p:style>
          <a:lnRef idx="2">
            <a:schemeClr val="accent1"/>
          </a:lnRef>
          <a:fillRef idx="0">
            <a:schemeClr val="accent1"/>
          </a:fillRef>
          <a:effectRef idx="1">
            <a:schemeClr val="accent1"/>
          </a:effectRef>
          <a:fontRef idx="minor">
            <a:schemeClr val="tx1"/>
          </a:fontRef>
        </p:style>
      </p:cxnSp>
      <p:sp>
        <p:nvSpPr>
          <p:cNvPr id="29" name="Right Brace 28"/>
          <p:cNvSpPr/>
          <p:nvPr/>
        </p:nvSpPr>
        <p:spPr>
          <a:xfrm>
            <a:off x="7644709" y="2870010"/>
            <a:ext cx="237241" cy="218011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7643290" y="3186850"/>
            <a:ext cx="1545315" cy="1477328"/>
          </a:xfrm>
          <a:prstGeom prst="rect">
            <a:avLst/>
          </a:prstGeom>
          <a:noFill/>
        </p:spPr>
        <p:txBody>
          <a:bodyPr wrap="none" rtlCol="0">
            <a:spAutoFit/>
          </a:bodyPr>
          <a:lstStyle/>
          <a:p>
            <a:pPr algn="ctr"/>
            <a:r>
              <a:rPr lang="en-US" dirty="0" smtClean="0"/>
              <a:t>“Blue”</a:t>
            </a:r>
          </a:p>
          <a:p>
            <a:pPr algn="ctr"/>
            <a:r>
              <a:rPr lang="en-US" dirty="0"/>
              <a:t> </a:t>
            </a:r>
            <a:r>
              <a:rPr lang="en-US" dirty="0" smtClean="0"/>
              <a:t>haplotype</a:t>
            </a:r>
          </a:p>
          <a:p>
            <a:pPr algn="ctr"/>
            <a:r>
              <a:rPr lang="en-US" dirty="0" smtClean="0"/>
              <a:t>(</a:t>
            </a:r>
            <a:r>
              <a:rPr lang="en-US" dirty="0" err="1" smtClean="0"/>
              <a:t>eg</a:t>
            </a:r>
            <a:r>
              <a:rPr lang="en-US" dirty="0" smtClean="0"/>
              <a:t> sires</a:t>
            </a:r>
          </a:p>
          <a:p>
            <a:pPr algn="ctr"/>
            <a:r>
              <a:rPr lang="en-US" dirty="0"/>
              <a:t> </a:t>
            </a:r>
            <a:r>
              <a:rPr lang="en-US" dirty="0" smtClean="0"/>
              <a:t>paternal </a:t>
            </a:r>
          </a:p>
          <a:p>
            <a:pPr algn="ctr"/>
            <a:r>
              <a:rPr lang="en-US" dirty="0" smtClean="0"/>
              <a:t> chromosome)</a:t>
            </a:r>
          </a:p>
        </p:txBody>
      </p:sp>
      <p:sp>
        <p:nvSpPr>
          <p:cNvPr id="41" name="Right Brace 40"/>
          <p:cNvSpPr/>
          <p:nvPr/>
        </p:nvSpPr>
        <p:spPr>
          <a:xfrm>
            <a:off x="7630814" y="5268265"/>
            <a:ext cx="237241" cy="145037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7675492" y="5229051"/>
            <a:ext cx="1545315" cy="1477328"/>
          </a:xfrm>
          <a:prstGeom prst="rect">
            <a:avLst/>
          </a:prstGeom>
          <a:noFill/>
        </p:spPr>
        <p:txBody>
          <a:bodyPr wrap="none" rtlCol="0">
            <a:spAutoFit/>
          </a:bodyPr>
          <a:lstStyle/>
          <a:p>
            <a:pPr algn="ctr"/>
            <a:r>
              <a:rPr lang="en-US" dirty="0" smtClean="0"/>
              <a:t>“Red”</a:t>
            </a:r>
          </a:p>
          <a:p>
            <a:pPr algn="ctr"/>
            <a:r>
              <a:rPr lang="en-US" dirty="0"/>
              <a:t> </a:t>
            </a:r>
            <a:r>
              <a:rPr lang="en-US" dirty="0" smtClean="0"/>
              <a:t>haplotype</a:t>
            </a:r>
          </a:p>
          <a:p>
            <a:pPr algn="ctr"/>
            <a:r>
              <a:rPr lang="en-US" dirty="0" smtClean="0"/>
              <a:t>(</a:t>
            </a:r>
            <a:r>
              <a:rPr lang="en-US" dirty="0" err="1" smtClean="0"/>
              <a:t>eg</a:t>
            </a:r>
            <a:r>
              <a:rPr lang="en-US" dirty="0" smtClean="0"/>
              <a:t> sires</a:t>
            </a:r>
          </a:p>
          <a:p>
            <a:pPr algn="ctr"/>
            <a:r>
              <a:rPr lang="en-US" dirty="0"/>
              <a:t> m</a:t>
            </a:r>
            <a:r>
              <a:rPr lang="en-US" dirty="0" smtClean="0"/>
              <a:t>aternal </a:t>
            </a:r>
          </a:p>
          <a:p>
            <a:pPr algn="ctr"/>
            <a:r>
              <a:rPr lang="en-US" dirty="0" smtClean="0"/>
              <a:t> chromosome)</a:t>
            </a:r>
          </a:p>
        </p:txBody>
      </p:sp>
      <p:sp>
        <p:nvSpPr>
          <p:cNvPr id="44" name="Rectangle 43"/>
          <p:cNvSpPr/>
          <p:nvPr/>
        </p:nvSpPr>
        <p:spPr>
          <a:xfrm>
            <a:off x="1177682" y="5497555"/>
            <a:ext cx="6362869"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1189218" y="5962642"/>
            <a:ext cx="1231253"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2390894" y="5955539"/>
            <a:ext cx="5158204"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2387913" y="6440480"/>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1186236" y="6443469"/>
            <a:ext cx="5432705" cy="3447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1195623" y="6443470"/>
            <a:ext cx="3809671"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9" name="Straight Connector 38"/>
          <p:cNvCxnSpPr/>
          <p:nvPr/>
        </p:nvCxnSpPr>
        <p:spPr>
          <a:xfrm>
            <a:off x="3098803" y="5253996"/>
            <a:ext cx="11952" cy="160400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3367741" y="5256986"/>
            <a:ext cx="17931" cy="160101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0707822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208"/>
            <a:ext cx="8229600" cy="1143000"/>
          </a:xfrm>
        </p:spPr>
        <p:txBody>
          <a:bodyPr/>
          <a:lstStyle/>
          <a:p>
            <a:r>
              <a:rPr lang="en-US" dirty="0" smtClean="0"/>
              <a:t>Alleles are inherited in blocks</a:t>
            </a:r>
            <a:endParaRPr lang="en-US" dirty="0"/>
          </a:p>
        </p:txBody>
      </p:sp>
      <p:sp>
        <p:nvSpPr>
          <p:cNvPr id="4" name="Rectangle 3"/>
          <p:cNvSpPr/>
          <p:nvPr/>
        </p:nvSpPr>
        <p:spPr>
          <a:xfrm>
            <a:off x="1169592" y="1446498"/>
            <a:ext cx="6362869"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7224" y="1417638"/>
            <a:ext cx="973982" cy="369332"/>
          </a:xfrm>
          <a:prstGeom prst="rect">
            <a:avLst/>
          </a:prstGeom>
          <a:noFill/>
        </p:spPr>
        <p:txBody>
          <a:bodyPr wrap="none" rtlCol="0">
            <a:spAutoFit/>
          </a:bodyPr>
          <a:lstStyle/>
          <a:p>
            <a:r>
              <a:rPr lang="en-US" dirty="0" smtClean="0"/>
              <a:t>paternal</a:t>
            </a:r>
            <a:endParaRPr lang="en-US" dirty="0"/>
          </a:p>
        </p:txBody>
      </p:sp>
      <p:sp>
        <p:nvSpPr>
          <p:cNvPr id="6" name="Rectangle 5"/>
          <p:cNvSpPr/>
          <p:nvPr/>
        </p:nvSpPr>
        <p:spPr>
          <a:xfrm>
            <a:off x="1177682" y="1887498"/>
            <a:ext cx="6362869"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6452" y="1858638"/>
            <a:ext cx="1037100" cy="369332"/>
          </a:xfrm>
          <a:prstGeom prst="rect">
            <a:avLst/>
          </a:prstGeom>
          <a:noFill/>
        </p:spPr>
        <p:txBody>
          <a:bodyPr wrap="none" rtlCol="0">
            <a:spAutoFit/>
          </a:bodyPr>
          <a:lstStyle/>
          <a:p>
            <a:r>
              <a:rPr lang="en-US" dirty="0"/>
              <a:t>m</a:t>
            </a:r>
            <a:r>
              <a:rPr lang="en-US" dirty="0" smtClean="0"/>
              <a:t>aternal</a:t>
            </a:r>
            <a:endParaRPr lang="en-US" dirty="0"/>
          </a:p>
        </p:txBody>
      </p:sp>
      <p:sp>
        <p:nvSpPr>
          <p:cNvPr id="8" name="Right Brace 7"/>
          <p:cNvSpPr/>
          <p:nvPr/>
        </p:nvSpPr>
        <p:spPr>
          <a:xfrm>
            <a:off x="7656660" y="1313157"/>
            <a:ext cx="237241" cy="105341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7764024" y="1443033"/>
            <a:ext cx="1448609" cy="646331"/>
          </a:xfrm>
          <a:prstGeom prst="rect">
            <a:avLst/>
          </a:prstGeom>
          <a:noFill/>
        </p:spPr>
        <p:txBody>
          <a:bodyPr wrap="none" rtlCol="0">
            <a:spAutoFit/>
          </a:bodyPr>
          <a:lstStyle/>
          <a:p>
            <a:pPr algn="ctr"/>
            <a:r>
              <a:rPr lang="en-US" dirty="0" smtClean="0"/>
              <a:t>Chromosome</a:t>
            </a:r>
          </a:p>
          <a:p>
            <a:r>
              <a:rPr lang="en-US" dirty="0" smtClean="0"/>
              <a:t>pair</a:t>
            </a:r>
            <a:endParaRPr lang="en-US" dirty="0"/>
          </a:p>
        </p:txBody>
      </p:sp>
      <p:cxnSp>
        <p:nvCxnSpPr>
          <p:cNvPr id="10" name="Straight Connector 9"/>
          <p:cNvCxnSpPr/>
          <p:nvPr/>
        </p:nvCxnSpPr>
        <p:spPr>
          <a:xfrm>
            <a:off x="3077882" y="1313157"/>
            <a:ext cx="14942" cy="12268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364751" y="1316147"/>
            <a:ext cx="14942" cy="1226843"/>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198187" y="2430043"/>
            <a:ext cx="6669868" cy="369332"/>
          </a:xfrm>
          <a:prstGeom prst="rect">
            <a:avLst/>
          </a:prstGeom>
          <a:noFill/>
        </p:spPr>
        <p:txBody>
          <a:bodyPr wrap="square" rtlCol="0">
            <a:spAutoFit/>
          </a:bodyPr>
          <a:lstStyle/>
          <a:p>
            <a:r>
              <a:rPr lang="en-US" dirty="0" smtClean="0"/>
              <a:t>Offspring mostly (99%) segregate </a:t>
            </a:r>
            <a:r>
              <a:rPr lang="en-US" dirty="0" smtClean="0">
                <a:solidFill>
                  <a:srgbClr val="3366FF"/>
                </a:solidFill>
              </a:rPr>
              <a:t>blue</a:t>
            </a:r>
            <a:r>
              <a:rPr lang="en-US" dirty="0" smtClean="0"/>
              <a:t> or </a:t>
            </a:r>
            <a:r>
              <a:rPr lang="en-US" dirty="0" smtClean="0">
                <a:solidFill>
                  <a:srgbClr val="FF0000"/>
                </a:solidFill>
              </a:rPr>
              <a:t>red</a:t>
            </a:r>
            <a:r>
              <a:rPr lang="en-US" dirty="0" smtClean="0"/>
              <a:t> (about 1% are </a:t>
            </a:r>
            <a:r>
              <a:rPr lang="en-US" dirty="0" smtClean="0">
                <a:solidFill>
                  <a:srgbClr val="3366FF"/>
                </a:solidFill>
              </a:rPr>
              <a:t>ad</a:t>
            </a:r>
            <a:r>
              <a:rPr lang="en-US" dirty="0" smtClean="0">
                <a:solidFill>
                  <a:srgbClr val="FF0000"/>
                </a:solidFill>
              </a:rPr>
              <a:t>mixed</a:t>
            </a:r>
            <a:r>
              <a:rPr lang="en-US" dirty="0" smtClean="0"/>
              <a:t>)</a:t>
            </a:r>
            <a:endParaRPr lang="en-US" dirty="0"/>
          </a:p>
        </p:txBody>
      </p:sp>
      <p:sp>
        <p:nvSpPr>
          <p:cNvPr id="19" name="Rectangle 18"/>
          <p:cNvSpPr/>
          <p:nvPr/>
        </p:nvSpPr>
        <p:spPr>
          <a:xfrm>
            <a:off x="1186228" y="2985294"/>
            <a:ext cx="6362869"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-4</a:t>
            </a:r>
            <a:endParaRPr lang="en-US" dirty="0"/>
          </a:p>
        </p:txBody>
      </p:sp>
      <p:sp>
        <p:nvSpPr>
          <p:cNvPr id="20" name="Rectangle 19"/>
          <p:cNvSpPr/>
          <p:nvPr/>
        </p:nvSpPr>
        <p:spPr>
          <a:xfrm>
            <a:off x="2393884" y="3432401"/>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1192208" y="3424562"/>
            <a:ext cx="2528145" cy="3555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r>
              <a:rPr lang="en-US" dirty="0" smtClean="0"/>
              <a:t>                             -</a:t>
            </a:r>
            <a:r>
              <a:rPr lang="en-US" dirty="0"/>
              <a:t>4</a:t>
            </a:r>
          </a:p>
        </p:txBody>
      </p:sp>
      <p:sp>
        <p:nvSpPr>
          <p:cNvPr id="22" name="Rectangle 21"/>
          <p:cNvSpPr/>
          <p:nvPr/>
        </p:nvSpPr>
        <p:spPr>
          <a:xfrm>
            <a:off x="2396874" y="3958326"/>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1195198" y="3950487"/>
            <a:ext cx="4183626" cy="3555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r>
              <a:rPr lang="en-US" dirty="0"/>
              <a:t>-4</a:t>
            </a:r>
          </a:p>
        </p:txBody>
      </p:sp>
      <p:sp>
        <p:nvSpPr>
          <p:cNvPr id="24" name="Rectangle 23"/>
          <p:cNvSpPr/>
          <p:nvPr/>
        </p:nvSpPr>
        <p:spPr>
          <a:xfrm>
            <a:off x="2399864" y="4514133"/>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1198187" y="4506294"/>
            <a:ext cx="5719577" cy="3555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 </a:t>
            </a:r>
            <a:r>
              <a:rPr lang="en-US" dirty="0" smtClean="0"/>
              <a:t>                                   -</a:t>
            </a:r>
            <a:r>
              <a:rPr lang="en-US" dirty="0"/>
              <a:t>4</a:t>
            </a:r>
          </a:p>
        </p:txBody>
      </p:sp>
      <p:cxnSp>
        <p:nvCxnSpPr>
          <p:cNvPr id="15" name="Straight Connector 14"/>
          <p:cNvCxnSpPr/>
          <p:nvPr/>
        </p:nvCxnSpPr>
        <p:spPr>
          <a:xfrm>
            <a:off x="3080872" y="2855070"/>
            <a:ext cx="11952" cy="2195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364751" y="2858060"/>
            <a:ext cx="2990" cy="2192062"/>
          </a:xfrm>
          <a:prstGeom prst="line">
            <a:avLst/>
          </a:prstGeom>
        </p:spPr>
        <p:style>
          <a:lnRef idx="2">
            <a:schemeClr val="accent1"/>
          </a:lnRef>
          <a:fillRef idx="0">
            <a:schemeClr val="accent1"/>
          </a:fillRef>
          <a:effectRef idx="1">
            <a:schemeClr val="accent1"/>
          </a:effectRef>
          <a:fontRef idx="minor">
            <a:schemeClr val="tx1"/>
          </a:fontRef>
        </p:style>
      </p:cxnSp>
      <p:sp>
        <p:nvSpPr>
          <p:cNvPr id="29" name="Right Brace 28"/>
          <p:cNvSpPr/>
          <p:nvPr/>
        </p:nvSpPr>
        <p:spPr>
          <a:xfrm>
            <a:off x="7644709" y="2870010"/>
            <a:ext cx="237241" cy="218011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7643290" y="3186850"/>
            <a:ext cx="1545315" cy="1477328"/>
          </a:xfrm>
          <a:prstGeom prst="rect">
            <a:avLst/>
          </a:prstGeom>
          <a:noFill/>
        </p:spPr>
        <p:txBody>
          <a:bodyPr wrap="none" rtlCol="0">
            <a:spAutoFit/>
          </a:bodyPr>
          <a:lstStyle/>
          <a:p>
            <a:pPr algn="ctr"/>
            <a:r>
              <a:rPr lang="en-US" dirty="0" smtClean="0"/>
              <a:t>“Blue”</a:t>
            </a:r>
          </a:p>
          <a:p>
            <a:pPr algn="ctr"/>
            <a:r>
              <a:rPr lang="en-US" dirty="0"/>
              <a:t> </a:t>
            </a:r>
            <a:r>
              <a:rPr lang="en-US" dirty="0" smtClean="0"/>
              <a:t>haplotype</a:t>
            </a:r>
          </a:p>
          <a:p>
            <a:pPr algn="ctr"/>
            <a:r>
              <a:rPr lang="en-US" dirty="0" smtClean="0"/>
              <a:t>(</a:t>
            </a:r>
            <a:r>
              <a:rPr lang="en-US" dirty="0" err="1" smtClean="0"/>
              <a:t>eg</a:t>
            </a:r>
            <a:r>
              <a:rPr lang="en-US" dirty="0" smtClean="0"/>
              <a:t> sires</a:t>
            </a:r>
          </a:p>
          <a:p>
            <a:pPr algn="ctr"/>
            <a:r>
              <a:rPr lang="en-US" dirty="0"/>
              <a:t> </a:t>
            </a:r>
            <a:r>
              <a:rPr lang="en-US" dirty="0" smtClean="0"/>
              <a:t>paternal </a:t>
            </a:r>
          </a:p>
          <a:p>
            <a:pPr algn="ctr"/>
            <a:r>
              <a:rPr lang="en-US" dirty="0" smtClean="0"/>
              <a:t> chromosome)</a:t>
            </a:r>
          </a:p>
        </p:txBody>
      </p:sp>
      <p:sp>
        <p:nvSpPr>
          <p:cNvPr id="41" name="Right Brace 40"/>
          <p:cNvSpPr/>
          <p:nvPr/>
        </p:nvSpPr>
        <p:spPr>
          <a:xfrm>
            <a:off x="7630814" y="5268265"/>
            <a:ext cx="237241" cy="145037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7675492" y="5229051"/>
            <a:ext cx="1545315" cy="1477328"/>
          </a:xfrm>
          <a:prstGeom prst="rect">
            <a:avLst/>
          </a:prstGeom>
          <a:noFill/>
        </p:spPr>
        <p:txBody>
          <a:bodyPr wrap="none" rtlCol="0">
            <a:spAutoFit/>
          </a:bodyPr>
          <a:lstStyle/>
          <a:p>
            <a:pPr algn="ctr"/>
            <a:r>
              <a:rPr lang="en-US" dirty="0" smtClean="0"/>
              <a:t>“Red”</a:t>
            </a:r>
          </a:p>
          <a:p>
            <a:pPr algn="ctr"/>
            <a:r>
              <a:rPr lang="en-US" dirty="0"/>
              <a:t> </a:t>
            </a:r>
            <a:r>
              <a:rPr lang="en-US" dirty="0" smtClean="0"/>
              <a:t>haplotype</a:t>
            </a:r>
          </a:p>
          <a:p>
            <a:pPr algn="ctr"/>
            <a:r>
              <a:rPr lang="en-US" dirty="0" smtClean="0"/>
              <a:t>(</a:t>
            </a:r>
            <a:r>
              <a:rPr lang="en-US" dirty="0" err="1" smtClean="0"/>
              <a:t>eg</a:t>
            </a:r>
            <a:r>
              <a:rPr lang="en-US" dirty="0" smtClean="0"/>
              <a:t> sires</a:t>
            </a:r>
          </a:p>
          <a:p>
            <a:pPr algn="ctr"/>
            <a:r>
              <a:rPr lang="en-US" dirty="0"/>
              <a:t> m</a:t>
            </a:r>
            <a:r>
              <a:rPr lang="en-US" dirty="0" smtClean="0"/>
              <a:t>aternal </a:t>
            </a:r>
          </a:p>
          <a:p>
            <a:pPr algn="ctr"/>
            <a:r>
              <a:rPr lang="en-US" dirty="0" smtClean="0"/>
              <a:t> chromosome)</a:t>
            </a:r>
          </a:p>
        </p:txBody>
      </p:sp>
      <p:sp>
        <p:nvSpPr>
          <p:cNvPr id="44" name="Rectangle 43"/>
          <p:cNvSpPr/>
          <p:nvPr/>
        </p:nvSpPr>
        <p:spPr>
          <a:xfrm>
            <a:off x="1177682" y="5497555"/>
            <a:ext cx="6362869"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 </a:t>
            </a:r>
            <a:r>
              <a:rPr lang="en-US" dirty="0" smtClean="0"/>
              <a:t>                                   +4</a:t>
            </a:r>
            <a:endParaRPr lang="en-US" dirty="0"/>
          </a:p>
        </p:txBody>
      </p:sp>
      <p:sp>
        <p:nvSpPr>
          <p:cNvPr id="45" name="Rectangle 44"/>
          <p:cNvSpPr/>
          <p:nvPr/>
        </p:nvSpPr>
        <p:spPr>
          <a:xfrm>
            <a:off x="1189218" y="5962642"/>
            <a:ext cx="1231253" cy="313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2390894" y="5955539"/>
            <a:ext cx="5158204" cy="3139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 </a:t>
            </a:r>
            <a:r>
              <a:rPr lang="en-US" dirty="0" smtClean="0"/>
              <a:t>           +</a:t>
            </a:r>
            <a:r>
              <a:rPr lang="en-US" dirty="0"/>
              <a:t>4</a:t>
            </a:r>
          </a:p>
        </p:txBody>
      </p:sp>
      <p:sp>
        <p:nvSpPr>
          <p:cNvPr id="47" name="Rectangle 46"/>
          <p:cNvSpPr/>
          <p:nvPr/>
        </p:nvSpPr>
        <p:spPr>
          <a:xfrm>
            <a:off x="2387913" y="6440480"/>
            <a:ext cx="5158204"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1186236" y="6443469"/>
            <a:ext cx="5432705" cy="3447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1195623" y="6443470"/>
            <a:ext cx="3809671" cy="347727"/>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r>
              <a:rPr lang="en-US" dirty="0"/>
              <a:t>+4</a:t>
            </a:r>
          </a:p>
        </p:txBody>
      </p:sp>
      <p:cxnSp>
        <p:nvCxnSpPr>
          <p:cNvPr id="39" name="Straight Connector 38"/>
          <p:cNvCxnSpPr/>
          <p:nvPr/>
        </p:nvCxnSpPr>
        <p:spPr>
          <a:xfrm>
            <a:off x="3098803" y="5253996"/>
            <a:ext cx="11952" cy="160400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3367741" y="5256986"/>
            <a:ext cx="17931" cy="160101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095524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CullLevels.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xmlns="" val="18467332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Regress BV on haplotype dosage</a:t>
            </a:r>
            <a:endParaRPr lang="en-US" dirty="0"/>
          </a:p>
        </p:txBody>
      </p:sp>
      <p:cxnSp>
        <p:nvCxnSpPr>
          <p:cNvPr id="5" name="Straight Connector 4"/>
          <p:cNvCxnSpPr/>
          <p:nvPr/>
        </p:nvCxnSpPr>
        <p:spPr>
          <a:xfrm rot="5400000">
            <a:off x="-1409700" y="3923506"/>
            <a:ext cx="4495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10800000">
            <a:off x="762001" y="6095206"/>
            <a:ext cx="7315994" cy="1588"/>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81899" y="6040721"/>
            <a:ext cx="301660" cy="369332"/>
          </a:xfrm>
          <a:prstGeom prst="rect">
            <a:avLst/>
          </a:prstGeom>
          <a:noFill/>
        </p:spPr>
        <p:txBody>
          <a:bodyPr wrap="none" rtlCol="0">
            <a:spAutoFit/>
          </a:bodyPr>
          <a:lstStyle/>
          <a:p>
            <a:pPr algn="ctr"/>
            <a:r>
              <a:rPr lang="en-US" dirty="0" smtClean="0"/>
              <a:t>0</a:t>
            </a:r>
            <a:endParaRPr lang="en-US" dirty="0"/>
          </a:p>
        </p:txBody>
      </p:sp>
      <p:sp>
        <p:nvSpPr>
          <p:cNvPr id="10" name="TextBox 9"/>
          <p:cNvSpPr txBox="1"/>
          <p:nvPr/>
        </p:nvSpPr>
        <p:spPr>
          <a:xfrm>
            <a:off x="4421669" y="6040721"/>
            <a:ext cx="301660" cy="369332"/>
          </a:xfrm>
          <a:prstGeom prst="rect">
            <a:avLst/>
          </a:prstGeom>
          <a:noFill/>
        </p:spPr>
        <p:txBody>
          <a:bodyPr wrap="none" rtlCol="0">
            <a:spAutoFit/>
          </a:bodyPr>
          <a:lstStyle/>
          <a:p>
            <a:pPr algn="ctr"/>
            <a:r>
              <a:rPr lang="en-US" dirty="0" smtClean="0"/>
              <a:t>1</a:t>
            </a:r>
            <a:endParaRPr lang="en-US" dirty="0"/>
          </a:p>
        </p:txBody>
      </p:sp>
      <p:sp>
        <p:nvSpPr>
          <p:cNvPr id="11" name="TextBox 10"/>
          <p:cNvSpPr txBox="1"/>
          <p:nvPr/>
        </p:nvSpPr>
        <p:spPr>
          <a:xfrm>
            <a:off x="6372035" y="6040721"/>
            <a:ext cx="1599078" cy="369332"/>
          </a:xfrm>
          <a:prstGeom prst="rect">
            <a:avLst/>
          </a:prstGeom>
          <a:noFill/>
        </p:spPr>
        <p:txBody>
          <a:bodyPr wrap="none" rtlCol="0">
            <a:spAutoFit/>
          </a:bodyPr>
          <a:lstStyle/>
          <a:p>
            <a:pPr algn="ctr"/>
            <a:r>
              <a:rPr lang="en-US" dirty="0" smtClean="0"/>
              <a:t>2 “blue” alleles</a:t>
            </a:r>
            <a:endParaRPr lang="en-US" dirty="0"/>
          </a:p>
        </p:txBody>
      </p:sp>
      <p:sp>
        <p:nvSpPr>
          <p:cNvPr id="12" name="Rectangle 11"/>
          <p:cNvSpPr/>
          <p:nvPr/>
        </p:nvSpPr>
        <p:spPr>
          <a:xfrm>
            <a:off x="2011681" y="51816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11681" y="50292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011681" y="48006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011681" y="48768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011681" y="46482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011681" y="5364481"/>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011681" y="44958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450081" y="40767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450081" y="39243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450081" y="36957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450081" y="37719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450081" y="35433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450081" y="4259581"/>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450081" y="33909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990081" y="26670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990081" y="25146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990081" y="22860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990081" y="23622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990081" y="21336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990081" y="2849881"/>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990081" y="1981200"/>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rot="16200000">
            <a:off x="-627567" y="3245903"/>
            <a:ext cx="2081670" cy="461665"/>
          </a:xfrm>
          <a:prstGeom prst="rect">
            <a:avLst/>
          </a:prstGeom>
          <a:noFill/>
        </p:spPr>
        <p:txBody>
          <a:bodyPr wrap="none" rtlCol="0">
            <a:spAutoFit/>
          </a:bodyPr>
          <a:lstStyle/>
          <a:p>
            <a:r>
              <a:rPr lang="en-US" sz="2400" dirty="0" smtClean="0"/>
              <a:t>Breeding Value</a:t>
            </a:r>
            <a:endParaRPr lang="en-US" sz="2400" dirty="0"/>
          </a:p>
        </p:txBody>
      </p:sp>
      <p:cxnSp>
        <p:nvCxnSpPr>
          <p:cNvPr id="36" name="Straight Connector 35"/>
          <p:cNvCxnSpPr/>
          <p:nvPr/>
        </p:nvCxnSpPr>
        <p:spPr>
          <a:xfrm>
            <a:off x="1828800" y="5029200"/>
            <a:ext cx="45179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72609" y="3771900"/>
            <a:ext cx="45179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787209" y="2436812"/>
            <a:ext cx="451791" cy="1588"/>
          </a:xfrm>
          <a:prstGeom prst="line">
            <a:avLst/>
          </a:prstGeom>
        </p:spPr>
        <p:style>
          <a:lnRef idx="2">
            <a:schemeClr val="accent1"/>
          </a:lnRef>
          <a:fillRef idx="0">
            <a:schemeClr val="accent1"/>
          </a:fillRef>
          <a:effectRef idx="1">
            <a:schemeClr val="accent1"/>
          </a:effectRef>
          <a:fontRef idx="minor">
            <a:schemeClr val="tx1"/>
          </a:fontRef>
        </p:style>
      </p:cxnSp>
      <p:sp>
        <p:nvSpPr>
          <p:cNvPr id="41" name="Freeform 5"/>
          <p:cNvSpPr>
            <a:spLocks/>
          </p:cNvSpPr>
          <p:nvPr/>
        </p:nvSpPr>
        <p:spPr bwMode="auto">
          <a:xfrm rot="5400000">
            <a:off x="6583363" y="2227262"/>
            <a:ext cx="1323976" cy="469900"/>
          </a:xfrm>
          <a:custGeom>
            <a:avLst/>
            <a:gdLst/>
            <a:ahLst/>
            <a:cxnLst>
              <a:cxn ang="0">
                <a:pos x="0" y="586"/>
              </a:cxn>
              <a:cxn ang="0">
                <a:pos x="25" y="586"/>
              </a:cxn>
              <a:cxn ang="0">
                <a:pos x="50" y="582"/>
              </a:cxn>
              <a:cxn ang="0">
                <a:pos x="76" y="578"/>
              </a:cxn>
              <a:cxn ang="0">
                <a:pos x="98" y="571"/>
              </a:cxn>
              <a:cxn ang="0">
                <a:pos x="124" y="564"/>
              </a:cxn>
              <a:cxn ang="0">
                <a:pos x="147" y="556"/>
              </a:cxn>
              <a:cxn ang="0">
                <a:pos x="172" y="551"/>
              </a:cxn>
              <a:cxn ang="0">
                <a:pos x="195" y="536"/>
              </a:cxn>
              <a:cxn ang="0">
                <a:pos x="223" y="525"/>
              </a:cxn>
              <a:cxn ang="0">
                <a:pos x="248" y="513"/>
              </a:cxn>
              <a:cxn ang="0">
                <a:pos x="271" y="495"/>
              </a:cxn>
              <a:cxn ang="0">
                <a:pos x="296" y="474"/>
              </a:cxn>
              <a:cxn ang="0">
                <a:pos x="322" y="451"/>
              </a:cxn>
              <a:cxn ang="0">
                <a:pos x="345" y="427"/>
              </a:cxn>
              <a:cxn ang="0">
                <a:pos x="368" y="400"/>
              </a:cxn>
              <a:cxn ang="0">
                <a:pos x="393" y="371"/>
              </a:cxn>
              <a:cxn ang="0">
                <a:pos x="418" y="338"/>
              </a:cxn>
              <a:cxn ang="0">
                <a:pos x="444" y="303"/>
              </a:cxn>
              <a:cxn ang="0">
                <a:pos x="468" y="269"/>
              </a:cxn>
              <a:cxn ang="0">
                <a:pos x="493" y="231"/>
              </a:cxn>
              <a:cxn ang="0">
                <a:pos x="519" y="196"/>
              </a:cxn>
              <a:cxn ang="0">
                <a:pos x="542" y="161"/>
              </a:cxn>
              <a:cxn ang="0">
                <a:pos x="567" y="127"/>
              </a:cxn>
              <a:cxn ang="0">
                <a:pos x="592" y="96"/>
              </a:cxn>
              <a:cxn ang="0">
                <a:pos x="618" y="69"/>
              </a:cxn>
              <a:cxn ang="0">
                <a:pos x="641" y="45"/>
              </a:cxn>
              <a:cxn ang="0">
                <a:pos x="666" y="29"/>
              </a:cxn>
              <a:cxn ang="0">
                <a:pos x="689" y="10"/>
              </a:cxn>
              <a:cxn ang="0">
                <a:pos x="714" y="3"/>
              </a:cxn>
              <a:cxn ang="0">
                <a:pos x="740" y="0"/>
              </a:cxn>
              <a:cxn ang="0">
                <a:pos x="762" y="3"/>
              </a:cxn>
              <a:cxn ang="0">
                <a:pos x="788" y="10"/>
              </a:cxn>
              <a:cxn ang="0">
                <a:pos x="813" y="29"/>
              </a:cxn>
              <a:cxn ang="0">
                <a:pos x="838" y="45"/>
              </a:cxn>
              <a:cxn ang="0">
                <a:pos x="861" y="69"/>
              </a:cxn>
              <a:cxn ang="0">
                <a:pos x="887" y="96"/>
              </a:cxn>
              <a:cxn ang="0">
                <a:pos x="912" y="127"/>
              </a:cxn>
              <a:cxn ang="0">
                <a:pos x="935" y="161"/>
              </a:cxn>
              <a:cxn ang="0">
                <a:pos x="960" y="196"/>
              </a:cxn>
              <a:cxn ang="0">
                <a:pos x="987" y="231"/>
              </a:cxn>
              <a:cxn ang="0">
                <a:pos x="1012" y="269"/>
              </a:cxn>
              <a:cxn ang="0">
                <a:pos x="1035" y="303"/>
              </a:cxn>
              <a:cxn ang="0">
                <a:pos x="1061" y="338"/>
              </a:cxn>
              <a:cxn ang="0">
                <a:pos x="1086" y="371"/>
              </a:cxn>
              <a:cxn ang="0">
                <a:pos x="1109" y="400"/>
              </a:cxn>
              <a:cxn ang="0">
                <a:pos x="1134" y="427"/>
              </a:cxn>
              <a:cxn ang="0">
                <a:pos x="1157" y="451"/>
              </a:cxn>
              <a:cxn ang="0">
                <a:pos x="1183" y="474"/>
              </a:cxn>
              <a:cxn ang="0">
                <a:pos x="1208" y="495"/>
              </a:cxn>
              <a:cxn ang="0">
                <a:pos x="1233" y="513"/>
              </a:cxn>
              <a:cxn ang="0">
                <a:pos x="1256" y="525"/>
              </a:cxn>
              <a:cxn ang="0">
                <a:pos x="1282" y="536"/>
              </a:cxn>
              <a:cxn ang="0">
                <a:pos x="1307" y="551"/>
              </a:cxn>
              <a:cxn ang="0">
                <a:pos x="1330" y="556"/>
              </a:cxn>
              <a:cxn ang="0">
                <a:pos x="1355" y="564"/>
              </a:cxn>
              <a:cxn ang="0">
                <a:pos x="1381" y="571"/>
              </a:cxn>
              <a:cxn ang="0">
                <a:pos x="1406" y="578"/>
              </a:cxn>
              <a:cxn ang="0">
                <a:pos x="1429" y="582"/>
              </a:cxn>
              <a:cxn ang="0">
                <a:pos x="1454" y="586"/>
              </a:cxn>
              <a:cxn ang="0">
                <a:pos x="1480" y="586"/>
              </a:cxn>
              <a:cxn ang="0">
                <a:pos x="846" y="586"/>
              </a:cxn>
              <a:cxn ang="0">
                <a:pos x="0" y="586"/>
              </a:cxn>
            </a:cxnLst>
            <a:rect l="0" t="0" r="r" b="b"/>
            <a:pathLst>
              <a:path w="1481" h="587">
                <a:moveTo>
                  <a:pt x="0" y="586"/>
                </a:moveTo>
                <a:lnTo>
                  <a:pt x="25" y="586"/>
                </a:lnTo>
                <a:lnTo>
                  <a:pt x="50" y="582"/>
                </a:lnTo>
                <a:lnTo>
                  <a:pt x="76" y="578"/>
                </a:lnTo>
                <a:lnTo>
                  <a:pt x="98" y="571"/>
                </a:lnTo>
                <a:lnTo>
                  <a:pt x="124" y="564"/>
                </a:lnTo>
                <a:lnTo>
                  <a:pt x="147" y="556"/>
                </a:lnTo>
                <a:lnTo>
                  <a:pt x="172" y="551"/>
                </a:lnTo>
                <a:lnTo>
                  <a:pt x="195" y="536"/>
                </a:lnTo>
                <a:lnTo>
                  <a:pt x="223" y="525"/>
                </a:lnTo>
                <a:lnTo>
                  <a:pt x="248" y="513"/>
                </a:lnTo>
                <a:lnTo>
                  <a:pt x="271" y="495"/>
                </a:lnTo>
                <a:lnTo>
                  <a:pt x="296" y="474"/>
                </a:lnTo>
                <a:lnTo>
                  <a:pt x="322" y="451"/>
                </a:lnTo>
                <a:lnTo>
                  <a:pt x="345" y="427"/>
                </a:lnTo>
                <a:lnTo>
                  <a:pt x="368" y="400"/>
                </a:lnTo>
                <a:lnTo>
                  <a:pt x="393" y="371"/>
                </a:lnTo>
                <a:lnTo>
                  <a:pt x="418" y="338"/>
                </a:lnTo>
                <a:lnTo>
                  <a:pt x="444" y="303"/>
                </a:lnTo>
                <a:lnTo>
                  <a:pt x="468" y="269"/>
                </a:lnTo>
                <a:lnTo>
                  <a:pt x="493" y="231"/>
                </a:lnTo>
                <a:lnTo>
                  <a:pt x="519" y="196"/>
                </a:lnTo>
                <a:lnTo>
                  <a:pt x="542" y="161"/>
                </a:lnTo>
                <a:lnTo>
                  <a:pt x="567" y="127"/>
                </a:lnTo>
                <a:lnTo>
                  <a:pt x="592" y="96"/>
                </a:lnTo>
                <a:lnTo>
                  <a:pt x="618" y="69"/>
                </a:lnTo>
                <a:lnTo>
                  <a:pt x="641" y="45"/>
                </a:lnTo>
                <a:lnTo>
                  <a:pt x="666" y="29"/>
                </a:lnTo>
                <a:lnTo>
                  <a:pt x="689" y="10"/>
                </a:lnTo>
                <a:lnTo>
                  <a:pt x="714" y="3"/>
                </a:lnTo>
                <a:lnTo>
                  <a:pt x="740" y="0"/>
                </a:lnTo>
                <a:lnTo>
                  <a:pt x="762" y="3"/>
                </a:lnTo>
                <a:lnTo>
                  <a:pt x="788" y="10"/>
                </a:lnTo>
                <a:lnTo>
                  <a:pt x="813" y="29"/>
                </a:lnTo>
                <a:lnTo>
                  <a:pt x="838" y="45"/>
                </a:lnTo>
                <a:lnTo>
                  <a:pt x="861" y="69"/>
                </a:lnTo>
                <a:lnTo>
                  <a:pt x="887" y="96"/>
                </a:lnTo>
                <a:lnTo>
                  <a:pt x="912" y="127"/>
                </a:lnTo>
                <a:lnTo>
                  <a:pt x="935" y="161"/>
                </a:lnTo>
                <a:lnTo>
                  <a:pt x="960" y="196"/>
                </a:lnTo>
                <a:lnTo>
                  <a:pt x="987" y="231"/>
                </a:lnTo>
                <a:lnTo>
                  <a:pt x="1012" y="269"/>
                </a:lnTo>
                <a:lnTo>
                  <a:pt x="1035" y="303"/>
                </a:lnTo>
                <a:lnTo>
                  <a:pt x="1061" y="338"/>
                </a:lnTo>
                <a:lnTo>
                  <a:pt x="1086" y="371"/>
                </a:lnTo>
                <a:lnTo>
                  <a:pt x="1109" y="400"/>
                </a:lnTo>
                <a:lnTo>
                  <a:pt x="1134" y="427"/>
                </a:lnTo>
                <a:lnTo>
                  <a:pt x="1157" y="451"/>
                </a:lnTo>
                <a:lnTo>
                  <a:pt x="1183" y="474"/>
                </a:lnTo>
                <a:lnTo>
                  <a:pt x="1208" y="495"/>
                </a:lnTo>
                <a:lnTo>
                  <a:pt x="1233" y="513"/>
                </a:lnTo>
                <a:lnTo>
                  <a:pt x="1256" y="525"/>
                </a:lnTo>
                <a:lnTo>
                  <a:pt x="1282" y="536"/>
                </a:lnTo>
                <a:lnTo>
                  <a:pt x="1307" y="551"/>
                </a:lnTo>
                <a:lnTo>
                  <a:pt x="1330" y="556"/>
                </a:lnTo>
                <a:lnTo>
                  <a:pt x="1355" y="564"/>
                </a:lnTo>
                <a:lnTo>
                  <a:pt x="1381" y="571"/>
                </a:lnTo>
                <a:lnTo>
                  <a:pt x="1406" y="578"/>
                </a:lnTo>
                <a:lnTo>
                  <a:pt x="1429" y="582"/>
                </a:lnTo>
                <a:lnTo>
                  <a:pt x="1454" y="586"/>
                </a:lnTo>
                <a:lnTo>
                  <a:pt x="1480" y="586"/>
                </a:lnTo>
                <a:lnTo>
                  <a:pt x="846" y="586"/>
                </a:lnTo>
                <a:lnTo>
                  <a:pt x="0" y="586"/>
                </a:lnTo>
              </a:path>
            </a:pathLst>
          </a:custGeom>
          <a:noFill/>
          <a:ln w="25400" cap="rnd" cmpd="sng">
            <a:solidFill>
              <a:schemeClr val="tx1"/>
            </a:solidFill>
            <a:prstDash val="solid"/>
            <a:round/>
            <a:headEnd/>
            <a:tailEnd/>
          </a:ln>
          <a:effectLst/>
        </p:spPr>
        <p:txBody>
          <a:bodyPr>
            <a:prstTxWarp prst="textNoShape">
              <a:avLst/>
            </a:prstTxWarp>
          </a:bodyPr>
          <a:lstStyle/>
          <a:p>
            <a:endParaRPr lang="en-US"/>
          </a:p>
        </p:txBody>
      </p:sp>
      <p:sp>
        <p:nvSpPr>
          <p:cNvPr id="42" name="Freeform 5"/>
          <p:cNvSpPr>
            <a:spLocks/>
          </p:cNvSpPr>
          <p:nvPr/>
        </p:nvSpPr>
        <p:spPr bwMode="auto">
          <a:xfrm rot="5400000">
            <a:off x="4030662" y="3535362"/>
            <a:ext cx="1323976" cy="469900"/>
          </a:xfrm>
          <a:custGeom>
            <a:avLst/>
            <a:gdLst/>
            <a:ahLst/>
            <a:cxnLst>
              <a:cxn ang="0">
                <a:pos x="0" y="586"/>
              </a:cxn>
              <a:cxn ang="0">
                <a:pos x="25" y="586"/>
              </a:cxn>
              <a:cxn ang="0">
                <a:pos x="50" y="582"/>
              </a:cxn>
              <a:cxn ang="0">
                <a:pos x="76" y="578"/>
              </a:cxn>
              <a:cxn ang="0">
                <a:pos x="98" y="571"/>
              </a:cxn>
              <a:cxn ang="0">
                <a:pos x="124" y="564"/>
              </a:cxn>
              <a:cxn ang="0">
                <a:pos x="147" y="556"/>
              </a:cxn>
              <a:cxn ang="0">
                <a:pos x="172" y="551"/>
              </a:cxn>
              <a:cxn ang="0">
                <a:pos x="195" y="536"/>
              </a:cxn>
              <a:cxn ang="0">
                <a:pos x="223" y="525"/>
              </a:cxn>
              <a:cxn ang="0">
                <a:pos x="248" y="513"/>
              </a:cxn>
              <a:cxn ang="0">
                <a:pos x="271" y="495"/>
              </a:cxn>
              <a:cxn ang="0">
                <a:pos x="296" y="474"/>
              </a:cxn>
              <a:cxn ang="0">
                <a:pos x="322" y="451"/>
              </a:cxn>
              <a:cxn ang="0">
                <a:pos x="345" y="427"/>
              </a:cxn>
              <a:cxn ang="0">
                <a:pos x="368" y="400"/>
              </a:cxn>
              <a:cxn ang="0">
                <a:pos x="393" y="371"/>
              </a:cxn>
              <a:cxn ang="0">
                <a:pos x="418" y="338"/>
              </a:cxn>
              <a:cxn ang="0">
                <a:pos x="444" y="303"/>
              </a:cxn>
              <a:cxn ang="0">
                <a:pos x="468" y="269"/>
              </a:cxn>
              <a:cxn ang="0">
                <a:pos x="493" y="231"/>
              </a:cxn>
              <a:cxn ang="0">
                <a:pos x="519" y="196"/>
              </a:cxn>
              <a:cxn ang="0">
                <a:pos x="542" y="161"/>
              </a:cxn>
              <a:cxn ang="0">
                <a:pos x="567" y="127"/>
              </a:cxn>
              <a:cxn ang="0">
                <a:pos x="592" y="96"/>
              </a:cxn>
              <a:cxn ang="0">
                <a:pos x="618" y="69"/>
              </a:cxn>
              <a:cxn ang="0">
                <a:pos x="641" y="45"/>
              </a:cxn>
              <a:cxn ang="0">
                <a:pos x="666" y="29"/>
              </a:cxn>
              <a:cxn ang="0">
                <a:pos x="689" y="10"/>
              </a:cxn>
              <a:cxn ang="0">
                <a:pos x="714" y="3"/>
              </a:cxn>
              <a:cxn ang="0">
                <a:pos x="740" y="0"/>
              </a:cxn>
              <a:cxn ang="0">
                <a:pos x="762" y="3"/>
              </a:cxn>
              <a:cxn ang="0">
                <a:pos x="788" y="10"/>
              </a:cxn>
              <a:cxn ang="0">
                <a:pos x="813" y="29"/>
              </a:cxn>
              <a:cxn ang="0">
                <a:pos x="838" y="45"/>
              </a:cxn>
              <a:cxn ang="0">
                <a:pos x="861" y="69"/>
              </a:cxn>
              <a:cxn ang="0">
                <a:pos x="887" y="96"/>
              </a:cxn>
              <a:cxn ang="0">
                <a:pos x="912" y="127"/>
              </a:cxn>
              <a:cxn ang="0">
                <a:pos x="935" y="161"/>
              </a:cxn>
              <a:cxn ang="0">
                <a:pos x="960" y="196"/>
              </a:cxn>
              <a:cxn ang="0">
                <a:pos x="987" y="231"/>
              </a:cxn>
              <a:cxn ang="0">
                <a:pos x="1012" y="269"/>
              </a:cxn>
              <a:cxn ang="0">
                <a:pos x="1035" y="303"/>
              </a:cxn>
              <a:cxn ang="0">
                <a:pos x="1061" y="338"/>
              </a:cxn>
              <a:cxn ang="0">
                <a:pos x="1086" y="371"/>
              </a:cxn>
              <a:cxn ang="0">
                <a:pos x="1109" y="400"/>
              </a:cxn>
              <a:cxn ang="0">
                <a:pos x="1134" y="427"/>
              </a:cxn>
              <a:cxn ang="0">
                <a:pos x="1157" y="451"/>
              </a:cxn>
              <a:cxn ang="0">
                <a:pos x="1183" y="474"/>
              </a:cxn>
              <a:cxn ang="0">
                <a:pos x="1208" y="495"/>
              </a:cxn>
              <a:cxn ang="0">
                <a:pos x="1233" y="513"/>
              </a:cxn>
              <a:cxn ang="0">
                <a:pos x="1256" y="525"/>
              </a:cxn>
              <a:cxn ang="0">
                <a:pos x="1282" y="536"/>
              </a:cxn>
              <a:cxn ang="0">
                <a:pos x="1307" y="551"/>
              </a:cxn>
              <a:cxn ang="0">
                <a:pos x="1330" y="556"/>
              </a:cxn>
              <a:cxn ang="0">
                <a:pos x="1355" y="564"/>
              </a:cxn>
              <a:cxn ang="0">
                <a:pos x="1381" y="571"/>
              </a:cxn>
              <a:cxn ang="0">
                <a:pos x="1406" y="578"/>
              </a:cxn>
              <a:cxn ang="0">
                <a:pos x="1429" y="582"/>
              </a:cxn>
              <a:cxn ang="0">
                <a:pos x="1454" y="586"/>
              </a:cxn>
              <a:cxn ang="0">
                <a:pos x="1480" y="586"/>
              </a:cxn>
              <a:cxn ang="0">
                <a:pos x="846" y="586"/>
              </a:cxn>
              <a:cxn ang="0">
                <a:pos x="0" y="586"/>
              </a:cxn>
            </a:cxnLst>
            <a:rect l="0" t="0" r="r" b="b"/>
            <a:pathLst>
              <a:path w="1481" h="587">
                <a:moveTo>
                  <a:pt x="0" y="586"/>
                </a:moveTo>
                <a:lnTo>
                  <a:pt x="25" y="586"/>
                </a:lnTo>
                <a:lnTo>
                  <a:pt x="50" y="582"/>
                </a:lnTo>
                <a:lnTo>
                  <a:pt x="76" y="578"/>
                </a:lnTo>
                <a:lnTo>
                  <a:pt x="98" y="571"/>
                </a:lnTo>
                <a:lnTo>
                  <a:pt x="124" y="564"/>
                </a:lnTo>
                <a:lnTo>
                  <a:pt x="147" y="556"/>
                </a:lnTo>
                <a:lnTo>
                  <a:pt x="172" y="551"/>
                </a:lnTo>
                <a:lnTo>
                  <a:pt x="195" y="536"/>
                </a:lnTo>
                <a:lnTo>
                  <a:pt x="223" y="525"/>
                </a:lnTo>
                <a:lnTo>
                  <a:pt x="248" y="513"/>
                </a:lnTo>
                <a:lnTo>
                  <a:pt x="271" y="495"/>
                </a:lnTo>
                <a:lnTo>
                  <a:pt x="296" y="474"/>
                </a:lnTo>
                <a:lnTo>
                  <a:pt x="322" y="451"/>
                </a:lnTo>
                <a:lnTo>
                  <a:pt x="345" y="427"/>
                </a:lnTo>
                <a:lnTo>
                  <a:pt x="368" y="400"/>
                </a:lnTo>
                <a:lnTo>
                  <a:pt x="393" y="371"/>
                </a:lnTo>
                <a:lnTo>
                  <a:pt x="418" y="338"/>
                </a:lnTo>
                <a:lnTo>
                  <a:pt x="444" y="303"/>
                </a:lnTo>
                <a:lnTo>
                  <a:pt x="468" y="269"/>
                </a:lnTo>
                <a:lnTo>
                  <a:pt x="493" y="231"/>
                </a:lnTo>
                <a:lnTo>
                  <a:pt x="519" y="196"/>
                </a:lnTo>
                <a:lnTo>
                  <a:pt x="542" y="161"/>
                </a:lnTo>
                <a:lnTo>
                  <a:pt x="567" y="127"/>
                </a:lnTo>
                <a:lnTo>
                  <a:pt x="592" y="96"/>
                </a:lnTo>
                <a:lnTo>
                  <a:pt x="618" y="69"/>
                </a:lnTo>
                <a:lnTo>
                  <a:pt x="641" y="45"/>
                </a:lnTo>
                <a:lnTo>
                  <a:pt x="666" y="29"/>
                </a:lnTo>
                <a:lnTo>
                  <a:pt x="689" y="10"/>
                </a:lnTo>
                <a:lnTo>
                  <a:pt x="714" y="3"/>
                </a:lnTo>
                <a:lnTo>
                  <a:pt x="740" y="0"/>
                </a:lnTo>
                <a:lnTo>
                  <a:pt x="762" y="3"/>
                </a:lnTo>
                <a:lnTo>
                  <a:pt x="788" y="10"/>
                </a:lnTo>
                <a:lnTo>
                  <a:pt x="813" y="29"/>
                </a:lnTo>
                <a:lnTo>
                  <a:pt x="838" y="45"/>
                </a:lnTo>
                <a:lnTo>
                  <a:pt x="861" y="69"/>
                </a:lnTo>
                <a:lnTo>
                  <a:pt x="887" y="96"/>
                </a:lnTo>
                <a:lnTo>
                  <a:pt x="912" y="127"/>
                </a:lnTo>
                <a:lnTo>
                  <a:pt x="935" y="161"/>
                </a:lnTo>
                <a:lnTo>
                  <a:pt x="960" y="196"/>
                </a:lnTo>
                <a:lnTo>
                  <a:pt x="987" y="231"/>
                </a:lnTo>
                <a:lnTo>
                  <a:pt x="1012" y="269"/>
                </a:lnTo>
                <a:lnTo>
                  <a:pt x="1035" y="303"/>
                </a:lnTo>
                <a:lnTo>
                  <a:pt x="1061" y="338"/>
                </a:lnTo>
                <a:lnTo>
                  <a:pt x="1086" y="371"/>
                </a:lnTo>
                <a:lnTo>
                  <a:pt x="1109" y="400"/>
                </a:lnTo>
                <a:lnTo>
                  <a:pt x="1134" y="427"/>
                </a:lnTo>
                <a:lnTo>
                  <a:pt x="1157" y="451"/>
                </a:lnTo>
                <a:lnTo>
                  <a:pt x="1183" y="474"/>
                </a:lnTo>
                <a:lnTo>
                  <a:pt x="1208" y="495"/>
                </a:lnTo>
                <a:lnTo>
                  <a:pt x="1233" y="513"/>
                </a:lnTo>
                <a:lnTo>
                  <a:pt x="1256" y="525"/>
                </a:lnTo>
                <a:lnTo>
                  <a:pt x="1282" y="536"/>
                </a:lnTo>
                <a:lnTo>
                  <a:pt x="1307" y="551"/>
                </a:lnTo>
                <a:lnTo>
                  <a:pt x="1330" y="556"/>
                </a:lnTo>
                <a:lnTo>
                  <a:pt x="1355" y="564"/>
                </a:lnTo>
                <a:lnTo>
                  <a:pt x="1381" y="571"/>
                </a:lnTo>
                <a:lnTo>
                  <a:pt x="1406" y="578"/>
                </a:lnTo>
                <a:lnTo>
                  <a:pt x="1429" y="582"/>
                </a:lnTo>
                <a:lnTo>
                  <a:pt x="1454" y="586"/>
                </a:lnTo>
                <a:lnTo>
                  <a:pt x="1480" y="586"/>
                </a:lnTo>
                <a:lnTo>
                  <a:pt x="846" y="586"/>
                </a:lnTo>
                <a:lnTo>
                  <a:pt x="0" y="586"/>
                </a:lnTo>
              </a:path>
            </a:pathLst>
          </a:custGeom>
          <a:noFill/>
          <a:ln w="25400" cap="rnd" cmpd="sng">
            <a:solidFill>
              <a:schemeClr val="tx1"/>
            </a:solidFill>
            <a:prstDash val="solid"/>
            <a:round/>
            <a:headEnd/>
            <a:tailEnd/>
          </a:ln>
          <a:effectLst/>
        </p:spPr>
        <p:txBody>
          <a:bodyPr>
            <a:prstTxWarp prst="textNoShape">
              <a:avLst/>
            </a:prstTxWarp>
          </a:bodyPr>
          <a:lstStyle/>
          <a:p>
            <a:endParaRPr lang="en-US"/>
          </a:p>
        </p:txBody>
      </p:sp>
      <p:sp>
        <p:nvSpPr>
          <p:cNvPr id="44" name="Freeform 5"/>
          <p:cNvSpPr>
            <a:spLocks/>
          </p:cNvSpPr>
          <p:nvPr/>
        </p:nvSpPr>
        <p:spPr bwMode="auto">
          <a:xfrm rot="5400000">
            <a:off x="1617662" y="4792662"/>
            <a:ext cx="1323976" cy="469900"/>
          </a:xfrm>
          <a:custGeom>
            <a:avLst/>
            <a:gdLst/>
            <a:ahLst/>
            <a:cxnLst>
              <a:cxn ang="0">
                <a:pos x="0" y="586"/>
              </a:cxn>
              <a:cxn ang="0">
                <a:pos x="25" y="586"/>
              </a:cxn>
              <a:cxn ang="0">
                <a:pos x="50" y="582"/>
              </a:cxn>
              <a:cxn ang="0">
                <a:pos x="76" y="578"/>
              </a:cxn>
              <a:cxn ang="0">
                <a:pos x="98" y="571"/>
              </a:cxn>
              <a:cxn ang="0">
                <a:pos x="124" y="564"/>
              </a:cxn>
              <a:cxn ang="0">
                <a:pos x="147" y="556"/>
              </a:cxn>
              <a:cxn ang="0">
                <a:pos x="172" y="551"/>
              </a:cxn>
              <a:cxn ang="0">
                <a:pos x="195" y="536"/>
              </a:cxn>
              <a:cxn ang="0">
                <a:pos x="223" y="525"/>
              </a:cxn>
              <a:cxn ang="0">
                <a:pos x="248" y="513"/>
              </a:cxn>
              <a:cxn ang="0">
                <a:pos x="271" y="495"/>
              </a:cxn>
              <a:cxn ang="0">
                <a:pos x="296" y="474"/>
              </a:cxn>
              <a:cxn ang="0">
                <a:pos x="322" y="451"/>
              </a:cxn>
              <a:cxn ang="0">
                <a:pos x="345" y="427"/>
              </a:cxn>
              <a:cxn ang="0">
                <a:pos x="368" y="400"/>
              </a:cxn>
              <a:cxn ang="0">
                <a:pos x="393" y="371"/>
              </a:cxn>
              <a:cxn ang="0">
                <a:pos x="418" y="338"/>
              </a:cxn>
              <a:cxn ang="0">
                <a:pos x="444" y="303"/>
              </a:cxn>
              <a:cxn ang="0">
                <a:pos x="468" y="269"/>
              </a:cxn>
              <a:cxn ang="0">
                <a:pos x="493" y="231"/>
              </a:cxn>
              <a:cxn ang="0">
                <a:pos x="519" y="196"/>
              </a:cxn>
              <a:cxn ang="0">
                <a:pos x="542" y="161"/>
              </a:cxn>
              <a:cxn ang="0">
                <a:pos x="567" y="127"/>
              </a:cxn>
              <a:cxn ang="0">
                <a:pos x="592" y="96"/>
              </a:cxn>
              <a:cxn ang="0">
                <a:pos x="618" y="69"/>
              </a:cxn>
              <a:cxn ang="0">
                <a:pos x="641" y="45"/>
              </a:cxn>
              <a:cxn ang="0">
                <a:pos x="666" y="29"/>
              </a:cxn>
              <a:cxn ang="0">
                <a:pos x="689" y="10"/>
              </a:cxn>
              <a:cxn ang="0">
                <a:pos x="714" y="3"/>
              </a:cxn>
              <a:cxn ang="0">
                <a:pos x="740" y="0"/>
              </a:cxn>
              <a:cxn ang="0">
                <a:pos x="762" y="3"/>
              </a:cxn>
              <a:cxn ang="0">
                <a:pos x="788" y="10"/>
              </a:cxn>
              <a:cxn ang="0">
                <a:pos x="813" y="29"/>
              </a:cxn>
              <a:cxn ang="0">
                <a:pos x="838" y="45"/>
              </a:cxn>
              <a:cxn ang="0">
                <a:pos x="861" y="69"/>
              </a:cxn>
              <a:cxn ang="0">
                <a:pos x="887" y="96"/>
              </a:cxn>
              <a:cxn ang="0">
                <a:pos x="912" y="127"/>
              </a:cxn>
              <a:cxn ang="0">
                <a:pos x="935" y="161"/>
              </a:cxn>
              <a:cxn ang="0">
                <a:pos x="960" y="196"/>
              </a:cxn>
              <a:cxn ang="0">
                <a:pos x="987" y="231"/>
              </a:cxn>
              <a:cxn ang="0">
                <a:pos x="1012" y="269"/>
              </a:cxn>
              <a:cxn ang="0">
                <a:pos x="1035" y="303"/>
              </a:cxn>
              <a:cxn ang="0">
                <a:pos x="1061" y="338"/>
              </a:cxn>
              <a:cxn ang="0">
                <a:pos x="1086" y="371"/>
              </a:cxn>
              <a:cxn ang="0">
                <a:pos x="1109" y="400"/>
              </a:cxn>
              <a:cxn ang="0">
                <a:pos x="1134" y="427"/>
              </a:cxn>
              <a:cxn ang="0">
                <a:pos x="1157" y="451"/>
              </a:cxn>
              <a:cxn ang="0">
                <a:pos x="1183" y="474"/>
              </a:cxn>
              <a:cxn ang="0">
                <a:pos x="1208" y="495"/>
              </a:cxn>
              <a:cxn ang="0">
                <a:pos x="1233" y="513"/>
              </a:cxn>
              <a:cxn ang="0">
                <a:pos x="1256" y="525"/>
              </a:cxn>
              <a:cxn ang="0">
                <a:pos x="1282" y="536"/>
              </a:cxn>
              <a:cxn ang="0">
                <a:pos x="1307" y="551"/>
              </a:cxn>
              <a:cxn ang="0">
                <a:pos x="1330" y="556"/>
              </a:cxn>
              <a:cxn ang="0">
                <a:pos x="1355" y="564"/>
              </a:cxn>
              <a:cxn ang="0">
                <a:pos x="1381" y="571"/>
              </a:cxn>
              <a:cxn ang="0">
                <a:pos x="1406" y="578"/>
              </a:cxn>
              <a:cxn ang="0">
                <a:pos x="1429" y="582"/>
              </a:cxn>
              <a:cxn ang="0">
                <a:pos x="1454" y="586"/>
              </a:cxn>
              <a:cxn ang="0">
                <a:pos x="1480" y="586"/>
              </a:cxn>
              <a:cxn ang="0">
                <a:pos x="846" y="586"/>
              </a:cxn>
              <a:cxn ang="0">
                <a:pos x="0" y="586"/>
              </a:cxn>
            </a:cxnLst>
            <a:rect l="0" t="0" r="r" b="b"/>
            <a:pathLst>
              <a:path w="1481" h="587">
                <a:moveTo>
                  <a:pt x="0" y="586"/>
                </a:moveTo>
                <a:lnTo>
                  <a:pt x="25" y="586"/>
                </a:lnTo>
                <a:lnTo>
                  <a:pt x="50" y="582"/>
                </a:lnTo>
                <a:lnTo>
                  <a:pt x="76" y="578"/>
                </a:lnTo>
                <a:lnTo>
                  <a:pt x="98" y="571"/>
                </a:lnTo>
                <a:lnTo>
                  <a:pt x="124" y="564"/>
                </a:lnTo>
                <a:lnTo>
                  <a:pt x="147" y="556"/>
                </a:lnTo>
                <a:lnTo>
                  <a:pt x="172" y="551"/>
                </a:lnTo>
                <a:lnTo>
                  <a:pt x="195" y="536"/>
                </a:lnTo>
                <a:lnTo>
                  <a:pt x="223" y="525"/>
                </a:lnTo>
                <a:lnTo>
                  <a:pt x="248" y="513"/>
                </a:lnTo>
                <a:lnTo>
                  <a:pt x="271" y="495"/>
                </a:lnTo>
                <a:lnTo>
                  <a:pt x="296" y="474"/>
                </a:lnTo>
                <a:lnTo>
                  <a:pt x="322" y="451"/>
                </a:lnTo>
                <a:lnTo>
                  <a:pt x="345" y="427"/>
                </a:lnTo>
                <a:lnTo>
                  <a:pt x="368" y="400"/>
                </a:lnTo>
                <a:lnTo>
                  <a:pt x="393" y="371"/>
                </a:lnTo>
                <a:lnTo>
                  <a:pt x="418" y="338"/>
                </a:lnTo>
                <a:lnTo>
                  <a:pt x="444" y="303"/>
                </a:lnTo>
                <a:lnTo>
                  <a:pt x="468" y="269"/>
                </a:lnTo>
                <a:lnTo>
                  <a:pt x="493" y="231"/>
                </a:lnTo>
                <a:lnTo>
                  <a:pt x="519" y="196"/>
                </a:lnTo>
                <a:lnTo>
                  <a:pt x="542" y="161"/>
                </a:lnTo>
                <a:lnTo>
                  <a:pt x="567" y="127"/>
                </a:lnTo>
                <a:lnTo>
                  <a:pt x="592" y="96"/>
                </a:lnTo>
                <a:lnTo>
                  <a:pt x="618" y="69"/>
                </a:lnTo>
                <a:lnTo>
                  <a:pt x="641" y="45"/>
                </a:lnTo>
                <a:lnTo>
                  <a:pt x="666" y="29"/>
                </a:lnTo>
                <a:lnTo>
                  <a:pt x="689" y="10"/>
                </a:lnTo>
                <a:lnTo>
                  <a:pt x="714" y="3"/>
                </a:lnTo>
                <a:lnTo>
                  <a:pt x="740" y="0"/>
                </a:lnTo>
                <a:lnTo>
                  <a:pt x="762" y="3"/>
                </a:lnTo>
                <a:lnTo>
                  <a:pt x="788" y="10"/>
                </a:lnTo>
                <a:lnTo>
                  <a:pt x="813" y="29"/>
                </a:lnTo>
                <a:lnTo>
                  <a:pt x="838" y="45"/>
                </a:lnTo>
                <a:lnTo>
                  <a:pt x="861" y="69"/>
                </a:lnTo>
                <a:lnTo>
                  <a:pt x="887" y="96"/>
                </a:lnTo>
                <a:lnTo>
                  <a:pt x="912" y="127"/>
                </a:lnTo>
                <a:lnTo>
                  <a:pt x="935" y="161"/>
                </a:lnTo>
                <a:lnTo>
                  <a:pt x="960" y="196"/>
                </a:lnTo>
                <a:lnTo>
                  <a:pt x="987" y="231"/>
                </a:lnTo>
                <a:lnTo>
                  <a:pt x="1012" y="269"/>
                </a:lnTo>
                <a:lnTo>
                  <a:pt x="1035" y="303"/>
                </a:lnTo>
                <a:lnTo>
                  <a:pt x="1061" y="338"/>
                </a:lnTo>
                <a:lnTo>
                  <a:pt x="1086" y="371"/>
                </a:lnTo>
                <a:lnTo>
                  <a:pt x="1109" y="400"/>
                </a:lnTo>
                <a:lnTo>
                  <a:pt x="1134" y="427"/>
                </a:lnTo>
                <a:lnTo>
                  <a:pt x="1157" y="451"/>
                </a:lnTo>
                <a:lnTo>
                  <a:pt x="1183" y="474"/>
                </a:lnTo>
                <a:lnTo>
                  <a:pt x="1208" y="495"/>
                </a:lnTo>
                <a:lnTo>
                  <a:pt x="1233" y="513"/>
                </a:lnTo>
                <a:lnTo>
                  <a:pt x="1256" y="525"/>
                </a:lnTo>
                <a:lnTo>
                  <a:pt x="1282" y="536"/>
                </a:lnTo>
                <a:lnTo>
                  <a:pt x="1307" y="551"/>
                </a:lnTo>
                <a:lnTo>
                  <a:pt x="1330" y="556"/>
                </a:lnTo>
                <a:lnTo>
                  <a:pt x="1355" y="564"/>
                </a:lnTo>
                <a:lnTo>
                  <a:pt x="1381" y="571"/>
                </a:lnTo>
                <a:lnTo>
                  <a:pt x="1406" y="578"/>
                </a:lnTo>
                <a:lnTo>
                  <a:pt x="1429" y="582"/>
                </a:lnTo>
                <a:lnTo>
                  <a:pt x="1454" y="586"/>
                </a:lnTo>
                <a:lnTo>
                  <a:pt x="1480" y="586"/>
                </a:lnTo>
                <a:lnTo>
                  <a:pt x="846" y="586"/>
                </a:lnTo>
                <a:lnTo>
                  <a:pt x="0" y="586"/>
                </a:lnTo>
              </a:path>
            </a:pathLst>
          </a:custGeom>
          <a:noFill/>
          <a:ln w="25400" cap="rnd" cmpd="sng">
            <a:solidFill>
              <a:schemeClr val="tx1"/>
            </a:solidFill>
            <a:prstDash val="solid"/>
            <a:round/>
            <a:headEnd/>
            <a:tailEnd/>
          </a:ln>
          <a:effectLst/>
        </p:spPr>
        <p:txBody>
          <a:bodyPr>
            <a:prstTxWarp prst="textNoShape">
              <a:avLst/>
            </a:prstTxWarp>
          </a:bodyPr>
          <a:lstStyle/>
          <a:p>
            <a:endParaRPr lang="en-US"/>
          </a:p>
        </p:txBody>
      </p:sp>
      <p:cxnSp>
        <p:nvCxnSpPr>
          <p:cNvPr id="51" name="Straight Connector 50"/>
          <p:cNvCxnSpPr/>
          <p:nvPr/>
        </p:nvCxnSpPr>
        <p:spPr>
          <a:xfrm flipV="1">
            <a:off x="1297658" y="2179320"/>
            <a:ext cx="6398542" cy="323088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14703" y="3724423"/>
            <a:ext cx="3642193" cy="1938992"/>
          </a:xfrm>
          <a:prstGeom prst="rect">
            <a:avLst/>
          </a:prstGeom>
          <a:noFill/>
        </p:spPr>
        <p:txBody>
          <a:bodyPr wrap="none" rtlCol="0">
            <a:spAutoFit/>
          </a:bodyPr>
          <a:lstStyle/>
          <a:p>
            <a:pPr algn="ctr"/>
            <a:r>
              <a:rPr lang="en-US" sz="2400" dirty="0" smtClean="0">
                <a:solidFill>
                  <a:srgbClr val="0000FF"/>
                </a:solidFill>
              </a:rPr>
              <a:t>Use multiple regression</a:t>
            </a:r>
          </a:p>
          <a:p>
            <a:pPr algn="ctr"/>
            <a:r>
              <a:rPr lang="en-US" sz="2400" dirty="0">
                <a:solidFill>
                  <a:srgbClr val="0000FF"/>
                </a:solidFill>
              </a:rPr>
              <a:t> </a:t>
            </a:r>
            <a:r>
              <a:rPr lang="en-US" sz="2400" dirty="0" smtClean="0">
                <a:solidFill>
                  <a:srgbClr val="0000FF"/>
                </a:solidFill>
              </a:rPr>
              <a:t>to simultaneously estimate</a:t>
            </a:r>
            <a:br>
              <a:rPr lang="en-US" sz="2400" dirty="0" smtClean="0">
                <a:solidFill>
                  <a:srgbClr val="0000FF"/>
                </a:solidFill>
              </a:rPr>
            </a:br>
            <a:r>
              <a:rPr lang="en-US" sz="2400" dirty="0" smtClean="0">
                <a:solidFill>
                  <a:srgbClr val="0000FF"/>
                </a:solidFill>
              </a:rPr>
              <a:t> dosage of</a:t>
            </a:r>
          </a:p>
          <a:p>
            <a:pPr algn="ctr"/>
            <a:r>
              <a:rPr lang="en-US" sz="2400" dirty="0">
                <a:solidFill>
                  <a:srgbClr val="0000FF"/>
                </a:solidFill>
              </a:rPr>
              <a:t> </a:t>
            </a:r>
            <a:r>
              <a:rPr lang="en-US" sz="2400" dirty="0" smtClean="0">
                <a:solidFill>
                  <a:srgbClr val="0000FF"/>
                </a:solidFill>
              </a:rPr>
              <a:t>all haplotypes (colors)</a:t>
            </a:r>
          </a:p>
          <a:p>
            <a:pPr algn="ctr"/>
            <a:r>
              <a:rPr lang="en-US" sz="2400" dirty="0">
                <a:solidFill>
                  <a:srgbClr val="0000FF"/>
                </a:solidFill>
              </a:rPr>
              <a:t> </a:t>
            </a:r>
            <a:r>
              <a:rPr lang="en-US" sz="2400" dirty="0" smtClean="0">
                <a:solidFill>
                  <a:srgbClr val="0000FF"/>
                </a:solidFill>
              </a:rPr>
              <a:t>in every 1 Mb window</a:t>
            </a:r>
            <a:endParaRPr lang="en-US" sz="2400" dirty="0">
              <a:solidFill>
                <a:srgbClr val="0000FF"/>
              </a:solidFill>
            </a:endParaRPr>
          </a:p>
        </p:txBody>
      </p:sp>
    </p:spTree>
    <p:extLst>
      <p:ext uri="{BB962C8B-B14F-4D97-AF65-F5344CB8AC3E}">
        <p14:creationId xmlns:p14="http://schemas.microsoft.com/office/powerpoint/2010/main" xmlns="" val="37908760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315948" y="1507298"/>
            <a:ext cx="1874838" cy="30485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V="1">
            <a:off x="238131" y="2111375"/>
            <a:ext cx="6950075"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228606" y="2492375"/>
            <a:ext cx="6950075" cy="1270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67478" y="76200"/>
            <a:ext cx="8229600" cy="1143000"/>
          </a:xfrm>
        </p:spPr>
        <p:txBody>
          <a:bodyPr>
            <a:normAutofit/>
          </a:bodyPr>
          <a:lstStyle/>
          <a:p>
            <a:r>
              <a:rPr lang="en-US" sz="4500" dirty="0" smtClean="0">
                <a:latin typeface="Calibri" charset="0"/>
              </a:rPr>
              <a:t>Consider original Bulls</a:t>
            </a:r>
            <a:endParaRPr lang="en-US" sz="4500" dirty="0">
              <a:latin typeface="Calibri" charset="0"/>
            </a:endParaRPr>
          </a:p>
        </p:txBody>
      </p:sp>
      <p:sp>
        <p:nvSpPr>
          <p:cNvPr id="26629" name="Rectangle 18"/>
          <p:cNvSpPr>
            <a:spLocks noChangeArrowheads="1"/>
          </p:cNvSpPr>
          <p:nvPr/>
        </p:nvSpPr>
        <p:spPr bwMode="auto">
          <a:xfrm>
            <a:off x="457206"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dirty="0"/>
          </a:p>
        </p:txBody>
      </p:sp>
      <p:sp>
        <p:nvSpPr>
          <p:cNvPr id="26630" name="Rectangle 19"/>
          <p:cNvSpPr>
            <a:spLocks noChangeArrowheads="1"/>
          </p:cNvSpPr>
          <p:nvPr/>
        </p:nvSpPr>
        <p:spPr bwMode="auto">
          <a:xfrm>
            <a:off x="817569"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31" name="Rectangle 20"/>
          <p:cNvSpPr>
            <a:spLocks noChangeArrowheads="1"/>
          </p:cNvSpPr>
          <p:nvPr/>
        </p:nvSpPr>
        <p:spPr bwMode="auto">
          <a:xfrm>
            <a:off x="1179519"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32" name="Rectangle 21"/>
          <p:cNvSpPr>
            <a:spLocks noChangeArrowheads="1"/>
          </p:cNvSpPr>
          <p:nvPr/>
        </p:nvSpPr>
        <p:spPr bwMode="auto">
          <a:xfrm rot="-5400000">
            <a:off x="1539878"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3" name="Rectangle 22"/>
          <p:cNvSpPr>
            <a:spLocks noChangeArrowheads="1"/>
          </p:cNvSpPr>
          <p:nvPr/>
        </p:nvSpPr>
        <p:spPr bwMode="auto">
          <a:xfrm rot="-5400000">
            <a:off x="190024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 name="Rectangle 23"/>
          <p:cNvSpPr>
            <a:spLocks noChangeArrowheads="1"/>
          </p:cNvSpPr>
          <p:nvPr/>
        </p:nvSpPr>
        <p:spPr bwMode="auto">
          <a:xfrm>
            <a:off x="2260606" y="1992344"/>
            <a:ext cx="288925" cy="288925"/>
          </a:xfrm>
          <a:prstGeom prst="rect">
            <a:avLst/>
          </a:prstGeom>
          <a:solidFill>
            <a:srgbClr val="FFFF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26635" name="Rectangle 35"/>
          <p:cNvSpPr>
            <a:spLocks noChangeArrowheads="1"/>
          </p:cNvSpPr>
          <p:nvPr/>
        </p:nvSpPr>
        <p:spPr bwMode="auto">
          <a:xfrm rot="-5400000">
            <a:off x="3336928"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6" name="Rectangle 36"/>
          <p:cNvSpPr>
            <a:spLocks noChangeArrowheads="1"/>
          </p:cNvSpPr>
          <p:nvPr/>
        </p:nvSpPr>
        <p:spPr bwMode="auto">
          <a:xfrm rot="-5400000">
            <a:off x="369729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7" name="Rectangle 37"/>
          <p:cNvSpPr>
            <a:spLocks noChangeArrowheads="1"/>
          </p:cNvSpPr>
          <p:nvPr/>
        </p:nvSpPr>
        <p:spPr bwMode="auto">
          <a:xfrm rot="-5400000">
            <a:off x="4057653"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38" name="Rectangle 38"/>
          <p:cNvSpPr>
            <a:spLocks noChangeArrowheads="1"/>
          </p:cNvSpPr>
          <p:nvPr/>
        </p:nvSpPr>
        <p:spPr bwMode="auto">
          <a:xfrm rot="-5400000">
            <a:off x="441960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9" name="Rectangle 39"/>
          <p:cNvSpPr>
            <a:spLocks noChangeArrowheads="1"/>
          </p:cNvSpPr>
          <p:nvPr/>
        </p:nvSpPr>
        <p:spPr bwMode="auto">
          <a:xfrm>
            <a:off x="4779965"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40" name="Rectangle 41"/>
          <p:cNvSpPr>
            <a:spLocks noChangeArrowheads="1"/>
          </p:cNvSpPr>
          <p:nvPr/>
        </p:nvSpPr>
        <p:spPr bwMode="auto">
          <a:xfrm rot="-5400000">
            <a:off x="5500690"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1" name="Rectangle 55"/>
          <p:cNvSpPr>
            <a:spLocks noChangeArrowheads="1"/>
          </p:cNvSpPr>
          <p:nvPr/>
        </p:nvSpPr>
        <p:spPr bwMode="auto">
          <a:xfrm rot="-5400000">
            <a:off x="586105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2" name="Rectangle 56"/>
          <p:cNvSpPr>
            <a:spLocks noChangeArrowheads="1"/>
          </p:cNvSpPr>
          <p:nvPr/>
        </p:nvSpPr>
        <p:spPr bwMode="auto">
          <a:xfrm rot="-5400000">
            <a:off x="6218241"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43" name="Rectangle 57"/>
          <p:cNvSpPr>
            <a:spLocks noChangeArrowheads="1"/>
          </p:cNvSpPr>
          <p:nvPr/>
        </p:nvSpPr>
        <p:spPr bwMode="auto">
          <a:xfrm>
            <a:off x="6578606" y="1981200"/>
            <a:ext cx="315913" cy="288925"/>
          </a:xfrm>
          <a:prstGeom prst="rect">
            <a:avLst/>
          </a:prstGeom>
          <a:solidFill>
            <a:srgbClr val="FFFF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26644" name="Rectangle 161"/>
          <p:cNvSpPr>
            <a:spLocks noChangeArrowheads="1"/>
          </p:cNvSpPr>
          <p:nvPr/>
        </p:nvSpPr>
        <p:spPr bwMode="auto">
          <a:xfrm rot="-5400000">
            <a:off x="513874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5" name="Rectangle 35"/>
          <p:cNvSpPr>
            <a:spLocks noChangeArrowheads="1"/>
          </p:cNvSpPr>
          <p:nvPr/>
        </p:nvSpPr>
        <p:spPr bwMode="auto">
          <a:xfrm rot="-5400000">
            <a:off x="297180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6" name="Rectangle 35"/>
          <p:cNvSpPr>
            <a:spLocks noChangeArrowheads="1"/>
          </p:cNvSpPr>
          <p:nvPr/>
        </p:nvSpPr>
        <p:spPr bwMode="auto">
          <a:xfrm rot="-5400000">
            <a:off x="2627316"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47" name="Rectangle 18"/>
          <p:cNvSpPr>
            <a:spLocks noChangeArrowheads="1"/>
          </p:cNvSpPr>
          <p:nvPr/>
        </p:nvSpPr>
        <p:spPr bwMode="auto">
          <a:xfrm>
            <a:off x="454029"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p>
        </p:txBody>
      </p:sp>
      <p:sp>
        <p:nvSpPr>
          <p:cNvPr id="26648" name="Rectangle 19"/>
          <p:cNvSpPr>
            <a:spLocks noChangeArrowheads="1"/>
          </p:cNvSpPr>
          <p:nvPr/>
        </p:nvSpPr>
        <p:spPr bwMode="auto">
          <a:xfrm>
            <a:off x="81439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49" name="Rectangle 20"/>
          <p:cNvSpPr>
            <a:spLocks noChangeArrowheads="1"/>
          </p:cNvSpPr>
          <p:nvPr/>
        </p:nvSpPr>
        <p:spPr bwMode="auto">
          <a:xfrm>
            <a:off x="117634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50" name="Rectangle 21"/>
          <p:cNvSpPr>
            <a:spLocks noChangeArrowheads="1"/>
          </p:cNvSpPr>
          <p:nvPr/>
        </p:nvSpPr>
        <p:spPr bwMode="auto">
          <a:xfrm rot="-5400000">
            <a:off x="1536703"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1" name="Rectangle 22"/>
          <p:cNvSpPr>
            <a:spLocks noChangeArrowheads="1"/>
          </p:cNvSpPr>
          <p:nvPr/>
        </p:nvSpPr>
        <p:spPr bwMode="auto">
          <a:xfrm rot="-5400000">
            <a:off x="1897065"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7" name="Rectangle 23"/>
          <p:cNvSpPr>
            <a:spLocks noChangeArrowheads="1"/>
          </p:cNvSpPr>
          <p:nvPr/>
        </p:nvSpPr>
        <p:spPr bwMode="auto">
          <a:xfrm>
            <a:off x="2256874" y="2373344"/>
            <a:ext cx="288925" cy="288925"/>
          </a:xfrm>
          <a:prstGeom prst="rect">
            <a:avLst/>
          </a:prstGeom>
          <a:solidFill>
            <a:srgbClr val="FF66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26653" name="Rectangle 35"/>
          <p:cNvSpPr>
            <a:spLocks noChangeArrowheads="1"/>
          </p:cNvSpPr>
          <p:nvPr/>
        </p:nvSpPr>
        <p:spPr bwMode="auto">
          <a:xfrm rot="-5400000">
            <a:off x="3333753"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4" name="Rectangle 36"/>
          <p:cNvSpPr>
            <a:spLocks noChangeArrowheads="1"/>
          </p:cNvSpPr>
          <p:nvPr/>
        </p:nvSpPr>
        <p:spPr bwMode="auto">
          <a:xfrm rot="-5400000">
            <a:off x="369411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5" name="Rectangle 37"/>
          <p:cNvSpPr>
            <a:spLocks noChangeArrowheads="1"/>
          </p:cNvSpPr>
          <p:nvPr/>
        </p:nvSpPr>
        <p:spPr bwMode="auto">
          <a:xfrm rot="-5400000">
            <a:off x="4054478"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56" name="Rectangle 38"/>
          <p:cNvSpPr>
            <a:spLocks noChangeArrowheads="1"/>
          </p:cNvSpPr>
          <p:nvPr/>
        </p:nvSpPr>
        <p:spPr bwMode="auto">
          <a:xfrm rot="-5400000">
            <a:off x="441642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7" name="Rectangle 39"/>
          <p:cNvSpPr>
            <a:spLocks noChangeArrowheads="1"/>
          </p:cNvSpPr>
          <p:nvPr/>
        </p:nvSpPr>
        <p:spPr bwMode="auto">
          <a:xfrm>
            <a:off x="477679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58" name="Rectangle 41"/>
          <p:cNvSpPr>
            <a:spLocks noChangeArrowheads="1"/>
          </p:cNvSpPr>
          <p:nvPr/>
        </p:nvSpPr>
        <p:spPr bwMode="auto">
          <a:xfrm rot="-5400000">
            <a:off x="549751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9" name="Rectangle 55"/>
          <p:cNvSpPr>
            <a:spLocks noChangeArrowheads="1"/>
          </p:cNvSpPr>
          <p:nvPr/>
        </p:nvSpPr>
        <p:spPr bwMode="auto">
          <a:xfrm rot="-5400000">
            <a:off x="585787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0" name="Rectangle 56"/>
          <p:cNvSpPr>
            <a:spLocks noChangeArrowheads="1"/>
          </p:cNvSpPr>
          <p:nvPr/>
        </p:nvSpPr>
        <p:spPr bwMode="auto">
          <a:xfrm rot="-5400000">
            <a:off x="6215065"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61" name="Rectangle 57"/>
          <p:cNvSpPr>
            <a:spLocks noChangeArrowheads="1"/>
          </p:cNvSpPr>
          <p:nvPr/>
        </p:nvSpPr>
        <p:spPr bwMode="auto">
          <a:xfrm>
            <a:off x="6575431" y="2362200"/>
            <a:ext cx="315913" cy="288925"/>
          </a:xfrm>
          <a:prstGeom prst="rect">
            <a:avLst/>
          </a:prstGeom>
          <a:solidFill>
            <a:srgbClr val="FF66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26662" name="Rectangle 161"/>
          <p:cNvSpPr>
            <a:spLocks noChangeArrowheads="1"/>
          </p:cNvSpPr>
          <p:nvPr/>
        </p:nvSpPr>
        <p:spPr bwMode="auto">
          <a:xfrm rot="-5400000">
            <a:off x="513556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3" name="Rectangle 35"/>
          <p:cNvSpPr>
            <a:spLocks noChangeArrowheads="1"/>
          </p:cNvSpPr>
          <p:nvPr/>
        </p:nvSpPr>
        <p:spPr bwMode="auto">
          <a:xfrm rot="-5400000">
            <a:off x="296862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4" name="Rectangle 35"/>
          <p:cNvSpPr>
            <a:spLocks noChangeArrowheads="1"/>
          </p:cNvSpPr>
          <p:nvPr/>
        </p:nvSpPr>
        <p:spPr bwMode="auto">
          <a:xfrm rot="-5400000">
            <a:off x="2624141"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67" name="TextBox 47"/>
          <p:cNvSpPr txBox="1">
            <a:spLocks noChangeArrowheads="1"/>
          </p:cNvSpPr>
          <p:nvPr/>
        </p:nvSpPr>
        <p:spPr bwMode="auto">
          <a:xfrm>
            <a:off x="2565406" y="1611317"/>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26668" name="TextBox 48"/>
          <p:cNvSpPr txBox="1">
            <a:spLocks noChangeArrowheads="1"/>
          </p:cNvSpPr>
          <p:nvPr/>
        </p:nvSpPr>
        <p:spPr bwMode="auto">
          <a:xfrm>
            <a:off x="2557468" y="257810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26669" name="TextBox 49"/>
          <p:cNvSpPr txBox="1">
            <a:spLocks noChangeArrowheads="1"/>
          </p:cNvSpPr>
          <p:nvPr/>
        </p:nvSpPr>
        <p:spPr bwMode="auto">
          <a:xfrm>
            <a:off x="3987806" y="1603380"/>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26670" name="TextBox 50"/>
          <p:cNvSpPr txBox="1">
            <a:spLocks noChangeArrowheads="1"/>
          </p:cNvSpPr>
          <p:nvPr/>
        </p:nvSpPr>
        <p:spPr bwMode="auto">
          <a:xfrm>
            <a:off x="3979869" y="2570168"/>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26671" name="TextBox 51"/>
          <p:cNvSpPr txBox="1">
            <a:spLocks noChangeArrowheads="1"/>
          </p:cNvSpPr>
          <p:nvPr/>
        </p:nvSpPr>
        <p:spPr bwMode="auto">
          <a:xfrm>
            <a:off x="6157918" y="1600204"/>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+5</a:t>
            </a:r>
          </a:p>
        </p:txBody>
      </p:sp>
      <p:sp>
        <p:nvSpPr>
          <p:cNvPr id="26672" name="TextBox 52"/>
          <p:cNvSpPr txBox="1">
            <a:spLocks noChangeArrowheads="1"/>
          </p:cNvSpPr>
          <p:nvPr/>
        </p:nvSpPr>
        <p:spPr bwMode="auto">
          <a:xfrm>
            <a:off x="6149977" y="2566993"/>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+5</a:t>
            </a:r>
          </a:p>
        </p:txBody>
      </p:sp>
      <p:sp>
        <p:nvSpPr>
          <p:cNvPr id="52" name="TextBox 49"/>
          <p:cNvSpPr txBox="1">
            <a:spLocks noChangeArrowheads="1"/>
          </p:cNvSpPr>
          <p:nvPr/>
        </p:nvSpPr>
        <p:spPr bwMode="auto">
          <a:xfrm>
            <a:off x="1415821" y="159013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sp>
        <p:nvSpPr>
          <p:cNvPr id="53" name="TextBox 50"/>
          <p:cNvSpPr txBox="1">
            <a:spLocks noChangeArrowheads="1"/>
          </p:cNvSpPr>
          <p:nvPr/>
        </p:nvSpPr>
        <p:spPr bwMode="auto">
          <a:xfrm>
            <a:off x="1407885" y="2556922"/>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sp>
        <p:nvSpPr>
          <p:cNvPr id="146" name="TextBox 55"/>
          <p:cNvSpPr txBox="1">
            <a:spLocks noChangeArrowheads="1"/>
          </p:cNvSpPr>
          <p:nvPr/>
        </p:nvSpPr>
        <p:spPr bwMode="auto">
          <a:xfrm>
            <a:off x="7198472" y="2040013"/>
            <a:ext cx="12539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EPD= 5</a:t>
            </a:r>
            <a:endParaRPr lang="en-US" dirty="0"/>
          </a:p>
        </p:txBody>
      </p:sp>
      <p:sp>
        <p:nvSpPr>
          <p:cNvPr id="149" name="TextBox 148"/>
          <p:cNvSpPr txBox="1"/>
          <p:nvPr/>
        </p:nvSpPr>
        <p:spPr>
          <a:xfrm>
            <a:off x="1986071" y="6328677"/>
            <a:ext cx="7049789" cy="369332"/>
          </a:xfrm>
          <a:prstGeom prst="rect">
            <a:avLst/>
          </a:prstGeom>
          <a:noFill/>
        </p:spPr>
        <p:txBody>
          <a:bodyPr wrap="none" rtlCol="0">
            <a:spAutoFit/>
          </a:bodyPr>
          <a:lstStyle/>
          <a:p>
            <a:r>
              <a:rPr lang="en-US" dirty="0" smtClean="0">
                <a:solidFill>
                  <a:srgbClr val="0000FF"/>
                </a:solidFill>
              </a:rPr>
              <a:t>Below-average bulls will have some above-average alleles and vice versa!</a:t>
            </a:r>
            <a:endParaRPr lang="en-US" dirty="0">
              <a:solidFill>
                <a:srgbClr val="0000FF"/>
              </a:solidFill>
            </a:endParaRPr>
          </a:p>
        </p:txBody>
      </p:sp>
      <p:sp>
        <p:nvSpPr>
          <p:cNvPr id="3" name="Rectangle 2"/>
          <p:cNvSpPr/>
          <p:nvPr/>
        </p:nvSpPr>
        <p:spPr>
          <a:xfrm>
            <a:off x="3694115" y="3382406"/>
            <a:ext cx="1082671" cy="3175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-4</a:t>
            </a:r>
            <a:endParaRPr lang="en-US" dirty="0"/>
          </a:p>
        </p:txBody>
      </p:sp>
      <p:sp>
        <p:nvSpPr>
          <p:cNvPr id="150" name="Rectangle 149"/>
          <p:cNvSpPr/>
          <p:nvPr/>
        </p:nvSpPr>
        <p:spPr>
          <a:xfrm>
            <a:off x="3697294" y="3770041"/>
            <a:ext cx="1082671" cy="31753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+4</a:t>
            </a:r>
            <a:endParaRPr lang="en-US" dirty="0">
              <a:solidFill>
                <a:schemeClr val="bg1"/>
              </a:solidFill>
            </a:endParaRPr>
          </a:p>
        </p:txBody>
      </p:sp>
    </p:spTree>
    <p:extLst>
      <p:ext uri="{BB962C8B-B14F-4D97-AF65-F5344CB8AC3E}">
        <p14:creationId xmlns:p14="http://schemas.microsoft.com/office/powerpoint/2010/main" xmlns="" val="29470977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54029" y="3506657"/>
            <a:ext cx="7014405" cy="27612"/>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68379" y="3921371"/>
            <a:ext cx="7014405" cy="2761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38131" y="2111375"/>
            <a:ext cx="6950075"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228606" y="2492375"/>
            <a:ext cx="6950075" cy="1270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67478" y="76200"/>
            <a:ext cx="8229600" cy="1143000"/>
          </a:xfrm>
        </p:spPr>
        <p:txBody>
          <a:bodyPr>
            <a:normAutofit/>
          </a:bodyPr>
          <a:lstStyle/>
          <a:p>
            <a:r>
              <a:rPr lang="en-US" sz="4500" dirty="0" smtClean="0">
                <a:latin typeface="Calibri" charset="0"/>
              </a:rPr>
              <a:t>Consider </a:t>
            </a:r>
            <a:r>
              <a:rPr lang="en-US" sz="4500" dirty="0">
                <a:latin typeface="Calibri" charset="0"/>
              </a:rPr>
              <a:t>O</a:t>
            </a:r>
            <a:r>
              <a:rPr lang="en-US" sz="4500" dirty="0" smtClean="0">
                <a:latin typeface="Calibri" charset="0"/>
              </a:rPr>
              <a:t>riginal Bull</a:t>
            </a:r>
            <a:endParaRPr lang="en-US" sz="4500" dirty="0">
              <a:latin typeface="Calibri" charset="0"/>
            </a:endParaRPr>
          </a:p>
        </p:txBody>
      </p:sp>
      <p:sp>
        <p:nvSpPr>
          <p:cNvPr id="26629" name="Rectangle 18"/>
          <p:cNvSpPr>
            <a:spLocks noChangeArrowheads="1"/>
          </p:cNvSpPr>
          <p:nvPr/>
        </p:nvSpPr>
        <p:spPr bwMode="auto">
          <a:xfrm>
            <a:off x="457206"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dirty="0"/>
          </a:p>
        </p:txBody>
      </p:sp>
      <p:sp>
        <p:nvSpPr>
          <p:cNvPr id="26630" name="Rectangle 19"/>
          <p:cNvSpPr>
            <a:spLocks noChangeArrowheads="1"/>
          </p:cNvSpPr>
          <p:nvPr/>
        </p:nvSpPr>
        <p:spPr bwMode="auto">
          <a:xfrm>
            <a:off x="817569"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31" name="Rectangle 20"/>
          <p:cNvSpPr>
            <a:spLocks noChangeArrowheads="1"/>
          </p:cNvSpPr>
          <p:nvPr/>
        </p:nvSpPr>
        <p:spPr bwMode="auto">
          <a:xfrm>
            <a:off x="1179519"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32" name="Rectangle 21"/>
          <p:cNvSpPr>
            <a:spLocks noChangeArrowheads="1"/>
          </p:cNvSpPr>
          <p:nvPr/>
        </p:nvSpPr>
        <p:spPr bwMode="auto">
          <a:xfrm rot="-5400000">
            <a:off x="1539878"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3" name="Rectangle 22"/>
          <p:cNvSpPr>
            <a:spLocks noChangeArrowheads="1"/>
          </p:cNvSpPr>
          <p:nvPr/>
        </p:nvSpPr>
        <p:spPr bwMode="auto">
          <a:xfrm rot="-5400000">
            <a:off x="190024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 name="Rectangle 23"/>
          <p:cNvSpPr>
            <a:spLocks noChangeArrowheads="1"/>
          </p:cNvSpPr>
          <p:nvPr/>
        </p:nvSpPr>
        <p:spPr bwMode="auto">
          <a:xfrm>
            <a:off x="2260606" y="1992344"/>
            <a:ext cx="288925" cy="288925"/>
          </a:xfrm>
          <a:prstGeom prst="rect">
            <a:avLst/>
          </a:prstGeom>
          <a:solidFill>
            <a:srgbClr val="FFFF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26635" name="Rectangle 35"/>
          <p:cNvSpPr>
            <a:spLocks noChangeArrowheads="1"/>
          </p:cNvSpPr>
          <p:nvPr/>
        </p:nvSpPr>
        <p:spPr bwMode="auto">
          <a:xfrm rot="-5400000">
            <a:off x="3336928"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6" name="Rectangle 36"/>
          <p:cNvSpPr>
            <a:spLocks noChangeArrowheads="1"/>
          </p:cNvSpPr>
          <p:nvPr/>
        </p:nvSpPr>
        <p:spPr bwMode="auto">
          <a:xfrm rot="-5400000">
            <a:off x="369729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7" name="Rectangle 37"/>
          <p:cNvSpPr>
            <a:spLocks noChangeArrowheads="1"/>
          </p:cNvSpPr>
          <p:nvPr/>
        </p:nvSpPr>
        <p:spPr bwMode="auto">
          <a:xfrm rot="-5400000">
            <a:off x="4057653"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38" name="Rectangle 38"/>
          <p:cNvSpPr>
            <a:spLocks noChangeArrowheads="1"/>
          </p:cNvSpPr>
          <p:nvPr/>
        </p:nvSpPr>
        <p:spPr bwMode="auto">
          <a:xfrm rot="-5400000">
            <a:off x="441960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39" name="Rectangle 39"/>
          <p:cNvSpPr>
            <a:spLocks noChangeArrowheads="1"/>
          </p:cNvSpPr>
          <p:nvPr/>
        </p:nvSpPr>
        <p:spPr bwMode="auto">
          <a:xfrm>
            <a:off x="4779965"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40" name="Rectangle 41"/>
          <p:cNvSpPr>
            <a:spLocks noChangeArrowheads="1"/>
          </p:cNvSpPr>
          <p:nvPr/>
        </p:nvSpPr>
        <p:spPr bwMode="auto">
          <a:xfrm rot="-5400000">
            <a:off x="5500690"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1" name="Rectangle 55"/>
          <p:cNvSpPr>
            <a:spLocks noChangeArrowheads="1"/>
          </p:cNvSpPr>
          <p:nvPr/>
        </p:nvSpPr>
        <p:spPr bwMode="auto">
          <a:xfrm rot="-5400000">
            <a:off x="586105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2" name="Rectangle 56"/>
          <p:cNvSpPr>
            <a:spLocks noChangeArrowheads="1"/>
          </p:cNvSpPr>
          <p:nvPr/>
        </p:nvSpPr>
        <p:spPr bwMode="auto">
          <a:xfrm rot="-5400000">
            <a:off x="6218241"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43" name="Rectangle 57"/>
          <p:cNvSpPr>
            <a:spLocks noChangeArrowheads="1"/>
          </p:cNvSpPr>
          <p:nvPr/>
        </p:nvSpPr>
        <p:spPr bwMode="auto">
          <a:xfrm>
            <a:off x="6578606" y="1981200"/>
            <a:ext cx="315913" cy="288925"/>
          </a:xfrm>
          <a:prstGeom prst="rect">
            <a:avLst/>
          </a:prstGeom>
          <a:solidFill>
            <a:srgbClr val="FFFF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26644" name="Rectangle 161"/>
          <p:cNvSpPr>
            <a:spLocks noChangeArrowheads="1"/>
          </p:cNvSpPr>
          <p:nvPr/>
        </p:nvSpPr>
        <p:spPr bwMode="auto">
          <a:xfrm rot="-5400000">
            <a:off x="513874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5" name="Rectangle 35"/>
          <p:cNvSpPr>
            <a:spLocks noChangeArrowheads="1"/>
          </p:cNvSpPr>
          <p:nvPr/>
        </p:nvSpPr>
        <p:spPr bwMode="auto">
          <a:xfrm rot="-5400000">
            <a:off x="297180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6646" name="Rectangle 35"/>
          <p:cNvSpPr>
            <a:spLocks noChangeArrowheads="1"/>
          </p:cNvSpPr>
          <p:nvPr/>
        </p:nvSpPr>
        <p:spPr bwMode="auto">
          <a:xfrm rot="-5400000">
            <a:off x="2627316"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47" name="Rectangle 18"/>
          <p:cNvSpPr>
            <a:spLocks noChangeArrowheads="1"/>
          </p:cNvSpPr>
          <p:nvPr/>
        </p:nvSpPr>
        <p:spPr bwMode="auto">
          <a:xfrm>
            <a:off x="454029"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p>
        </p:txBody>
      </p:sp>
      <p:sp>
        <p:nvSpPr>
          <p:cNvPr id="26648" name="Rectangle 19"/>
          <p:cNvSpPr>
            <a:spLocks noChangeArrowheads="1"/>
          </p:cNvSpPr>
          <p:nvPr/>
        </p:nvSpPr>
        <p:spPr bwMode="auto">
          <a:xfrm>
            <a:off x="81439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49" name="Rectangle 20"/>
          <p:cNvSpPr>
            <a:spLocks noChangeArrowheads="1"/>
          </p:cNvSpPr>
          <p:nvPr/>
        </p:nvSpPr>
        <p:spPr bwMode="auto">
          <a:xfrm>
            <a:off x="117634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50" name="Rectangle 21"/>
          <p:cNvSpPr>
            <a:spLocks noChangeArrowheads="1"/>
          </p:cNvSpPr>
          <p:nvPr/>
        </p:nvSpPr>
        <p:spPr bwMode="auto">
          <a:xfrm rot="-5400000">
            <a:off x="1536703"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1" name="Rectangle 22"/>
          <p:cNvSpPr>
            <a:spLocks noChangeArrowheads="1"/>
          </p:cNvSpPr>
          <p:nvPr/>
        </p:nvSpPr>
        <p:spPr bwMode="auto">
          <a:xfrm rot="-5400000">
            <a:off x="1897065"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7" name="Rectangle 23"/>
          <p:cNvSpPr>
            <a:spLocks noChangeArrowheads="1"/>
          </p:cNvSpPr>
          <p:nvPr/>
        </p:nvSpPr>
        <p:spPr bwMode="auto">
          <a:xfrm>
            <a:off x="2256874" y="2373344"/>
            <a:ext cx="288925" cy="288925"/>
          </a:xfrm>
          <a:prstGeom prst="rect">
            <a:avLst/>
          </a:prstGeom>
          <a:solidFill>
            <a:srgbClr val="FF66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26653" name="Rectangle 35"/>
          <p:cNvSpPr>
            <a:spLocks noChangeArrowheads="1"/>
          </p:cNvSpPr>
          <p:nvPr/>
        </p:nvSpPr>
        <p:spPr bwMode="auto">
          <a:xfrm rot="-5400000">
            <a:off x="3333753"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4" name="Rectangle 36"/>
          <p:cNvSpPr>
            <a:spLocks noChangeArrowheads="1"/>
          </p:cNvSpPr>
          <p:nvPr/>
        </p:nvSpPr>
        <p:spPr bwMode="auto">
          <a:xfrm rot="-5400000">
            <a:off x="369411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5" name="Rectangle 37"/>
          <p:cNvSpPr>
            <a:spLocks noChangeArrowheads="1"/>
          </p:cNvSpPr>
          <p:nvPr/>
        </p:nvSpPr>
        <p:spPr bwMode="auto">
          <a:xfrm rot="-5400000">
            <a:off x="4054478"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56" name="Rectangle 38"/>
          <p:cNvSpPr>
            <a:spLocks noChangeArrowheads="1"/>
          </p:cNvSpPr>
          <p:nvPr/>
        </p:nvSpPr>
        <p:spPr bwMode="auto">
          <a:xfrm rot="-5400000">
            <a:off x="441642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7" name="Rectangle 39"/>
          <p:cNvSpPr>
            <a:spLocks noChangeArrowheads="1"/>
          </p:cNvSpPr>
          <p:nvPr/>
        </p:nvSpPr>
        <p:spPr bwMode="auto">
          <a:xfrm>
            <a:off x="477679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6658" name="Rectangle 41"/>
          <p:cNvSpPr>
            <a:spLocks noChangeArrowheads="1"/>
          </p:cNvSpPr>
          <p:nvPr/>
        </p:nvSpPr>
        <p:spPr bwMode="auto">
          <a:xfrm rot="-5400000">
            <a:off x="549751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59" name="Rectangle 55"/>
          <p:cNvSpPr>
            <a:spLocks noChangeArrowheads="1"/>
          </p:cNvSpPr>
          <p:nvPr/>
        </p:nvSpPr>
        <p:spPr bwMode="auto">
          <a:xfrm rot="-5400000">
            <a:off x="585787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0" name="Rectangle 56"/>
          <p:cNvSpPr>
            <a:spLocks noChangeArrowheads="1"/>
          </p:cNvSpPr>
          <p:nvPr/>
        </p:nvSpPr>
        <p:spPr bwMode="auto">
          <a:xfrm rot="-5400000">
            <a:off x="6215065"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61" name="Rectangle 57"/>
          <p:cNvSpPr>
            <a:spLocks noChangeArrowheads="1"/>
          </p:cNvSpPr>
          <p:nvPr/>
        </p:nvSpPr>
        <p:spPr bwMode="auto">
          <a:xfrm>
            <a:off x="6575431" y="2362200"/>
            <a:ext cx="315913" cy="288925"/>
          </a:xfrm>
          <a:prstGeom prst="rect">
            <a:avLst/>
          </a:prstGeom>
          <a:solidFill>
            <a:srgbClr val="FF66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26662" name="Rectangle 161"/>
          <p:cNvSpPr>
            <a:spLocks noChangeArrowheads="1"/>
          </p:cNvSpPr>
          <p:nvPr/>
        </p:nvSpPr>
        <p:spPr bwMode="auto">
          <a:xfrm rot="-5400000">
            <a:off x="513556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3" name="Rectangle 35"/>
          <p:cNvSpPr>
            <a:spLocks noChangeArrowheads="1"/>
          </p:cNvSpPr>
          <p:nvPr/>
        </p:nvSpPr>
        <p:spPr bwMode="auto">
          <a:xfrm rot="-5400000">
            <a:off x="296862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6664" name="Rectangle 35"/>
          <p:cNvSpPr>
            <a:spLocks noChangeArrowheads="1"/>
          </p:cNvSpPr>
          <p:nvPr/>
        </p:nvSpPr>
        <p:spPr bwMode="auto">
          <a:xfrm rot="-5400000">
            <a:off x="2624141"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6667" name="TextBox 47"/>
          <p:cNvSpPr txBox="1">
            <a:spLocks noChangeArrowheads="1"/>
          </p:cNvSpPr>
          <p:nvPr/>
        </p:nvSpPr>
        <p:spPr bwMode="auto">
          <a:xfrm>
            <a:off x="2565406" y="1611317"/>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26668" name="TextBox 48"/>
          <p:cNvSpPr txBox="1">
            <a:spLocks noChangeArrowheads="1"/>
          </p:cNvSpPr>
          <p:nvPr/>
        </p:nvSpPr>
        <p:spPr bwMode="auto">
          <a:xfrm>
            <a:off x="2557468" y="257810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sp>
        <p:nvSpPr>
          <p:cNvPr id="26669" name="TextBox 49"/>
          <p:cNvSpPr txBox="1">
            <a:spLocks noChangeArrowheads="1"/>
          </p:cNvSpPr>
          <p:nvPr/>
        </p:nvSpPr>
        <p:spPr bwMode="auto">
          <a:xfrm>
            <a:off x="3987806" y="1603380"/>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26670" name="TextBox 50"/>
          <p:cNvSpPr txBox="1">
            <a:spLocks noChangeArrowheads="1"/>
          </p:cNvSpPr>
          <p:nvPr/>
        </p:nvSpPr>
        <p:spPr bwMode="auto">
          <a:xfrm>
            <a:off x="3979869" y="2570168"/>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+4</a:t>
            </a:r>
            <a:endParaRPr lang="en-US" dirty="0"/>
          </a:p>
        </p:txBody>
      </p:sp>
      <p:sp>
        <p:nvSpPr>
          <p:cNvPr id="26671" name="TextBox 51"/>
          <p:cNvSpPr txBox="1">
            <a:spLocks noChangeArrowheads="1"/>
          </p:cNvSpPr>
          <p:nvPr/>
        </p:nvSpPr>
        <p:spPr bwMode="auto">
          <a:xfrm>
            <a:off x="6157918" y="1600204"/>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+5</a:t>
            </a:r>
          </a:p>
        </p:txBody>
      </p:sp>
      <p:sp>
        <p:nvSpPr>
          <p:cNvPr id="26672" name="TextBox 52"/>
          <p:cNvSpPr txBox="1">
            <a:spLocks noChangeArrowheads="1"/>
          </p:cNvSpPr>
          <p:nvPr/>
        </p:nvSpPr>
        <p:spPr bwMode="auto">
          <a:xfrm>
            <a:off x="6149977" y="2566993"/>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+5</a:t>
            </a:r>
          </a:p>
        </p:txBody>
      </p:sp>
      <p:sp>
        <p:nvSpPr>
          <p:cNvPr id="52" name="TextBox 49"/>
          <p:cNvSpPr txBox="1">
            <a:spLocks noChangeArrowheads="1"/>
          </p:cNvSpPr>
          <p:nvPr/>
        </p:nvSpPr>
        <p:spPr bwMode="auto">
          <a:xfrm>
            <a:off x="1415821" y="1590134"/>
            <a:ext cx="4583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sp>
        <p:nvSpPr>
          <p:cNvPr id="53" name="TextBox 50"/>
          <p:cNvSpPr txBox="1">
            <a:spLocks noChangeArrowheads="1"/>
          </p:cNvSpPr>
          <p:nvPr/>
        </p:nvSpPr>
        <p:spPr bwMode="auto">
          <a:xfrm>
            <a:off x="1407885" y="2556922"/>
            <a:ext cx="5355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+2</a:t>
            </a:r>
            <a:endParaRPr lang="en-US" dirty="0"/>
          </a:p>
        </p:txBody>
      </p:sp>
      <p:sp>
        <p:nvSpPr>
          <p:cNvPr id="146" name="TextBox 55"/>
          <p:cNvSpPr txBox="1">
            <a:spLocks noChangeArrowheads="1"/>
          </p:cNvSpPr>
          <p:nvPr/>
        </p:nvSpPr>
        <p:spPr bwMode="auto">
          <a:xfrm>
            <a:off x="7198472" y="2040013"/>
            <a:ext cx="12539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EPD= 5</a:t>
            </a:r>
            <a:endParaRPr lang="en-US" dirty="0"/>
          </a:p>
        </p:txBody>
      </p:sp>
      <p:sp>
        <p:nvSpPr>
          <p:cNvPr id="3" name="Rectangle 2"/>
          <p:cNvSpPr/>
          <p:nvPr/>
        </p:nvSpPr>
        <p:spPr>
          <a:xfrm>
            <a:off x="3694115" y="3382406"/>
            <a:ext cx="1082671" cy="3175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-4</a:t>
            </a:r>
            <a:endParaRPr lang="en-US" dirty="0"/>
          </a:p>
        </p:txBody>
      </p:sp>
      <p:sp>
        <p:nvSpPr>
          <p:cNvPr id="150" name="Rectangle 149"/>
          <p:cNvSpPr/>
          <p:nvPr/>
        </p:nvSpPr>
        <p:spPr>
          <a:xfrm>
            <a:off x="3697294" y="3770041"/>
            <a:ext cx="1082671" cy="31753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+4</a:t>
            </a:r>
            <a:endParaRPr lang="en-US" dirty="0">
              <a:solidFill>
                <a:schemeClr val="bg1"/>
              </a:solidFill>
            </a:endParaRPr>
          </a:p>
        </p:txBody>
      </p:sp>
      <p:sp>
        <p:nvSpPr>
          <p:cNvPr id="151" name="Rectangle 150"/>
          <p:cNvSpPr/>
          <p:nvPr/>
        </p:nvSpPr>
        <p:spPr>
          <a:xfrm>
            <a:off x="5403039" y="3381872"/>
            <a:ext cx="1620198" cy="318066"/>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rgbClr val="000000"/>
                  </a:solidFill>
                </a:ln>
                <a:solidFill>
                  <a:schemeClr val="accent6"/>
                </a:solidFill>
              </a:rPr>
              <a:t>+5</a:t>
            </a:r>
            <a:endParaRPr lang="en-US" dirty="0">
              <a:ln>
                <a:solidFill>
                  <a:srgbClr val="000000"/>
                </a:solidFill>
              </a:ln>
              <a:solidFill>
                <a:schemeClr val="accent6"/>
              </a:solidFill>
            </a:endParaRPr>
          </a:p>
        </p:txBody>
      </p:sp>
      <p:sp>
        <p:nvSpPr>
          <p:cNvPr id="152" name="Rectangle 151"/>
          <p:cNvSpPr/>
          <p:nvPr/>
        </p:nvSpPr>
        <p:spPr>
          <a:xfrm>
            <a:off x="5409659" y="3770041"/>
            <a:ext cx="1620198" cy="318066"/>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rgbClr val="000000"/>
                  </a:solidFill>
                </a:ln>
                <a:solidFill>
                  <a:schemeClr val="accent6"/>
                </a:solidFill>
              </a:rPr>
              <a:t>+5</a:t>
            </a:r>
            <a:endParaRPr lang="en-US" dirty="0">
              <a:ln>
                <a:solidFill>
                  <a:srgbClr val="000000"/>
                </a:solidFill>
              </a:ln>
              <a:solidFill>
                <a:schemeClr val="accent6"/>
              </a:solidFill>
            </a:endParaRPr>
          </a:p>
        </p:txBody>
      </p:sp>
      <p:sp>
        <p:nvSpPr>
          <p:cNvPr id="153" name="Rectangle 152"/>
          <p:cNvSpPr/>
          <p:nvPr/>
        </p:nvSpPr>
        <p:spPr>
          <a:xfrm>
            <a:off x="2300355" y="3396746"/>
            <a:ext cx="1082671" cy="31753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rgbClr val="000000"/>
                  </a:solidFill>
                </a:ln>
              </a:rPr>
              <a:t>+3</a:t>
            </a:r>
            <a:endParaRPr lang="en-US" dirty="0">
              <a:ln>
                <a:solidFill>
                  <a:srgbClr val="000000"/>
                </a:solidFill>
              </a:ln>
            </a:endParaRPr>
          </a:p>
        </p:txBody>
      </p:sp>
      <p:sp>
        <p:nvSpPr>
          <p:cNvPr id="154" name="Rectangle 153"/>
          <p:cNvSpPr/>
          <p:nvPr/>
        </p:nvSpPr>
        <p:spPr>
          <a:xfrm>
            <a:off x="2303534" y="3784381"/>
            <a:ext cx="1082671" cy="317532"/>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rgbClr val="000000"/>
                  </a:solidFill>
                </a:ln>
                <a:solidFill>
                  <a:schemeClr val="bg1"/>
                </a:solidFill>
              </a:rPr>
              <a:t>-3</a:t>
            </a:r>
            <a:endParaRPr lang="en-US" dirty="0">
              <a:ln>
                <a:solidFill>
                  <a:srgbClr val="000000"/>
                </a:solidFill>
              </a:ln>
              <a:solidFill>
                <a:schemeClr val="bg1"/>
              </a:solidFill>
            </a:endParaRPr>
          </a:p>
        </p:txBody>
      </p:sp>
      <p:sp>
        <p:nvSpPr>
          <p:cNvPr id="155" name="Rectangle 154"/>
          <p:cNvSpPr/>
          <p:nvPr/>
        </p:nvSpPr>
        <p:spPr>
          <a:xfrm>
            <a:off x="1086060" y="3397280"/>
            <a:ext cx="1082671" cy="317532"/>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rgbClr val="000000"/>
                  </a:solidFill>
                </a:ln>
              </a:rPr>
              <a:t>-2</a:t>
            </a:r>
            <a:endParaRPr lang="en-US" dirty="0">
              <a:ln>
                <a:solidFill>
                  <a:srgbClr val="000000"/>
                </a:solidFill>
              </a:ln>
            </a:endParaRPr>
          </a:p>
        </p:txBody>
      </p:sp>
      <p:sp>
        <p:nvSpPr>
          <p:cNvPr id="156" name="Rectangle 155"/>
          <p:cNvSpPr/>
          <p:nvPr/>
        </p:nvSpPr>
        <p:spPr>
          <a:xfrm>
            <a:off x="1089239" y="3784915"/>
            <a:ext cx="1082671" cy="317532"/>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bg1"/>
                  </a:solidFill>
                </a:ln>
                <a:solidFill>
                  <a:schemeClr val="bg1"/>
                </a:solidFill>
              </a:rPr>
              <a:t>+2</a:t>
            </a:r>
            <a:endParaRPr lang="en-US" dirty="0">
              <a:ln>
                <a:solidFill>
                  <a:schemeClr val="bg1"/>
                </a:solidFill>
              </a:ln>
              <a:solidFill>
                <a:schemeClr val="bg1"/>
              </a:solidFill>
            </a:endParaRPr>
          </a:p>
        </p:txBody>
      </p:sp>
      <p:sp>
        <p:nvSpPr>
          <p:cNvPr id="62" name="TextBox 55"/>
          <p:cNvSpPr txBox="1">
            <a:spLocks noChangeArrowheads="1"/>
          </p:cNvSpPr>
          <p:nvPr/>
        </p:nvSpPr>
        <p:spPr bwMode="auto">
          <a:xfrm>
            <a:off x="7613164" y="3459706"/>
            <a:ext cx="12539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t>EPD= 5</a:t>
            </a:r>
            <a:endParaRPr lang="en-US" dirty="0"/>
          </a:p>
        </p:txBody>
      </p:sp>
      <p:sp>
        <p:nvSpPr>
          <p:cNvPr id="6" name="TextBox 5"/>
          <p:cNvSpPr txBox="1"/>
          <p:nvPr/>
        </p:nvSpPr>
        <p:spPr>
          <a:xfrm>
            <a:off x="241509" y="4776785"/>
            <a:ext cx="8105104" cy="830997"/>
          </a:xfrm>
          <a:prstGeom prst="rect">
            <a:avLst/>
          </a:prstGeom>
          <a:noFill/>
        </p:spPr>
        <p:txBody>
          <a:bodyPr wrap="none" rtlCol="0">
            <a:spAutoFit/>
          </a:bodyPr>
          <a:lstStyle/>
          <a:p>
            <a:pPr algn="ctr"/>
            <a:r>
              <a:rPr lang="en-US" sz="2400" dirty="0" smtClean="0"/>
              <a:t>Use EPD of genome fragments to determine the EPD of the bull</a:t>
            </a:r>
          </a:p>
          <a:p>
            <a:pPr algn="ctr"/>
            <a:r>
              <a:rPr lang="en-US" sz="2400" dirty="0" smtClean="0"/>
              <a:t>Estimate the EPD of genome fragments using historical data </a:t>
            </a:r>
            <a:endParaRPr lang="en-US" sz="2400" dirty="0"/>
          </a:p>
        </p:txBody>
      </p:sp>
    </p:spTree>
    <p:extLst>
      <p:ext uri="{BB962C8B-B14F-4D97-AF65-F5344CB8AC3E}">
        <p14:creationId xmlns:p14="http://schemas.microsoft.com/office/powerpoint/2010/main" xmlns="" val="2793140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title"/>
          </p:nvPr>
        </p:nvSpPr>
        <p:spPr>
          <a:xfrm>
            <a:off x="457200" y="65316"/>
            <a:ext cx="8229600" cy="1143000"/>
          </a:xfrm>
        </p:spPr>
        <p:txBody>
          <a:bodyPr/>
          <a:lstStyle/>
          <a:p>
            <a:pPr eaLnBrk="1" hangingPunct="1"/>
            <a:r>
              <a:rPr lang="en-US" dirty="0" smtClean="0">
                <a:ea typeface="ＭＳ Ｐゴシック" pitchFamily="-65" charset="-128"/>
                <a:cs typeface="ＭＳ Ｐゴシック" pitchFamily="-65" charset="-128"/>
              </a:rPr>
              <a:t>K-fold Cross </a:t>
            </a:r>
            <a:r>
              <a:rPr lang="en-US" dirty="0">
                <a:ea typeface="ＭＳ Ｐゴシック" pitchFamily="-65" charset="-128"/>
                <a:cs typeface="ＭＳ Ｐゴシック" pitchFamily="-65" charset="-128"/>
              </a:rPr>
              <a:t>Validation</a:t>
            </a:r>
          </a:p>
        </p:txBody>
      </p:sp>
      <p:sp>
        <p:nvSpPr>
          <p:cNvPr id="58371" name="Rectangle 2"/>
          <p:cNvSpPr>
            <a:spLocks noGrp="1" noChangeArrowheads="1"/>
          </p:cNvSpPr>
          <p:nvPr>
            <p:ph idx="1"/>
          </p:nvPr>
        </p:nvSpPr>
        <p:spPr>
          <a:xfrm>
            <a:off x="381000" y="1120078"/>
            <a:ext cx="8496300" cy="4789488"/>
          </a:xfrm>
        </p:spPr>
        <p:txBody>
          <a:bodyPr/>
          <a:lstStyle/>
          <a:p>
            <a:pPr marL="304800" indent="-304800" eaLnBrk="1" hangingPunct="1">
              <a:spcBef>
                <a:spcPct val="0"/>
              </a:spcBef>
            </a:pPr>
            <a:r>
              <a:rPr lang="en-US" dirty="0" smtClean="0">
                <a:ea typeface="ＭＳ Ｐゴシック" pitchFamily="-65" charset="-128"/>
                <a:cs typeface="ＭＳ Ｐゴシック" pitchFamily="-65" charset="-128"/>
              </a:rPr>
              <a:t>Partition the dataset into k (say 3) groups</a:t>
            </a:r>
            <a:br>
              <a:rPr lang="en-US" dirty="0" smtClean="0">
                <a:ea typeface="ＭＳ Ｐゴシック" pitchFamily="-65" charset="-128"/>
                <a:cs typeface="ＭＳ Ｐゴシック" pitchFamily="-65" charset="-128"/>
              </a:rPr>
            </a:br>
            <a:r>
              <a:rPr lang="en-US" dirty="0" smtClean="0">
                <a:ea typeface="ＭＳ Ｐゴシック" pitchFamily="-65" charset="-128"/>
                <a:cs typeface="ＭＳ Ｐゴシック" pitchFamily="-65" charset="-128"/>
              </a:rPr>
              <a:t>	                         </a:t>
            </a:r>
          </a:p>
          <a:p>
            <a:pPr marL="304800" indent="-304800" eaLnBrk="1" hangingPunct="1">
              <a:spcBef>
                <a:spcPct val="0"/>
              </a:spcBef>
            </a:pPr>
            <a:endParaRPr lang="en-US" dirty="0">
              <a:ea typeface="ＭＳ Ｐゴシック" pitchFamily="-65" charset="-128"/>
              <a:cs typeface="ＭＳ Ｐゴシック" pitchFamily="-65" charset="-128"/>
            </a:endParaRPr>
          </a:p>
          <a:p>
            <a:pPr marL="304800" indent="-304800" eaLnBrk="1" hangingPunct="1">
              <a:spcBef>
                <a:spcPct val="0"/>
              </a:spcBef>
            </a:pPr>
            <a:endParaRPr lang="en-US" dirty="0" smtClean="0">
              <a:ea typeface="ＭＳ Ｐゴシック" pitchFamily="-65" charset="-128"/>
              <a:cs typeface="ＭＳ Ｐゴシック" pitchFamily="-65" charset="-128"/>
            </a:endParaRPr>
          </a:p>
          <a:p>
            <a:pPr marL="304800" indent="-304800" eaLnBrk="1" hangingPunct="1">
              <a:spcBef>
                <a:spcPct val="0"/>
              </a:spcBef>
            </a:pPr>
            <a:endParaRPr lang="en-US" dirty="0">
              <a:ea typeface="ＭＳ Ｐゴシック" pitchFamily="-65" charset="-128"/>
              <a:cs typeface="ＭＳ Ｐゴシック" pitchFamily="-65" charset="-128"/>
            </a:endParaRPr>
          </a:p>
          <a:p>
            <a:pPr marL="304800" indent="-304800" eaLnBrk="1" hangingPunct="1">
              <a:spcBef>
                <a:spcPct val="0"/>
              </a:spcBef>
            </a:pPr>
            <a:endParaRPr lang="en-US" dirty="0" smtClean="0">
              <a:ea typeface="ＭＳ Ｐゴシック" pitchFamily="-65" charset="-128"/>
              <a:cs typeface="ＭＳ Ｐゴシック" pitchFamily="-65" charset="-128"/>
            </a:endParaRPr>
          </a:p>
          <a:p>
            <a:pPr marL="304800" indent="-304800" eaLnBrk="1" hangingPunct="1">
              <a:spcBef>
                <a:spcPct val="0"/>
              </a:spcBef>
            </a:pPr>
            <a:endParaRPr lang="en-US" dirty="0">
              <a:ea typeface="ＭＳ Ｐゴシック" pitchFamily="-65" charset="-128"/>
              <a:cs typeface="ＭＳ Ｐゴシック" pitchFamily="-65" charset="-128"/>
            </a:endParaRPr>
          </a:p>
          <a:p>
            <a:pPr marL="304800" indent="-304800" eaLnBrk="1" hangingPunct="1">
              <a:spcBef>
                <a:spcPct val="0"/>
              </a:spcBef>
            </a:pPr>
            <a:endParaRPr lang="en-US" dirty="0">
              <a:ea typeface="ＭＳ Ｐゴシック" pitchFamily="-65" charset="-128"/>
              <a:cs typeface="ＭＳ Ｐゴシック" pitchFamily="-65" charset="-128"/>
            </a:endParaRPr>
          </a:p>
        </p:txBody>
      </p:sp>
      <p:graphicFrame>
        <p:nvGraphicFramePr>
          <p:cNvPr id="19459" name="Group 3"/>
          <p:cNvGraphicFramePr>
            <a:graphicFrameLocks noGrp="1"/>
          </p:cNvGraphicFramePr>
          <p:nvPr/>
        </p:nvGraphicFramePr>
        <p:xfrm>
          <a:off x="1066800" y="2209800"/>
          <a:ext cx="3550920" cy="3722688"/>
        </p:xfrm>
        <a:graphic>
          <a:graphicData uri="http://schemas.openxmlformats.org/drawingml/2006/table">
            <a:tbl>
              <a:tblPr/>
              <a:tblGrid>
                <a:gridCol w="1183640"/>
                <a:gridCol w="1183640"/>
                <a:gridCol w="1183640"/>
              </a:tblGrid>
              <a:tr h="743436">
                <a:tc rowSpan="3">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endParaRPr kumimoji="0" lang="en-US" sz="2200" b="0" i="0" u="none" strike="noStrike" cap="none" normalizeH="0" baseline="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rPr>
                        <a:t>G</a:t>
                      </a:r>
                      <a:r>
                        <a:rPr kumimoji="0" lang="en-US" sz="2200" b="0" i="0" u="none" strike="noStrike" cap="none" normalizeH="0" baseline="0" dirty="0" smtClean="0">
                          <a:ln>
                            <a:noFill/>
                          </a:ln>
                          <a:solidFill>
                            <a:schemeClr val="tx1"/>
                          </a:solidFill>
                          <a:effectLst/>
                          <a:latin typeface="Gill Sans" charset="0"/>
                          <a:ea typeface="Gill Sans" charset="0"/>
                          <a:cs typeface="Gill Sans" charset="0"/>
                          <a:sym typeface="Gill Sans" charset="0"/>
                        </a:rPr>
                        <a:t>1</a:t>
                      </a: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43436">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rPr>
                        <a:t>G</a:t>
                      </a:r>
                      <a:r>
                        <a:rPr kumimoji="0" lang="en-US" sz="2200" b="0" i="0" u="none" strike="noStrike" cap="none" normalizeH="0" baseline="0" dirty="0" smtClean="0">
                          <a:ln>
                            <a:noFill/>
                          </a:ln>
                          <a:solidFill>
                            <a:schemeClr val="tx1"/>
                          </a:solidFill>
                          <a:effectLst/>
                          <a:latin typeface="Gill Sans" charset="0"/>
                          <a:ea typeface="Gill Sans" charset="0"/>
                          <a:cs typeface="Gill Sans" charset="0"/>
                          <a:sym typeface="Gill Sans" charset="0"/>
                        </a:rPr>
                        <a:t>2</a:t>
                      </a: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Lucida Grande" charset="0"/>
                          <a:cs typeface="Lucida Grande" charset="0"/>
                          <a:sym typeface="Gill Sans" charset="0"/>
                        </a:rPr>
                        <a:t>✓</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4619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rPr>
                        <a:t>G</a:t>
                      </a:r>
                      <a:r>
                        <a:rPr kumimoji="0" lang="en-US" sz="2200" b="0" i="0" u="none" strike="noStrike" cap="none" normalizeH="0" baseline="0" dirty="0" smtClean="0">
                          <a:ln>
                            <a:noFill/>
                          </a:ln>
                          <a:solidFill>
                            <a:schemeClr val="tx1"/>
                          </a:solidFill>
                          <a:effectLst/>
                          <a:latin typeface="Gill Sans" charset="0"/>
                          <a:ea typeface="Gill Sans" charset="0"/>
                          <a:cs typeface="Gill Sans" charset="0"/>
                          <a:sym typeface="Gill Sans" charset="0"/>
                        </a:rPr>
                        <a:t>3</a:t>
                      </a: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Lucida Grande" charset="0"/>
                          <a:cs typeface="Lucida Grande" charset="0"/>
                          <a:sym typeface="Gill Sans" charset="0"/>
                        </a:rPr>
                        <a:t>✓</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43436">
                <a:tc gridSpan="3">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746190">
                <a:tc gridSpan="2">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rPr>
                        <a:t>Validation</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rPr>
                        <a:t>G</a:t>
                      </a:r>
                      <a:r>
                        <a:rPr kumimoji="0" lang="en-US" sz="2200" b="0" i="0" u="none" strike="noStrike" cap="none" normalizeH="0" baseline="0" dirty="0" smtClean="0">
                          <a:ln>
                            <a:noFill/>
                          </a:ln>
                          <a:solidFill>
                            <a:schemeClr val="tx1"/>
                          </a:solidFill>
                          <a:effectLst/>
                          <a:latin typeface="Gill Sans" charset="0"/>
                          <a:ea typeface="Gill Sans" charset="0"/>
                          <a:cs typeface="Gill Sans" charset="0"/>
                          <a:sym typeface="Gill Sans" charset="0"/>
                        </a:rPr>
                        <a:t>1</a:t>
                      </a: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8486" name="Rectangle 281"/>
          <p:cNvSpPr>
            <a:spLocks/>
          </p:cNvSpPr>
          <p:nvPr/>
        </p:nvSpPr>
        <p:spPr bwMode="auto">
          <a:xfrm rot="-5400000">
            <a:off x="831850" y="3054350"/>
            <a:ext cx="1803400" cy="723900"/>
          </a:xfrm>
          <a:prstGeom prst="rect">
            <a:avLst/>
          </a:prstGeom>
          <a:noFill/>
          <a:ln w="12700">
            <a:noFill/>
            <a:miter lim="800000"/>
            <a:headEnd/>
            <a:tailEnd/>
          </a:ln>
        </p:spPr>
        <p:txBody>
          <a:bodyPr wrap="none" lIns="0" tIns="0" rIns="0" bIns="0">
            <a:prstTxWarp prst="textNoShape">
              <a:avLst/>
            </a:prstTxWarp>
            <a:spAutoFit/>
          </a:bodyPr>
          <a:lstStyle/>
          <a:p>
            <a:r>
              <a:rPr lang="en-US" sz="4200" dirty="0">
                <a:solidFill>
                  <a:prstClr val="black"/>
                </a:solidFill>
                <a:latin typeface="Calibri" pitchFamily="-65" charset="0"/>
                <a:ea typeface="Calibri" pitchFamily="-65" charset="0"/>
                <a:cs typeface="Calibri" pitchFamily="-65" charset="0"/>
                <a:sym typeface="Calibri" pitchFamily="-65" charset="0"/>
              </a:rPr>
              <a:t>Training</a:t>
            </a:r>
          </a:p>
        </p:txBody>
      </p:sp>
      <p:sp>
        <p:nvSpPr>
          <p:cNvPr id="9" name="TextBox 8"/>
          <p:cNvSpPr txBox="1"/>
          <p:nvPr/>
        </p:nvSpPr>
        <p:spPr>
          <a:xfrm>
            <a:off x="5241111" y="4306431"/>
            <a:ext cx="3607428" cy="2246769"/>
          </a:xfrm>
          <a:prstGeom prst="rect">
            <a:avLst/>
          </a:prstGeom>
          <a:noFill/>
        </p:spPr>
        <p:txBody>
          <a:bodyPr wrap="none" rtlCol="0">
            <a:spAutoFit/>
          </a:bodyPr>
          <a:lstStyle/>
          <a:p>
            <a:r>
              <a:rPr lang="en-US" sz="2800" dirty="0">
                <a:solidFill>
                  <a:prstClr val="black"/>
                </a:solidFill>
                <a:latin typeface="Calibri"/>
              </a:rPr>
              <a:t> Compute the</a:t>
            </a:r>
          </a:p>
          <a:p>
            <a:r>
              <a:rPr lang="en-US" sz="2800" dirty="0">
                <a:solidFill>
                  <a:prstClr val="black"/>
                </a:solidFill>
                <a:latin typeface="Calibri"/>
              </a:rPr>
              <a:t> correlation between</a:t>
            </a:r>
          </a:p>
          <a:p>
            <a:r>
              <a:rPr lang="en-US" sz="2800" dirty="0">
                <a:solidFill>
                  <a:prstClr val="black"/>
                </a:solidFill>
                <a:latin typeface="Calibri"/>
              </a:rPr>
              <a:t> predicted genetic</a:t>
            </a:r>
          </a:p>
          <a:p>
            <a:r>
              <a:rPr lang="en-US" sz="2800" dirty="0">
                <a:solidFill>
                  <a:prstClr val="black"/>
                </a:solidFill>
                <a:latin typeface="Calibri"/>
              </a:rPr>
              <a:t> merit from M</a:t>
            </a:r>
            <a:r>
              <a:rPr lang="en-US" sz="2800" dirty="0" smtClean="0">
                <a:solidFill>
                  <a:prstClr val="black"/>
                </a:solidFill>
                <a:latin typeface="Calibri"/>
              </a:rPr>
              <a:t>BV </a:t>
            </a:r>
            <a:r>
              <a:rPr lang="en-US" sz="2800" dirty="0">
                <a:solidFill>
                  <a:prstClr val="black"/>
                </a:solidFill>
                <a:latin typeface="Calibri"/>
              </a:rPr>
              <a:t>and </a:t>
            </a:r>
          </a:p>
          <a:p>
            <a:r>
              <a:rPr lang="en-US" sz="2800" dirty="0">
                <a:solidFill>
                  <a:prstClr val="black"/>
                </a:solidFill>
                <a:latin typeface="Calibri"/>
              </a:rPr>
              <a:t> observed performance</a:t>
            </a:r>
          </a:p>
        </p:txBody>
      </p:sp>
      <p:sp>
        <p:nvSpPr>
          <p:cNvPr id="10" name="TextBox 9"/>
          <p:cNvSpPr txBox="1"/>
          <p:nvPr/>
        </p:nvSpPr>
        <p:spPr>
          <a:xfrm>
            <a:off x="5257800" y="3286780"/>
            <a:ext cx="2005677" cy="523220"/>
          </a:xfrm>
          <a:prstGeom prst="rect">
            <a:avLst/>
          </a:prstGeom>
          <a:noFill/>
        </p:spPr>
        <p:txBody>
          <a:bodyPr wrap="none" rtlCol="0">
            <a:spAutoFit/>
          </a:bodyPr>
          <a:lstStyle/>
          <a:p>
            <a:r>
              <a:rPr lang="en-US" sz="2800" dirty="0">
                <a:solidFill>
                  <a:prstClr val="black"/>
                </a:solidFill>
                <a:latin typeface="Calibri"/>
              </a:rPr>
              <a:t> Derive M</a:t>
            </a:r>
            <a:r>
              <a:rPr lang="en-US" sz="2800" dirty="0" smtClean="0">
                <a:solidFill>
                  <a:prstClr val="black"/>
                </a:solidFill>
                <a:latin typeface="Calibri"/>
              </a:rPr>
              <a:t>BV</a:t>
            </a:r>
            <a:endParaRPr lang="en-US" sz="2800" dirty="0">
              <a:solidFill>
                <a:prstClr val="black"/>
              </a:solidFill>
              <a:latin typeface="Calibri"/>
            </a:endParaRPr>
          </a:p>
        </p:txBody>
      </p:sp>
      <p:sp>
        <p:nvSpPr>
          <p:cNvPr id="11" name="Left Brace 10"/>
          <p:cNvSpPr/>
          <p:nvPr/>
        </p:nvSpPr>
        <p:spPr>
          <a:xfrm rot="10800000">
            <a:off x="4876800" y="3048000"/>
            <a:ext cx="364311" cy="120902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 name="Left Brace 11"/>
          <p:cNvSpPr/>
          <p:nvPr/>
        </p:nvSpPr>
        <p:spPr>
          <a:xfrm rot="10800000">
            <a:off x="4876800" y="5181600"/>
            <a:ext cx="364311" cy="76199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xmlns="" val="232239987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Plot 2.pdf"/>
          <p:cNvPicPr>
            <a:picLocks noChangeAspect="1"/>
          </p:cNvPicPr>
          <p:nvPr/>
        </p:nvPicPr>
        <p:blipFill rotWithShape="1">
          <a:blip r:embed="rId2">
            <a:extLst>
              <a:ext uri="{28A0092B-C50C-407E-A947-70E740481C1C}">
                <a14:useLocalDpi xmlns:a14="http://schemas.microsoft.com/office/drawing/2010/main" xmlns="" val="0"/>
              </a:ext>
            </a:extLst>
          </a:blip>
          <a:srcRect l="8488" t="4228" b="6996"/>
          <a:stretch/>
        </p:blipFill>
        <p:spPr>
          <a:xfrm>
            <a:off x="0" y="0"/>
            <a:ext cx="10270822" cy="6873929"/>
          </a:xfrm>
          <a:prstGeom prst="rect">
            <a:avLst/>
          </a:prstGeom>
        </p:spPr>
      </p:pic>
      <p:sp>
        <p:nvSpPr>
          <p:cNvPr id="5" name="TextBox 4"/>
          <p:cNvSpPr txBox="1"/>
          <p:nvPr/>
        </p:nvSpPr>
        <p:spPr>
          <a:xfrm>
            <a:off x="289902" y="4058887"/>
            <a:ext cx="647032" cy="400110"/>
          </a:xfrm>
          <a:prstGeom prst="rect">
            <a:avLst/>
          </a:prstGeom>
          <a:noFill/>
        </p:spPr>
        <p:txBody>
          <a:bodyPr wrap="none" rtlCol="0">
            <a:spAutoFit/>
          </a:bodyPr>
          <a:lstStyle/>
          <a:p>
            <a:r>
              <a:rPr lang="en-US" sz="2000" dirty="0" smtClean="0">
                <a:solidFill>
                  <a:srgbClr val="FF6600"/>
                </a:solidFill>
              </a:rPr>
              <a:t>AAN</a:t>
            </a:r>
            <a:endParaRPr lang="en-US" sz="2000" dirty="0">
              <a:solidFill>
                <a:srgbClr val="FF6600"/>
              </a:solidFill>
            </a:endParaRPr>
          </a:p>
        </p:txBody>
      </p:sp>
      <p:sp>
        <p:nvSpPr>
          <p:cNvPr id="6" name="TextBox 5"/>
          <p:cNvSpPr txBox="1"/>
          <p:nvPr/>
        </p:nvSpPr>
        <p:spPr>
          <a:xfrm>
            <a:off x="2098344" y="3942904"/>
            <a:ext cx="651791" cy="400110"/>
          </a:xfrm>
          <a:prstGeom prst="rect">
            <a:avLst/>
          </a:prstGeom>
          <a:noFill/>
        </p:spPr>
        <p:txBody>
          <a:bodyPr wrap="none" rtlCol="0">
            <a:spAutoFit/>
          </a:bodyPr>
          <a:lstStyle/>
          <a:p>
            <a:r>
              <a:rPr lang="en-US" sz="2000" dirty="0" smtClean="0">
                <a:solidFill>
                  <a:srgbClr val="008000"/>
                </a:solidFill>
              </a:rPr>
              <a:t>GVH</a:t>
            </a:r>
            <a:endParaRPr lang="en-US" sz="2000" dirty="0">
              <a:solidFill>
                <a:srgbClr val="008000"/>
              </a:solidFill>
            </a:endParaRPr>
          </a:p>
        </p:txBody>
      </p:sp>
      <p:sp>
        <p:nvSpPr>
          <p:cNvPr id="7" name="TextBox 6"/>
          <p:cNvSpPr txBox="1"/>
          <p:nvPr/>
        </p:nvSpPr>
        <p:spPr>
          <a:xfrm>
            <a:off x="136251" y="5840084"/>
            <a:ext cx="637890" cy="400110"/>
          </a:xfrm>
          <a:prstGeom prst="rect">
            <a:avLst/>
          </a:prstGeom>
          <a:noFill/>
        </p:spPr>
        <p:txBody>
          <a:bodyPr wrap="none" rtlCol="0">
            <a:spAutoFit/>
          </a:bodyPr>
          <a:lstStyle/>
          <a:p>
            <a:r>
              <a:rPr lang="en-US" sz="2000" dirty="0" smtClean="0">
                <a:solidFill>
                  <a:srgbClr val="008000"/>
                </a:solidFill>
              </a:rPr>
              <a:t>RAN</a:t>
            </a:r>
            <a:endParaRPr lang="en-US" sz="2000" dirty="0">
              <a:solidFill>
                <a:srgbClr val="008000"/>
              </a:solidFill>
            </a:endParaRPr>
          </a:p>
        </p:txBody>
      </p:sp>
      <p:sp>
        <p:nvSpPr>
          <p:cNvPr id="8" name="TextBox 7"/>
          <p:cNvSpPr txBox="1"/>
          <p:nvPr/>
        </p:nvSpPr>
        <p:spPr>
          <a:xfrm>
            <a:off x="2471071" y="5715830"/>
            <a:ext cx="614221" cy="400110"/>
          </a:xfrm>
          <a:prstGeom prst="rect">
            <a:avLst/>
          </a:prstGeom>
          <a:noFill/>
        </p:spPr>
        <p:txBody>
          <a:bodyPr wrap="none" rtlCol="0">
            <a:spAutoFit/>
          </a:bodyPr>
          <a:lstStyle/>
          <a:p>
            <a:r>
              <a:rPr lang="en-US" sz="2000" dirty="0" smtClean="0">
                <a:solidFill>
                  <a:srgbClr val="3366FF"/>
                </a:solidFill>
              </a:rPr>
              <a:t>RDP</a:t>
            </a:r>
            <a:endParaRPr lang="en-US" sz="2000" dirty="0">
              <a:solidFill>
                <a:srgbClr val="3366FF"/>
              </a:solidFill>
            </a:endParaRPr>
          </a:p>
        </p:txBody>
      </p:sp>
      <p:sp>
        <p:nvSpPr>
          <p:cNvPr id="9" name="TextBox 8"/>
          <p:cNvSpPr txBox="1"/>
          <p:nvPr/>
        </p:nvSpPr>
        <p:spPr>
          <a:xfrm>
            <a:off x="3216535" y="414871"/>
            <a:ext cx="747120" cy="523220"/>
          </a:xfrm>
          <a:prstGeom prst="rect">
            <a:avLst/>
          </a:prstGeom>
          <a:noFill/>
        </p:spPr>
        <p:txBody>
          <a:bodyPr wrap="none" rtlCol="0">
            <a:spAutoFit/>
          </a:bodyPr>
          <a:lstStyle/>
          <a:p>
            <a:r>
              <a:rPr lang="en-US" sz="2800" dirty="0" smtClean="0">
                <a:solidFill>
                  <a:srgbClr val="FF00FF"/>
                </a:solidFill>
              </a:rPr>
              <a:t>SIM</a:t>
            </a:r>
            <a:endParaRPr lang="en-US" sz="2800" dirty="0">
              <a:solidFill>
                <a:srgbClr val="FF00FF"/>
              </a:solidFill>
            </a:endParaRPr>
          </a:p>
        </p:txBody>
      </p:sp>
      <p:sp>
        <p:nvSpPr>
          <p:cNvPr id="10" name="TextBox 9"/>
          <p:cNvSpPr txBox="1"/>
          <p:nvPr/>
        </p:nvSpPr>
        <p:spPr>
          <a:xfrm>
            <a:off x="7453800" y="3419684"/>
            <a:ext cx="747120" cy="523220"/>
          </a:xfrm>
          <a:prstGeom prst="rect">
            <a:avLst/>
          </a:prstGeom>
          <a:noFill/>
        </p:spPr>
        <p:txBody>
          <a:bodyPr wrap="none" rtlCol="0">
            <a:spAutoFit/>
          </a:bodyPr>
          <a:lstStyle/>
          <a:p>
            <a:r>
              <a:rPr lang="en-US" sz="2800" dirty="0" smtClean="0">
                <a:solidFill>
                  <a:srgbClr val="FF00FF"/>
                </a:solidFill>
              </a:rPr>
              <a:t>SIM</a:t>
            </a:r>
            <a:endParaRPr lang="en-US" sz="2800" dirty="0">
              <a:solidFill>
                <a:srgbClr val="FF00FF"/>
              </a:solidFill>
            </a:endParaRPr>
          </a:p>
        </p:txBody>
      </p:sp>
    </p:spTree>
    <p:extLst>
      <p:ext uri="{BB962C8B-B14F-4D97-AF65-F5344CB8AC3E}">
        <p14:creationId xmlns:p14="http://schemas.microsoft.com/office/powerpoint/2010/main" xmlns="" val="31711151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Plot.pdf"/>
          <p:cNvPicPr>
            <a:picLocks noChangeAspect="1"/>
          </p:cNvPicPr>
          <p:nvPr/>
        </p:nvPicPr>
        <p:blipFill rotWithShape="1">
          <a:blip r:embed="rId2">
            <a:extLst>
              <a:ext uri="{28A0092B-C50C-407E-A947-70E740481C1C}">
                <a14:useLocalDpi xmlns:a14="http://schemas.microsoft.com/office/drawing/2010/main" xmlns="" val="0"/>
              </a:ext>
            </a:extLst>
          </a:blip>
          <a:srcRect l="9208" t="4630" b="7196"/>
          <a:stretch/>
        </p:blipFill>
        <p:spPr>
          <a:xfrm>
            <a:off x="-1" y="-6722"/>
            <a:ext cx="10243213" cy="6864722"/>
          </a:xfrm>
          <a:prstGeom prst="rect">
            <a:avLst/>
          </a:prstGeom>
        </p:spPr>
      </p:pic>
      <p:sp>
        <p:nvSpPr>
          <p:cNvPr id="3" name="TextBox 2"/>
          <p:cNvSpPr txBox="1"/>
          <p:nvPr/>
        </p:nvSpPr>
        <p:spPr>
          <a:xfrm>
            <a:off x="289902" y="4058887"/>
            <a:ext cx="647032" cy="400110"/>
          </a:xfrm>
          <a:prstGeom prst="rect">
            <a:avLst/>
          </a:prstGeom>
          <a:noFill/>
        </p:spPr>
        <p:txBody>
          <a:bodyPr wrap="none" rtlCol="0">
            <a:spAutoFit/>
          </a:bodyPr>
          <a:lstStyle/>
          <a:p>
            <a:r>
              <a:rPr lang="en-US" sz="2000" dirty="0" smtClean="0">
                <a:solidFill>
                  <a:srgbClr val="FF0000"/>
                </a:solidFill>
              </a:rPr>
              <a:t>AAN</a:t>
            </a:r>
            <a:endParaRPr lang="en-US" sz="2000" dirty="0">
              <a:solidFill>
                <a:srgbClr val="FF0000"/>
              </a:solidFill>
            </a:endParaRPr>
          </a:p>
        </p:txBody>
      </p:sp>
      <p:sp>
        <p:nvSpPr>
          <p:cNvPr id="4" name="TextBox 3"/>
          <p:cNvSpPr txBox="1"/>
          <p:nvPr/>
        </p:nvSpPr>
        <p:spPr>
          <a:xfrm>
            <a:off x="2098344" y="3942904"/>
            <a:ext cx="651791" cy="400110"/>
          </a:xfrm>
          <a:prstGeom prst="rect">
            <a:avLst/>
          </a:prstGeom>
          <a:noFill/>
        </p:spPr>
        <p:txBody>
          <a:bodyPr wrap="none" rtlCol="0">
            <a:spAutoFit/>
          </a:bodyPr>
          <a:lstStyle/>
          <a:p>
            <a:r>
              <a:rPr lang="en-US" sz="2000" dirty="0" smtClean="0">
                <a:solidFill>
                  <a:srgbClr val="FF6600"/>
                </a:solidFill>
              </a:rPr>
              <a:t>GVH</a:t>
            </a:r>
            <a:endParaRPr lang="en-US" sz="2000" dirty="0">
              <a:solidFill>
                <a:srgbClr val="FF6600"/>
              </a:solidFill>
            </a:endParaRPr>
          </a:p>
        </p:txBody>
      </p:sp>
      <p:sp>
        <p:nvSpPr>
          <p:cNvPr id="5" name="TextBox 4"/>
          <p:cNvSpPr txBox="1"/>
          <p:nvPr/>
        </p:nvSpPr>
        <p:spPr>
          <a:xfrm>
            <a:off x="136251" y="5840084"/>
            <a:ext cx="637890" cy="400110"/>
          </a:xfrm>
          <a:prstGeom prst="rect">
            <a:avLst/>
          </a:prstGeom>
          <a:noFill/>
        </p:spPr>
        <p:txBody>
          <a:bodyPr wrap="none" rtlCol="0">
            <a:spAutoFit/>
          </a:bodyPr>
          <a:lstStyle/>
          <a:p>
            <a:r>
              <a:rPr lang="en-US" sz="2000" dirty="0" smtClean="0">
                <a:solidFill>
                  <a:srgbClr val="FFFF00"/>
                </a:solidFill>
              </a:rPr>
              <a:t>RAN</a:t>
            </a:r>
            <a:endParaRPr lang="en-US" sz="2000" dirty="0">
              <a:solidFill>
                <a:srgbClr val="FFFF00"/>
              </a:solidFill>
            </a:endParaRPr>
          </a:p>
        </p:txBody>
      </p:sp>
      <p:sp>
        <p:nvSpPr>
          <p:cNvPr id="6" name="TextBox 5"/>
          <p:cNvSpPr txBox="1"/>
          <p:nvPr/>
        </p:nvSpPr>
        <p:spPr>
          <a:xfrm>
            <a:off x="2567706" y="5640029"/>
            <a:ext cx="614221" cy="400110"/>
          </a:xfrm>
          <a:prstGeom prst="rect">
            <a:avLst/>
          </a:prstGeom>
          <a:noFill/>
        </p:spPr>
        <p:txBody>
          <a:bodyPr wrap="none" rtlCol="0">
            <a:spAutoFit/>
          </a:bodyPr>
          <a:lstStyle/>
          <a:p>
            <a:r>
              <a:rPr lang="en-US" sz="2000" dirty="0" smtClean="0">
                <a:solidFill>
                  <a:srgbClr val="38ED4B"/>
                </a:solidFill>
              </a:rPr>
              <a:t>RDP</a:t>
            </a:r>
            <a:endParaRPr lang="en-US" sz="2000" dirty="0">
              <a:solidFill>
                <a:srgbClr val="38ED4B"/>
              </a:solidFill>
            </a:endParaRPr>
          </a:p>
        </p:txBody>
      </p:sp>
      <p:sp>
        <p:nvSpPr>
          <p:cNvPr id="7" name="TextBox 6"/>
          <p:cNvSpPr txBox="1"/>
          <p:nvPr/>
        </p:nvSpPr>
        <p:spPr>
          <a:xfrm>
            <a:off x="2750135" y="930176"/>
            <a:ext cx="698629" cy="369332"/>
          </a:xfrm>
          <a:prstGeom prst="rect">
            <a:avLst/>
          </a:prstGeom>
          <a:noFill/>
        </p:spPr>
        <p:txBody>
          <a:bodyPr wrap="none" rtlCol="0">
            <a:spAutoFit/>
          </a:bodyPr>
          <a:lstStyle/>
          <a:p>
            <a:r>
              <a:rPr lang="en-US" dirty="0" smtClean="0">
                <a:solidFill>
                  <a:srgbClr val="F400C7"/>
                </a:solidFill>
              </a:rPr>
              <a:t>&lt;60%</a:t>
            </a:r>
            <a:endParaRPr lang="en-US" dirty="0">
              <a:solidFill>
                <a:srgbClr val="F400C7"/>
              </a:solidFill>
            </a:endParaRPr>
          </a:p>
        </p:txBody>
      </p:sp>
      <p:sp>
        <p:nvSpPr>
          <p:cNvPr id="8" name="Oval 7"/>
          <p:cNvSpPr/>
          <p:nvPr/>
        </p:nvSpPr>
        <p:spPr>
          <a:xfrm>
            <a:off x="2750134" y="1299508"/>
            <a:ext cx="1198057" cy="113030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597020" y="2788758"/>
            <a:ext cx="889987" cy="369332"/>
          </a:xfrm>
          <a:prstGeom prst="rect">
            <a:avLst/>
          </a:prstGeom>
          <a:noFill/>
        </p:spPr>
        <p:txBody>
          <a:bodyPr wrap="none" rtlCol="0">
            <a:spAutoFit/>
          </a:bodyPr>
          <a:lstStyle/>
          <a:p>
            <a:r>
              <a:rPr lang="en-US" dirty="0" smtClean="0">
                <a:solidFill>
                  <a:srgbClr val="FF00FF"/>
                </a:solidFill>
              </a:rPr>
              <a:t>60-80%</a:t>
            </a:r>
            <a:endParaRPr lang="en-US" dirty="0">
              <a:solidFill>
                <a:srgbClr val="FF00FF"/>
              </a:solidFill>
            </a:endParaRPr>
          </a:p>
        </p:txBody>
      </p:sp>
      <p:sp>
        <p:nvSpPr>
          <p:cNvPr id="10" name="Oval 9"/>
          <p:cNvSpPr/>
          <p:nvPr/>
        </p:nvSpPr>
        <p:spPr>
          <a:xfrm>
            <a:off x="4697184" y="3094822"/>
            <a:ext cx="1198057" cy="113030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729582" y="262309"/>
            <a:ext cx="889987" cy="369332"/>
          </a:xfrm>
          <a:prstGeom prst="rect">
            <a:avLst/>
          </a:prstGeom>
          <a:noFill/>
        </p:spPr>
        <p:txBody>
          <a:bodyPr wrap="none" rtlCol="0">
            <a:spAutoFit/>
          </a:bodyPr>
          <a:lstStyle/>
          <a:p>
            <a:r>
              <a:rPr lang="en-US" dirty="0" smtClean="0">
                <a:solidFill>
                  <a:schemeClr val="accent3">
                    <a:lumMod val="50000"/>
                  </a:schemeClr>
                </a:solidFill>
              </a:rPr>
              <a:t>80-87%</a:t>
            </a:r>
            <a:endParaRPr lang="en-US" dirty="0">
              <a:solidFill>
                <a:schemeClr val="accent3">
                  <a:lumMod val="50000"/>
                </a:schemeClr>
              </a:solidFill>
            </a:endParaRPr>
          </a:p>
        </p:txBody>
      </p:sp>
      <p:sp>
        <p:nvSpPr>
          <p:cNvPr id="12" name="Oval 11"/>
          <p:cNvSpPr/>
          <p:nvPr/>
        </p:nvSpPr>
        <p:spPr>
          <a:xfrm>
            <a:off x="4725339" y="306544"/>
            <a:ext cx="1198057" cy="113030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186287" y="4458997"/>
            <a:ext cx="889987" cy="369332"/>
          </a:xfrm>
          <a:prstGeom prst="rect">
            <a:avLst/>
          </a:prstGeom>
          <a:noFill/>
        </p:spPr>
        <p:txBody>
          <a:bodyPr wrap="none" rtlCol="0">
            <a:spAutoFit/>
          </a:bodyPr>
          <a:lstStyle/>
          <a:p>
            <a:r>
              <a:rPr lang="en-US" dirty="0" smtClean="0">
                <a:solidFill>
                  <a:srgbClr val="0000FF"/>
                </a:solidFill>
              </a:rPr>
              <a:t>87-95%</a:t>
            </a:r>
            <a:endParaRPr lang="en-US" dirty="0">
              <a:solidFill>
                <a:srgbClr val="0000FF"/>
              </a:solidFill>
            </a:endParaRPr>
          </a:p>
        </p:txBody>
      </p:sp>
      <p:sp>
        <p:nvSpPr>
          <p:cNvPr id="14" name="Oval 13"/>
          <p:cNvSpPr/>
          <p:nvPr/>
        </p:nvSpPr>
        <p:spPr>
          <a:xfrm>
            <a:off x="7168824" y="4462150"/>
            <a:ext cx="1198057" cy="113030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24826" y="2457421"/>
            <a:ext cx="698629" cy="369332"/>
          </a:xfrm>
          <a:prstGeom prst="rect">
            <a:avLst/>
          </a:prstGeom>
          <a:noFill/>
        </p:spPr>
        <p:txBody>
          <a:bodyPr wrap="none" rtlCol="0">
            <a:spAutoFit/>
          </a:bodyPr>
          <a:lstStyle/>
          <a:p>
            <a:r>
              <a:rPr lang="en-US" dirty="0" smtClean="0">
                <a:solidFill>
                  <a:srgbClr val="27E6EC"/>
                </a:solidFill>
              </a:rPr>
              <a:t>&gt;95%</a:t>
            </a:r>
            <a:endParaRPr lang="en-US" dirty="0">
              <a:solidFill>
                <a:srgbClr val="27E6EC"/>
              </a:solidFill>
            </a:endParaRPr>
          </a:p>
        </p:txBody>
      </p:sp>
      <p:sp>
        <p:nvSpPr>
          <p:cNvPr id="16" name="Oval 15"/>
          <p:cNvSpPr/>
          <p:nvPr/>
        </p:nvSpPr>
        <p:spPr>
          <a:xfrm>
            <a:off x="238714" y="2405056"/>
            <a:ext cx="1198057" cy="113030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467715" y="1369586"/>
            <a:ext cx="923826" cy="646331"/>
          </a:xfrm>
          <a:prstGeom prst="rect">
            <a:avLst/>
          </a:prstGeom>
          <a:noFill/>
        </p:spPr>
        <p:txBody>
          <a:bodyPr wrap="none" rtlCol="0">
            <a:spAutoFit/>
          </a:bodyPr>
          <a:lstStyle/>
          <a:p>
            <a:pPr algn="ctr"/>
            <a:r>
              <a:rPr lang="en-US" dirty="0" smtClean="0"/>
              <a:t>100%</a:t>
            </a:r>
          </a:p>
          <a:p>
            <a:pPr algn="ctr"/>
            <a:r>
              <a:rPr lang="en-US" dirty="0" smtClean="0"/>
              <a:t>(BLACK)</a:t>
            </a:r>
            <a:endParaRPr lang="en-US" dirty="0"/>
          </a:p>
        </p:txBody>
      </p:sp>
    </p:spTree>
    <p:extLst>
      <p:ext uri="{BB962C8B-B14F-4D97-AF65-F5344CB8AC3E}">
        <p14:creationId xmlns:p14="http://schemas.microsoft.com/office/powerpoint/2010/main" xmlns="" val="9102735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title"/>
          </p:nvPr>
        </p:nvSpPr>
        <p:spPr>
          <a:xfrm>
            <a:off x="457200" y="101602"/>
            <a:ext cx="8229600" cy="1143000"/>
          </a:xfrm>
        </p:spPr>
        <p:txBody>
          <a:bodyPr/>
          <a:lstStyle/>
          <a:p>
            <a:pPr eaLnBrk="1" hangingPunct="1"/>
            <a:r>
              <a:rPr lang="en-US" dirty="0" smtClean="0">
                <a:ea typeface="ＭＳ Ｐゴシック" pitchFamily="-65" charset="-128"/>
                <a:cs typeface="ＭＳ Ｐゴシック" pitchFamily="-65" charset="-128"/>
              </a:rPr>
              <a:t>3-fold Cross </a:t>
            </a:r>
            <a:r>
              <a:rPr lang="en-US" dirty="0">
                <a:ea typeface="ＭＳ Ｐゴシック" pitchFamily="-65" charset="-128"/>
                <a:cs typeface="ＭＳ Ｐゴシック" pitchFamily="-65" charset="-128"/>
              </a:rPr>
              <a:t>Validation</a:t>
            </a:r>
          </a:p>
        </p:txBody>
      </p:sp>
      <p:sp>
        <p:nvSpPr>
          <p:cNvPr id="58371" name="Rectangle 2"/>
          <p:cNvSpPr>
            <a:spLocks noGrp="1" noChangeArrowheads="1"/>
          </p:cNvSpPr>
          <p:nvPr>
            <p:ph idx="1"/>
          </p:nvPr>
        </p:nvSpPr>
        <p:spPr>
          <a:xfrm>
            <a:off x="381000" y="1143000"/>
            <a:ext cx="8496300" cy="4789488"/>
          </a:xfrm>
        </p:spPr>
        <p:txBody>
          <a:bodyPr/>
          <a:lstStyle/>
          <a:p>
            <a:pPr marL="304800" indent="-304800" eaLnBrk="1" hangingPunct="1">
              <a:spcBef>
                <a:spcPct val="0"/>
              </a:spcBef>
            </a:pPr>
            <a:r>
              <a:rPr lang="en-US" dirty="0" smtClean="0">
                <a:ea typeface="ＭＳ Ｐゴシック" pitchFamily="-65" charset="-128"/>
                <a:cs typeface="ＭＳ Ｐゴシック" pitchFamily="-65" charset="-128"/>
              </a:rPr>
              <a:t>Every animal is in exactly one validation set</a:t>
            </a:r>
          </a:p>
          <a:p>
            <a:pPr marL="304800" indent="-304800" eaLnBrk="1" hangingPunct="1">
              <a:spcBef>
                <a:spcPct val="0"/>
              </a:spcBef>
            </a:pPr>
            <a:endParaRPr lang="en-US" dirty="0">
              <a:ea typeface="ＭＳ Ｐゴシック" pitchFamily="-65" charset="-128"/>
              <a:cs typeface="ＭＳ Ｐゴシック" pitchFamily="-65" charset="-128"/>
            </a:endParaRPr>
          </a:p>
          <a:p>
            <a:pPr marL="304800" indent="-304800" eaLnBrk="1" hangingPunct="1">
              <a:spcBef>
                <a:spcPct val="0"/>
              </a:spcBef>
            </a:pPr>
            <a:endParaRPr lang="en-US" dirty="0" smtClean="0">
              <a:ea typeface="ＭＳ Ｐゴシック" pitchFamily="-65" charset="-128"/>
              <a:cs typeface="ＭＳ Ｐゴシック" pitchFamily="-65" charset="-128"/>
            </a:endParaRPr>
          </a:p>
          <a:p>
            <a:pPr marL="304800" indent="-304800" eaLnBrk="1" hangingPunct="1">
              <a:spcBef>
                <a:spcPct val="0"/>
              </a:spcBef>
            </a:pPr>
            <a:endParaRPr lang="en-US" dirty="0">
              <a:ea typeface="ＭＳ Ｐゴシック" pitchFamily="-65" charset="-128"/>
              <a:cs typeface="ＭＳ Ｐゴシック" pitchFamily="-65" charset="-128"/>
            </a:endParaRPr>
          </a:p>
          <a:p>
            <a:pPr marL="304800" indent="-304800" eaLnBrk="1" hangingPunct="1">
              <a:spcBef>
                <a:spcPct val="0"/>
              </a:spcBef>
            </a:pPr>
            <a:endParaRPr lang="en-US" dirty="0" smtClean="0">
              <a:ea typeface="ＭＳ Ｐゴシック" pitchFamily="-65" charset="-128"/>
              <a:cs typeface="ＭＳ Ｐゴシック" pitchFamily="-65" charset="-128"/>
            </a:endParaRPr>
          </a:p>
          <a:p>
            <a:pPr marL="304800" indent="-304800" eaLnBrk="1" hangingPunct="1">
              <a:spcBef>
                <a:spcPct val="0"/>
              </a:spcBef>
            </a:pPr>
            <a:endParaRPr lang="en-US" dirty="0">
              <a:ea typeface="ＭＳ Ｐゴシック" pitchFamily="-65" charset="-128"/>
              <a:cs typeface="ＭＳ Ｐゴシック" pitchFamily="-65" charset="-128"/>
            </a:endParaRPr>
          </a:p>
        </p:txBody>
      </p:sp>
      <p:graphicFrame>
        <p:nvGraphicFramePr>
          <p:cNvPr id="19459" name="Group 3"/>
          <p:cNvGraphicFramePr>
            <a:graphicFrameLocks noGrp="1"/>
          </p:cNvGraphicFramePr>
          <p:nvPr>
            <p:extLst>
              <p:ext uri="{D42A27DB-BD31-4B8C-83A1-F6EECF244321}">
                <p14:modId xmlns:p14="http://schemas.microsoft.com/office/powerpoint/2010/main" xmlns="" val="764726829"/>
              </p:ext>
            </p:extLst>
          </p:nvPr>
        </p:nvGraphicFramePr>
        <p:xfrm>
          <a:off x="1066800" y="2300120"/>
          <a:ext cx="5918200" cy="3722688"/>
        </p:xfrm>
        <a:graphic>
          <a:graphicData uri="http://schemas.openxmlformats.org/drawingml/2006/table">
            <a:tbl>
              <a:tblPr/>
              <a:tblGrid>
                <a:gridCol w="1183640"/>
                <a:gridCol w="1183640"/>
                <a:gridCol w="1183640"/>
                <a:gridCol w="1183640"/>
                <a:gridCol w="1183640"/>
              </a:tblGrid>
              <a:tr h="743436">
                <a:tc rowSpan="3">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endParaRPr kumimoji="0" lang="en-US" sz="2200" b="0" i="0" u="none" strike="noStrike" cap="none" normalizeH="0" baseline="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rPr>
                        <a:t>G</a:t>
                      </a:r>
                      <a:r>
                        <a:rPr kumimoji="0" lang="en-US" sz="2200" b="0" i="0" u="none" strike="noStrike" cap="none" normalizeH="0" baseline="0" dirty="0" smtClean="0">
                          <a:ln>
                            <a:noFill/>
                          </a:ln>
                          <a:solidFill>
                            <a:schemeClr val="tx1"/>
                          </a:solidFill>
                          <a:effectLst/>
                          <a:latin typeface="Gill Sans" charset="0"/>
                          <a:ea typeface="Gill Sans" charset="0"/>
                          <a:cs typeface="Gill Sans" charset="0"/>
                          <a:sym typeface="Gill Sans" charset="0"/>
                        </a:rPr>
                        <a:t>1</a:t>
                      </a: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Lucida Grande" charset="0"/>
                          <a:cs typeface="Lucida Grande" charset="0"/>
                          <a:sym typeface="Gill Sans" charset="0"/>
                        </a:rPr>
                        <a:t>✓</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a:ln>
                            <a:noFill/>
                          </a:ln>
                          <a:solidFill>
                            <a:schemeClr val="tx1"/>
                          </a:solidFill>
                          <a:effectLst/>
                          <a:latin typeface="Gill Sans" charset="0"/>
                          <a:ea typeface="Lucida Grande" charset="0"/>
                          <a:cs typeface="Lucida Grande" charset="0"/>
                          <a:sym typeface="Gill Sans" charset="0"/>
                        </a:rPr>
                        <a:t>✓</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43436">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rPr>
                        <a:t>G</a:t>
                      </a:r>
                      <a:r>
                        <a:rPr kumimoji="0" lang="en-US" sz="2200" b="0" i="0" u="none" strike="noStrike" cap="none" normalizeH="0" baseline="0" dirty="0" smtClean="0">
                          <a:ln>
                            <a:noFill/>
                          </a:ln>
                          <a:solidFill>
                            <a:schemeClr val="tx1"/>
                          </a:solidFill>
                          <a:effectLst/>
                          <a:latin typeface="Gill Sans" charset="0"/>
                          <a:ea typeface="Gill Sans" charset="0"/>
                          <a:cs typeface="Gill Sans" charset="0"/>
                          <a:sym typeface="Gill Sans" charset="0"/>
                        </a:rPr>
                        <a:t>2</a:t>
                      </a: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Lucida Grande" charset="0"/>
                          <a:cs typeface="Lucida Grande" charset="0"/>
                          <a:sym typeface="Gill Sans" charset="0"/>
                        </a:rPr>
                        <a:t>✓</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endParaRPr kumimoji="0" lang="en-US" sz="2200" b="0" i="0" u="none" strike="noStrike" cap="none" normalizeH="0" baseline="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Lucida Grande" charset="0"/>
                          <a:cs typeface="Lucida Grande" charset="0"/>
                          <a:sym typeface="Gill Sans" charset="0"/>
                        </a:rPr>
                        <a:t>✓</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4619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rPr>
                        <a:t>G</a:t>
                      </a:r>
                      <a:r>
                        <a:rPr kumimoji="0" lang="en-US" sz="2200" b="0" i="0" u="none" strike="noStrike" cap="none" normalizeH="0" baseline="0" dirty="0" smtClean="0">
                          <a:ln>
                            <a:noFill/>
                          </a:ln>
                          <a:solidFill>
                            <a:schemeClr val="tx1"/>
                          </a:solidFill>
                          <a:effectLst/>
                          <a:latin typeface="Gill Sans" charset="0"/>
                          <a:ea typeface="Gill Sans" charset="0"/>
                          <a:cs typeface="Gill Sans" charset="0"/>
                          <a:sym typeface="Gill Sans" charset="0"/>
                        </a:rPr>
                        <a:t>3</a:t>
                      </a: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Lucida Grande" charset="0"/>
                          <a:cs typeface="Lucida Grande" charset="0"/>
                          <a:sym typeface="Gill Sans" charset="0"/>
                        </a:rPr>
                        <a:t>✓</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a:ln>
                            <a:noFill/>
                          </a:ln>
                          <a:solidFill>
                            <a:schemeClr val="tx1"/>
                          </a:solidFill>
                          <a:effectLst/>
                          <a:latin typeface="Gill Sans" charset="0"/>
                          <a:ea typeface="Lucida Grande" charset="0"/>
                          <a:cs typeface="Lucida Grande" charset="0"/>
                          <a:sym typeface="Gill Sans" charset="0"/>
                        </a:rPr>
                        <a:t>✓</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43436">
                <a:tc gridSpan="5">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46190">
                <a:tc gridSpan="2">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rPr>
                        <a:t>Validation</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rPr>
                        <a:t>G</a:t>
                      </a:r>
                      <a:r>
                        <a:rPr kumimoji="0" lang="en-US" sz="2200" b="0" i="0" u="none" strike="noStrike" cap="none" normalizeH="0" baseline="0" dirty="0" smtClean="0">
                          <a:ln>
                            <a:noFill/>
                          </a:ln>
                          <a:solidFill>
                            <a:schemeClr val="tx1"/>
                          </a:solidFill>
                          <a:effectLst/>
                          <a:latin typeface="Gill Sans" charset="0"/>
                          <a:ea typeface="Gill Sans" charset="0"/>
                          <a:cs typeface="Gill Sans" charset="0"/>
                          <a:sym typeface="Gill Sans" charset="0"/>
                        </a:rPr>
                        <a:t>1</a:t>
                      </a: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rPr>
                        <a:t>G</a:t>
                      </a:r>
                      <a:r>
                        <a:rPr kumimoji="0" lang="en-US" sz="2200" b="0" i="0" u="none" strike="noStrike" cap="none" normalizeH="0" baseline="0" dirty="0" smtClean="0">
                          <a:ln>
                            <a:noFill/>
                          </a:ln>
                          <a:solidFill>
                            <a:schemeClr val="tx1"/>
                          </a:solidFill>
                          <a:effectLst/>
                          <a:latin typeface="Gill Sans" charset="0"/>
                          <a:ea typeface="Gill Sans" charset="0"/>
                          <a:cs typeface="Gill Sans" charset="0"/>
                          <a:sym typeface="Gill Sans" charset="0"/>
                        </a:rPr>
                        <a:t>2</a:t>
                      </a: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tab pos="558800" algn="l"/>
                        </a:tabLst>
                      </a:pPr>
                      <a:r>
                        <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rPr>
                        <a:t>G</a:t>
                      </a:r>
                      <a:r>
                        <a:rPr kumimoji="0" lang="en-US" sz="2200" b="0" i="0" u="none" strike="noStrike" cap="none" normalizeH="0" baseline="0" dirty="0" smtClean="0">
                          <a:ln>
                            <a:noFill/>
                          </a:ln>
                          <a:solidFill>
                            <a:schemeClr val="tx1"/>
                          </a:solidFill>
                          <a:effectLst/>
                          <a:latin typeface="Gill Sans" charset="0"/>
                          <a:ea typeface="Gill Sans" charset="0"/>
                          <a:cs typeface="Gill Sans" charset="0"/>
                          <a:sym typeface="Gill Sans" charset="0"/>
                        </a:rPr>
                        <a:t>3</a:t>
                      </a:r>
                      <a:endParaRPr kumimoji="0" lang="en-US" sz="2200" b="0" i="0" u="none" strike="noStrike" cap="none" normalizeH="0" baseline="0" dirty="0">
                        <a:ln>
                          <a:noFill/>
                        </a:ln>
                        <a:solidFill>
                          <a:schemeClr val="tx1"/>
                        </a:solidFill>
                        <a:effectLst/>
                        <a:latin typeface="Gill Sans" charset="0"/>
                        <a:ea typeface="Gill Sans" charset="0"/>
                        <a:cs typeface="Gill Sans" charset="0"/>
                        <a:sym typeface="Gill Sans"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8486" name="Rectangle 281"/>
          <p:cNvSpPr>
            <a:spLocks/>
          </p:cNvSpPr>
          <p:nvPr/>
        </p:nvSpPr>
        <p:spPr bwMode="auto">
          <a:xfrm rot="-5400000">
            <a:off x="831850" y="3054350"/>
            <a:ext cx="1803400" cy="723900"/>
          </a:xfrm>
          <a:prstGeom prst="rect">
            <a:avLst/>
          </a:prstGeom>
          <a:noFill/>
          <a:ln w="12700">
            <a:noFill/>
            <a:miter lim="800000"/>
            <a:headEnd/>
            <a:tailEnd/>
          </a:ln>
        </p:spPr>
        <p:txBody>
          <a:bodyPr wrap="none" lIns="0" tIns="0" rIns="0" bIns="0">
            <a:prstTxWarp prst="textNoShape">
              <a:avLst/>
            </a:prstTxWarp>
            <a:spAutoFit/>
          </a:bodyPr>
          <a:lstStyle/>
          <a:p>
            <a:r>
              <a:rPr lang="en-US" sz="4200" dirty="0">
                <a:solidFill>
                  <a:prstClr val="black"/>
                </a:solidFill>
                <a:latin typeface="Calibri" pitchFamily="-65" charset="0"/>
                <a:ea typeface="Calibri" pitchFamily="-65" charset="0"/>
                <a:cs typeface="Calibri" pitchFamily="-65" charset="0"/>
                <a:sym typeface="Calibri" pitchFamily="-65" charset="0"/>
              </a:rPr>
              <a:t>Training</a:t>
            </a:r>
          </a:p>
        </p:txBody>
      </p:sp>
      <p:sp>
        <p:nvSpPr>
          <p:cNvPr id="6" name="TextBox 5"/>
          <p:cNvSpPr txBox="1"/>
          <p:nvPr/>
        </p:nvSpPr>
        <p:spPr>
          <a:xfrm>
            <a:off x="457200" y="6324600"/>
            <a:ext cx="7973795" cy="369332"/>
          </a:xfrm>
          <a:prstGeom prst="rect">
            <a:avLst/>
          </a:prstGeom>
          <a:noFill/>
        </p:spPr>
        <p:txBody>
          <a:bodyPr wrap="none" rtlCol="0">
            <a:spAutoFit/>
          </a:bodyPr>
          <a:lstStyle/>
          <a:p>
            <a:r>
              <a:rPr lang="en-US" dirty="0">
                <a:solidFill>
                  <a:prstClr val="black"/>
                </a:solidFill>
                <a:latin typeface="Calibri"/>
              </a:rPr>
              <a:t>Genetic relationship between training and validation data influences results!</a:t>
            </a:r>
          </a:p>
        </p:txBody>
      </p:sp>
    </p:spTree>
    <p:extLst>
      <p:ext uri="{BB962C8B-B14F-4D97-AF65-F5344CB8AC3E}">
        <p14:creationId xmlns:p14="http://schemas.microsoft.com/office/powerpoint/2010/main" xmlns="" val="238814465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59"/>
            <a:ext cx="8481814" cy="1143000"/>
          </a:xfrm>
        </p:spPr>
        <p:txBody>
          <a:bodyPr>
            <a:normAutofit/>
          </a:bodyPr>
          <a:lstStyle/>
          <a:p>
            <a:r>
              <a:rPr lang="en-US" dirty="0" smtClean="0"/>
              <a:t>Predictions in US Breeds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335513821"/>
              </p:ext>
            </p:extLst>
          </p:nvPr>
        </p:nvGraphicFramePr>
        <p:xfrm>
          <a:off x="186503" y="1135893"/>
          <a:ext cx="8453156" cy="5303410"/>
        </p:xfrm>
        <a:graphic>
          <a:graphicData uri="http://schemas.openxmlformats.org/drawingml/2006/table">
            <a:tbl>
              <a:tblPr firstRow="1" bandRow="1">
                <a:tableStyleId>{5C22544A-7EE6-4342-B048-85BDC9FD1C3A}</a:tableStyleId>
              </a:tblPr>
              <a:tblGrid>
                <a:gridCol w="1193814"/>
                <a:gridCol w="1193814"/>
                <a:gridCol w="1097354"/>
                <a:gridCol w="1290273"/>
                <a:gridCol w="1290273"/>
                <a:gridCol w="1193814"/>
                <a:gridCol w="1193814"/>
              </a:tblGrid>
              <a:tr h="94486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000"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t>Trait</a:t>
                      </a:r>
                    </a:p>
                  </a:txBody>
                  <a:tcPr marL="91443" marR="91443" marT="45715" marB="45715"/>
                </a:tc>
                <a:tc>
                  <a:txBody>
                    <a:bodyPr/>
                    <a:lstStyle/>
                    <a:p>
                      <a:pPr algn="ctr"/>
                      <a:r>
                        <a:rPr lang="en-US" sz="1900" dirty="0" err="1" smtClean="0"/>
                        <a:t>RedAngus</a:t>
                      </a:r>
                      <a:r>
                        <a:rPr lang="en-US" sz="1900" dirty="0" smtClean="0"/>
                        <a:t> (6,412)</a:t>
                      </a:r>
                      <a:endParaRPr lang="en-US" sz="1900" dirty="0"/>
                    </a:p>
                  </a:txBody>
                  <a:tcPr marL="91443" marR="91443" marT="45715" marB="45715"/>
                </a:tc>
                <a:tc>
                  <a:txBody>
                    <a:bodyPr/>
                    <a:lstStyle/>
                    <a:p>
                      <a:pPr algn="ctr"/>
                      <a:r>
                        <a:rPr lang="en-US" sz="2000" dirty="0" smtClean="0"/>
                        <a:t>Angus</a:t>
                      </a:r>
                      <a:endParaRPr lang="en-US" sz="1900" dirty="0" smtClean="0"/>
                    </a:p>
                    <a:p>
                      <a:pPr algn="ctr"/>
                      <a:r>
                        <a:rPr lang="en-US" sz="1900" dirty="0" smtClean="0"/>
                        <a:t>(3,500)</a:t>
                      </a:r>
                      <a:endParaRPr lang="en-US" sz="1900" dirty="0"/>
                    </a:p>
                  </a:txBody>
                  <a:tcPr marL="91443" marR="91443" marT="45715" marB="45715"/>
                </a:tc>
                <a:tc>
                  <a:txBody>
                    <a:bodyPr/>
                    <a:lstStyle/>
                    <a:p>
                      <a:pPr algn="ctr"/>
                      <a:r>
                        <a:rPr lang="en-US" sz="1900" dirty="0" smtClean="0"/>
                        <a:t>Hereford</a:t>
                      </a:r>
                    </a:p>
                    <a:p>
                      <a:pPr algn="ctr"/>
                      <a:r>
                        <a:rPr lang="en-US" sz="1900" dirty="0" smtClean="0"/>
                        <a:t>(2,980)</a:t>
                      </a:r>
                      <a:endParaRPr lang="en-US" sz="1900" dirty="0"/>
                    </a:p>
                  </a:txBody>
                  <a:tcPr marL="91443" marR="91443" marT="45715" marB="45715"/>
                </a:tc>
                <a:tc>
                  <a:txBody>
                    <a:bodyPr/>
                    <a:lstStyle/>
                    <a:p>
                      <a:pPr algn="ctr"/>
                      <a:r>
                        <a:rPr lang="en-US" sz="1900" dirty="0" smtClean="0"/>
                        <a:t>Simmental</a:t>
                      </a:r>
                    </a:p>
                    <a:p>
                      <a:pPr algn="ctr"/>
                      <a:r>
                        <a:rPr lang="en-US" sz="1900" dirty="0" smtClean="0"/>
                        <a:t>(2,800)</a:t>
                      </a:r>
                    </a:p>
                  </a:txBody>
                  <a:tcPr marL="91443" marR="91443" marT="45715" marB="45715"/>
                </a:tc>
                <a:tc>
                  <a:txBody>
                    <a:bodyPr/>
                    <a:lstStyle/>
                    <a:p>
                      <a:pPr algn="ctr"/>
                      <a:r>
                        <a:rPr lang="en-US" sz="1900" dirty="0" err="1" smtClean="0"/>
                        <a:t>Limousin</a:t>
                      </a:r>
                      <a:endParaRPr lang="en-US" sz="1900" dirty="0" smtClean="0"/>
                    </a:p>
                    <a:p>
                      <a:pPr algn="ctr"/>
                      <a:r>
                        <a:rPr lang="en-US" sz="1900" dirty="0" smtClean="0"/>
                        <a:t>(2,400)</a:t>
                      </a:r>
                      <a:endParaRPr lang="en-US" sz="1900" dirty="0"/>
                    </a:p>
                  </a:txBody>
                  <a:tcPr marL="91443" marR="91443" marT="45715" marB="45715"/>
                </a:tc>
                <a:tc>
                  <a:txBody>
                    <a:bodyPr/>
                    <a:lstStyle/>
                    <a:p>
                      <a:pPr algn="ctr"/>
                      <a:r>
                        <a:rPr lang="en-US" sz="1900" dirty="0" err="1" smtClean="0"/>
                        <a:t>Gelbvieh</a:t>
                      </a:r>
                      <a:r>
                        <a:rPr lang="en-US" sz="1900" dirty="0" smtClean="0"/>
                        <a:t> </a:t>
                      </a:r>
                    </a:p>
                    <a:p>
                      <a:pPr algn="ctr"/>
                      <a:r>
                        <a:rPr lang="en-US" sz="1900" dirty="0" smtClean="0"/>
                        <a:t>(1,321)+</a:t>
                      </a:r>
                      <a:endParaRPr lang="en-US" sz="1900" dirty="0"/>
                    </a:p>
                  </a:txBody>
                  <a:tcPr marL="91443" marR="91443" marT="45715" marB="45715"/>
                </a:tc>
              </a:tr>
              <a:tr h="396231">
                <a:tc>
                  <a:txBody>
                    <a:bodyPr/>
                    <a:lstStyle/>
                    <a:p>
                      <a:pPr algn="ctr"/>
                      <a:r>
                        <a:rPr lang="en-US" sz="2000" dirty="0" err="1" smtClean="0"/>
                        <a:t>BirthWt</a:t>
                      </a:r>
                      <a:endParaRPr lang="en-US" sz="2000" dirty="0"/>
                    </a:p>
                  </a:txBody>
                  <a:tcPr marL="91443" marR="91443" marT="45715" marB="45715"/>
                </a:tc>
                <a:tc>
                  <a:txBody>
                    <a:bodyPr/>
                    <a:lstStyle/>
                    <a:p>
                      <a:pPr algn="ctr"/>
                      <a:r>
                        <a:rPr lang="en-US" sz="2000" dirty="0" smtClean="0"/>
                        <a:t>0.75</a:t>
                      </a:r>
                      <a:endParaRPr lang="en-US" sz="2000" dirty="0"/>
                    </a:p>
                  </a:txBody>
                  <a:tcPr marL="91443" marR="91443" marT="45715" marB="45715"/>
                </a:tc>
                <a:tc>
                  <a:txBody>
                    <a:bodyPr/>
                    <a:lstStyle/>
                    <a:p>
                      <a:pPr algn="ctr"/>
                      <a:r>
                        <a:rPr lang="en-US" sz="2000" dirty="0" smtClean="0"/>
                        <a:t>0.64</a:t>
                      </a:r>
                      <a:endParaRPr lang="en-US" sz="2000" dirty="0"/>
                    </a:p>
                  </a:txBody>
                  <a:tcPr marL="91443" marR="91443" marT="45715" marB="45715"/>
                </a:tc>
                <a:tc>
                  <a:txBody>
                    <a:bodyPr/>
                    <a:lstStyle/>
                    <a:p>
                      <a:pPr algn="ctr"/>
                      <a:r>
                        <a:rPr lang="en-US" sz="2000" dirty="0" smtClean="0"/>
                        <a:t>0.68</a:t>
                      </a:r>
                      <a:endParaRPr lang="en-US" sz="2000" dirty="0"/>
                    </a:p>
                  </a:txBody>
                  <a:tcPr marL="91443" marR="91443" marT="45715" marB="45715"/>
                </a:tc>
                <a:tc>
                  <a:txBody>
                    <a:bodyPr/>
                    <a:lstStyle/>
                    <a:p>
                      <a:pPr algn="ctr"/>
                      <a:r>
                        <a:rPr lang="en-US" sz="2000" dirty="0" smtClean="0"/>
                        <a:t>0.65</a:t>
                      </a:r>
                      <a:endParaRPr lang="en-US" sz="2000" dirty="0"/>
                    </a:p>
                  </a:txBody>
                  <a:tcPr marL="91443" marR="91443" marT="45715" marB="45715"/>
                </a:tc>
                <a:tc>
                  <a:txBody>
                    <a:bodyPr/>
                    <a:lstStyle/>
                    <a:p>
                      <a:pPr algn="ctr"/>
                      <a:r>
                        <a:rPr lang="en-US" sz="2000" dirty="0" smtClean="0"/>
                        <a:t>0.58</a:t>
                      </a:r>
                      <a:endParaRPr lang="en-US" sz="2000" dirty="0"/>
                    </a:p>
                  </a:txBody>
                  <a:tcPr marL="91443" marR="91443" marT="45715" marB="45715"/>
                </a:tc>
                <a:tc>
                  <a:txBody>
                    <a:bodyPr/>
                    <a:lstStyle/>
                    <a:p>
                      <a:pPr algn="ctr"/>
                      <a:r>
                        <a:rPr lang="en-US" sz="2000" dirty="0" smtClean="0"/>
                        <a:t>0.62</a:t>
                      </a:r>
                      <a:endParaRPr lang="en-US" sz="2000" dirty="0"/>
                    </a:p>
                  </a:txBody>
                  <a:tcPr marL="91443" marR="91443" marT="45715" marB="45715"/>
                </a:tc>
              </a:tr>
              <a:tr h="396231">
                <a:tc>
                  <a:txBody>
                    <a:bodyPr/>
                    <a:lstStyle/>
                    <a:p>
                      <a:pPr algn="ctr"/>
                      <a:r>
                        <a:rPr lang="en-US" sz="2000" dirty="0" err="1" smtClean="0"/>
                        <a:t>WeanWt</a:t>
                      </a:r>
                      <a:endParaRPr lang="en-US" sz="2000" dirty="0"/>
                    </a:p>
                  </a:txBody>
                  <a:tcPr marL="91443" marR="91443" marT="45715" marB="45715"/>
                </a:tc>
                <a:tc>
                  <a:txBody>
                    <a:bodyPr/>
                    <a:lstStyle/>
                    <a:p>
                      <a:pPr algn="ctr"/>
                      <a:r>
                        <a:rPr lang="en-US" sz="2000" dirty="0" smtClean="0"/>
                        <a:t>0.67</a:t>
                      </a:r>
                      <a:endParaRPr lang="en-US" sz="2000" dirty="0"/>
                    </a:p>
                  </a:txBody>
                  <a:tcPr marL="91443" marR="91443" marT="45715" marB="45715"/>
                </a:tc>
                <a:tc>
                  <a:txBody>
                    <a:bodyPr/>
                    <a:lstStyle/>
                    <a:p>
                      <a:pPr algn="ctr"/>
                      <a:r>
                        <a:rPr lang="en-US" sz="2000" dirty="0" smtClean="0"/>
                        <a:t>0.67</a:t>
                      </a:r>
                      <a:endParaRPr lang="en-US" sz="2000" dirty="0"/>
                    </a:p>
                  </a:txBody>
                  <a:tcPr marL="91443" marR="91443" marT="45715" marB="45715"/>
                </a:tc>
                <a:tc>
                  <a:txBody>
                    <a:bodyPr/>
                    <a:lstStyle/>
                    <a:p>
                      <a:pPr algn="ctr"/>
                      <a:r>
                        <a:rPr lang="en-US" sz="2000" dirty="0" smtClean="0"/>
                        <a:t>0.52</a:t>
                      </a:r>
                      <a:endParaRPr lang="en-US" sz="2000" dirty="0"/>
                    </a:p>
                  </a:txBody>
                  <a:tcPr marL="91443" marR="91443" marT="45715" marB="45715"/>
                </a:tc>
                <a:tc>
                  <a:txBody>
                    <a:bodyPr/>
                    <a:lstStyle/>
                    <a:p>
                      <a:pPr algn="ctr"/>
                      <a:r>
                        <a:rPr lang="en-US" sz="2000" dirty="0" smtClean="0"/>
                        <a:t>0.52</a:t>
                      </a:r>
                      <a:endParaRPr lang="en-US" sz="2000" dirty="0"/>
                    </a:p>
                  </a:txBody>
                  <a:tcPr marL="91443" marR="91443" marT="45715" marB="45715"/>
                </a:tc>
                <a:tc>
                  <a:txBody>
                    <a:bodyPr/>
                    <a:lstStyle/>
                    <a:p>
                      <a:pPr algn="ctr"/>
                      <a:r>
                        <a:rPr lang="en-US" sz="2000" dirty="0" smtClean="0"/>
                        <a:t>0.58</a:t>
                      </a:r>
                      <a:endParaRPr lang="en-US" sz="2000" dirty="0"/>
                    </a:p>
                  </a:txBody>
                  <a:tcPr marL="91443" marR="91443" marT="45715" marB="45715"/>
                </a:tc>
                <a:tc>
                  <a:txBody>
                    <a:bodyPr/>
                    <a:lstStyle/>
                    <a:p>
                      <a:pPr algn="ctr"/>
                      <a:r>
                        <a:rPr lang="en-US" sz="2000" dirty="0" smtClean="0"/>
                        <a:t>0.52</a:t>
                      </a:r>
                      <a:endParaRPr lang="en-US" sz="2000" dirty="0"/>
                    </a:p>
                  </a:txBody>
                  <a:tcPr marL="91443" marR="91443" marT="45715" marB="45715"/>
                </a:tc>
              </a:tr>
              <a:tr h="396231">
                <a:tc>
                  <a:txBody>
                    <a:bodyPr/>
                    <a:lstStyle/>
                    <a:p>
                      <a:pPr algn="ctr"/>
                      <a:r>
                        <a:rPr lang="en-US" sz="2000" dirty="0" err="1" smtClean="0"/>
                        <a:t>YlgWt</a:t>
                      </a:r>
                      <a:endParaRPr lang="en-US" sz="2000" dirty="0"/>
                    </a:p>
                  </a:txBody>
                  <a:tcPr marL="91443" marR="91443" marT="45715" marB="45715"/>
                </a:tc>
                <a:tc>
                  <a:txBody>
                    <a:bodyPr/>
                    <a:lstStyle/>
                    <a:p>
                      <a:pPr algn="ctr"/>
                      <a:r>
                        <a:rPr lang="en-US" sz="2000" dirty="0" smtClean="0"/>
                        <a:t>0.69</a:t>
                      </a:r>
                      <a:endParaRPr lang="en-US" sz="2000" dirty="0"/>
                    </a:p>
                  </a:txBody>
                  <a:tcPr marL="91443" marR="91443" marT="45715" marB="45715"/>
                </a:tc>
                <a:tc>
                  <a:txBody>
                    <a:bodyPr/>
                    <a:lstStyle/>
                    <a:p>
                      <a:pPr algn="ctr"/>
                      <a:r>
                        <a:rPr lang="en-US" sz="2000" dirty="0" smtClean="0"/>
                        <a:t>0.75</a:t>
                      </a:r>
                      <a:endParaRPr lang="en-US" sz="2000" dirty="0"/>
                    </a:p>
                  </a:txBody>
                  <a:tcPr marL="91443" marR="91443" marT="45715" marB="45715"/>
                </a:tc>
                <a:tc>
                  <a:txBody>
                    <a:bodyPr/>
                    <a:lstStyle/>
                    <a:p>
                      <a:pPr algn="ctr"/>
                      <a:r>
                        <a:rPr lang="en-US" sz="2000" dirty="0" smtClean="0"/>
                        <a:t>0.60</a:t>
                      </a:r>
                      <a:endParaRPr lang="en-US" sz="2000" dirty="0"/>
                    </a:p>
                  </a:txBody>
                  <a:tcPr marL="91443" marR="91443" marT="45715" marB="45715"/>
                </a:tc>
                <a:tc>
                  <a:txBody>
                    <a:bodyPr/>
                    <a:lstStyle/>
                    <a:p>
                      <a:pPr algn="ctr"/>
                      <a:r>
                        <a:rPr lang="en-US" sz="2000" dirty="0" smtClean="0"/>
                        <a:t>0.45</a:t>
                      </a:r>
                      <a:endParaRPr lang="en-US" sz="2000" dirty="0"/>
                    </a:p>
                  </a:txBody>
                  <a:tcPr marL="91443" marR="91443" marT="45715" marB="45715"/>
                </a:tc>
                <a:tc>
                  <a:txBody>
                    <a:bodyPr/>
                    <a:lstStyle/>
                    <a:p>
                      <a:pPr algn="ctr"/>
                      <a:r>
                        <a:rPr lang="en-US" sz="2000" dirty="0" smtClean="0"/>
                        <a:t>0.76</a:t>
                      </a:r>
                      <a:endParaRPr lang="en-US" sz="2000" dirty="0"/>
                    </a:p>
                  </a:txBody>
                  <a:tcPr marL="91443" marR="91443" marT="45715" marB="45715"/>
                </a:tc>
                <a:tc>
                  <a:txBody>
                    <a:bodyPr/>
                    <a:lstStyle/>
                    <a:p>
                      <a:pPr algn="ctr"/>
                      <a:r>
                        <a:rPr lang="en-US" sz="2000" dirty="0" smtClean="0"/>
                        <a:t>0.53</a:t>
                      </a:r>
                      <a:endParaRPr lang="en-US" sz="2000" dirty="0"/>
                    </a:p>
                  </a:txBody>
                  <a:tcPr marL="91443" marR="91443" marT="45715" marB="45715"/>
                </a:tc>
              </a:tr>
              <a:tr h="396231">
                <a:tc>
                  <a:txBody>
                    <a:bodyPr/>
                    <a:lstStyle/>
                    <a:p>
                      <a:pPr algn="ctr"/>
                      <a:r>
                        <a:rPr lang="en-US" sz="2000" dirty="0" smtClean="0"/>
                        <a:t>Milk</a:t>
                      </a:r>
                      <a:endParaRPr lang="en-US" sz="2000" dirty="0"/>
                    </a:p>
                  </a:txBody>
                  <a:tcPr marL="91443" marR="91443" marT="45715" marB="45715"/>
                </a:tc>
                <a:tc>
                  <a:txBody>
                    <a:bodyPr/>
                    <a:lstStyle/>
                    <a:p>
                      <a:pPr algn="ctr"/>
                      <a:r>
                        <a:rPr lang="en-US" sz="2000" dirty="0" smtClean="0"/>
                        <a:t>0.51</a:t>
                      </a:r>
                      <a:endParaRPr lang="en-US" sz="2000" dirty="0"/>
                    </a:p>
                  </a:txBody>
                  <a:tcPr marL="91443" marR="91443" marT="45715" marB="45715"/>
                </a:tc>
                <a:tc>
                  <a:txBody>
                    <a:bodyPr/>
                    <a:lstStyle/>
                    <a:p>
                      <a:pPr algn="ctr"/>
                      <a:r>
                        <a:rPr lang="en-US" sz="2000" dirty="0" smtClean="0"/>
                        <a:t>0.51</a:t>
                      </a:r>
                      <a:endParaRPr lang="en-US" sz="2000" dirty="0"/>
                    </a:p>
                  </a:txBody>
                  <a:tcPr marL="91443" marR="91443" marT="45715" marB="45715"/>
                </a:tc>
                <a:tc>
                  <a:txBody>
                    <a:bodyPr/>
                    <a:lstStyle/>
                    <a:p>
                      <a:pPr algn="ctr"/>
                      <a:r>
                        <a:rPr lang="en-US" sz="2000" dirty="0" smtClean="0"/>
                        <a:t>0.37</a:t>
                      </a:r>
                      <a:endParaRPr lang="en-US" sz="2000" dirty="0"/>
                    </a:p>
                  </a:txBody>
                  <a:tcPr marL="91443" marR="91443" marT="45715" marB="45715"/>
                </a:tc>
                <a:tc>
                  <a:txBody>
                    <a:bodyPr/>
                    <a:lstStyle/>
                    <a:p>
                      <a:pPr algn="ctr"/>
                      <a:r>
                        <a:rPr lang="en-US" sz="2000" dirty="0" smtClean="0"/>
                        <a:t>0.34</a:t>
                      </a:r>
                      <a:endParaRPr lang="en-US" sz="2000" dirty="0"/>
                    </a:p>
                  </a:txBody>
                  <a:tcPr marL="91443" marR="91443" marT="45715" marB="45715"/>
                </a:tc>
                <a:tc>
                  <a:txBody>
                    <a:bodyPr/>
                    <a:lstStyle/>
                    <a:p>
                      <a:pPr algn="ctr"/>
                      <a:r>
                        <a:rPr lang="en-US" sz="2000" dirty="0" smtClean="0"/>
                        <a:t>0.46</a:t>
                      </a:r>
                      <a:endParaRPr lang="en-US" sz="2000" dirty="0"/>
                    </a:p>
                  </a:txBody>
                  <a:tcPr marL="91443" marR="91443" marT="45715" marB="45715"/>
                </a:tc>
                <a:tc>
                  <a:txBody>
                    <a:bodyPr/>
                    <a:lstStyle/>
                    <a:p>
                      <a:pPr algn="ctr"/>
                      <a:r>
                        <a:rPr lang="en-US" sz="2000" dirty="0" smtClean="0"/>
                        <a:t>0.39</a:t>
                      </a:r>
                      <a:endParaRPr lang="en-US" sz="2000" dirty="0"/>
                    </a:p>
                  </a:txBody>
                  <a:tcPr marL="91443" marR="91443" marT="45715" marB="45715"/>
                </a:tc>
              </a:tr>
              <a:tr h="396231">
                <a:tc>
                  <a:txBody>
                    <a:bodyPr/>
                    <a:lstStyle/>
                    <a:p>
                      <a:pPr algn="ctr"/>
                      <a:r>
                        <a:rPr lang="en-US" sz="2000" dirty="0" smtClean="0"/>
                        <a:t>Fat</a:t>
                      </a:r>
                      <a:endParaRPr lang="en-US" sz="2000" dirty="0"/>
                    </a:p>
                  </a:txBody>
                  <a:tcPr marL="91443" marR="91443" marT="45715" marB="45715"/>
                </a:tc>
                <a:tc>
                  <a:txBody>
                    <a:bodyPr/>
                    <a:lstStyle/>
                    <a:p>
                      <a:pPr algn="ctr"/>
                      <a:r>
                        <a:rPr lang="en-US" sz="2000" dirty="0" smtClean="0"/>
                        <a:t>0.90</a:t>
                      </a:r>
                      <a:endParaRPr lang="en-US" sz="2000" dirty="0"/>
                    </a:p>
                  </a:txBody>
                  <a:tcPr marL="91443" marR="91443" marT="45715" marB="45715"/>
                </a:tc>
                <a:tc>
                  <a:txBody>
                    <a:bodyPr/>
                    <a:lstStyle/>
                    <a:p>
                      <a:pPr algn="ctr"/>
                      <a:r>
                        <a:rPr lang="en-US" sz="2000" dirty="0" smtClean="0"/>
                        <a:t>0.70</a:t>
                      </a:r>
                      <a:endParaRPr lang="en-US" sz="2000" dirty="0"/>
                    </a:p>
                  </a:txBody>
                  <a:tcPr marL="91443" marR="91443" marT="45715" marB="45715"/>
                </a:tc>
                <a:tc>
                  <a:txBody>
                    <a:bodyPr/>
                    <a:lstStyle/>
                    <a:p>
                      <a:pPr algn="ctr"/>
                      <a:r>
                        <a:rPr lang="en-US" sz="2000" dirty="0" smtClean="0"/>
                        <a:t>0.48</a:t>
                      </a:r>
                      <a:endParaRPr lang="en-US" sz="2000" dirty="0"/>
                    </a:p>
                  </a:txBody>
                  <a:tcPr marL="91443" marR="91443" marT="45715" marB="45715"/>
                </a:tc>
                <a:tc>
                  <a:txBody>
                    <a:bodyPr/>
                    <a:lstStyle/>
                    <a:p>
                      <a:pPr algn="ctr"/>
                      <a:r>
                        <a:rPr lang="en-US" sz="2000" dirty="0" smtClean="0"/>
                        <a:t>0.29</a:t>
                      </a:r>
                      <a:endParaRPr lang="en-US" sz="2000" dirty="0"/>
                    </a:p>
                  </a:txBody>
                  <a:tcPr marL="91443" marR="91443" marT="45715" marB="45715"/>
                </a:tc>
                <a:tc>
                  <a:txBody>
                    <a:bodyPr/>
                    <a:lstStyle/>
                    <a:p>
                      <a:pPr algn="ctr"/>
                      <a:endParaRPr lang="en-US" sz="2000" dirty="0"/>
                    </a:p>
                  </a:txBody>
                  <a:tcPr marL="91443" marR="91443" marT="45715" marB="45715"/>
                </a:tc>
                <a:tc>
                  <a:txBody>
                    <a:bodyPr/>
                    <a:lstStyle/>
                    <a:p>
                      <a:pPr algn="ctr"/>
                      <a:r>
                        <a:rPr lang="en-US" sz="2000" dirty="0" smtClean="0"/>
                        <a:t>0.75</a:t>
                      </a:r>
                      <a:endParaRPr lang="en-US" sz="2000" dirty="0"/>
                    </a:p>
                  </a:txBody>
                  <a:tcPr marL="91443" marR="91443" marT="45715" marB="45715"/>
                </a:tc>
              </a:tr>
              <a:tr h="396231">
                <a:tc>
                  <a:txBody>
                    <a:bodyPr/>
                    <a:lstStyle/>
                    <a:p>
                      <a:pPr algn="ctr"/>
                      <a:r>
                        <a:rPr lang="en-US" sz="2000" dirty="0" smtClean="0"/>
                        <a:t>REA</a:t>
                      </a:r>
                      <a:endParaRPr lang="en-US" sz="2000" dirty="0"/>
                    </a:p>
                  </a:txBody>
                  <a:tcPr marL="91443" marR="91443" marT="45715" marB="45715"/>
                </a:tc>
                <a:tc>
                  <a:txBody>
                    <a:bodyPr/>
                    <a:lstStyle/>
                    <a:p>
                      <a:pPr algn="ctr"/>
                      <a:r>
                        <a:rPr lang="en-US" sz="2000" dirty="0" smtClean="0"/>
                        <a:t>0.75</a:t>
                      </a:r>
                      <a:endParaRPr lang="en-US" sz="2000" dirty="0"/>
                    </a:p>
                  </a:txBody>
                  <a:tcPr marL="91443" marR="91443" marT="45715" marB="45715"/>
                </a:tc>
                <a:tc>
                  <a:txBody>
                    <a:bodyPr/>
                    <a:lstStyle/>
                    <a:p>
                      <a:pPr algn="ctr"/>
                      <a:r>
                        <a:rPr lang="en-US" sz="2000" dirty="0" smtClean="0"/>
                        <a:t>0.75</a:t>
                      </a:r>
                      <a:endParaRPr lang="en-US" sz="2000" dirty="0"/>
                    </a:p>
                  </a:txBody>
                  <a:tcPr marL="91443" marR="91443" marT="45715" marB="45715"/>
                </a:tc>
                <a:tc>
                  <a:txBody>
                    <a:bodyPr/>
                    <a:lstStyle/>
                    <a:p>
                      <a:pPr algn="ctr"/>
                      <a:r>
                        <a:rPr lang="en-US" sz="2000" dirty="0" smtClean="0"/>
                        <a:t>0.49</a:t>
                      </a:r>
                      <a:endParaRPr lang="en-US" sz="2000" dirty="0"/>
                    </a:p>
                  </a:txBody>
                  <a:tcPr marL="91443" marR="91443" marT="45715" marB="45715"/>
                </a:tc>
                <a:tc>
                  <a:txBody>
                    <a:bodyPr/>
                    <a:lstStyle/>
                    <a:p>
                      <a:pPr algn="ctr"/>
                      <a:r>
                        <a:rPr lang="en-US" sz="2000" dirty="0" smtClean="0"/>
                        <a:t>0.59</a:t>
                      </a:r>
                      <a:endParaRPr lang="en-US" sz="2000" dirty="0"/>
                    </a:p>
                  </a:txBody>
                  <a:tcPr marL="91443" marR="91443" marT="45715" marB="45715"/>
                </a:tc>
                <a:tc>
                  <a:txBody>
                    <a:bodyPr/>
                    <a:lstStyle/>
                    <a:p>
                      <a:pPr algn="ctr"/>
                      <a:r>
                        <a:rPr lang="en-US" sz="2000" dirty="0" smtClean="0"/>
                        <a:t>0.63</a:t>
                      </a:r>
                      <a:endParaRPr lang="en-US" sz="2000" dirty="0"/>
                    </a:p>
                  </a:txBody>
                  <a:tcPr marL="91443" marR="91443" marT="45715" marB="45715"/>
                </a:tc>
                <a:tc>
                  <a:txBody>
                    <a:bodyPr/>
                    <a:lstStyle/>
                    <a:p>
                      <a:pPr algn="ctr"/>
                      <a:r>
                        <a:rPr lang="en-US" sz="2000" dirty="0" smtClean="0"/>
                        <a:t>0.61</a:t>
                      </a:r>
                      <a:endParaRPr lang="en-US" sz="2000" dirty="0"/>
                    </a:p>
                  </a:txBody>
                  <a:tcPr marL="91443" marR="91443" marT="45715" marB="45715"/>
                </a:tc>
              </a:tr>
              <a:tr h="396231">
                <a:tc>
                  <a:txBody>
                    <a:bodyPr/>
                    <a:lstStyle/>
                    <a:p>
                      <a:pPr algn="ctr"/>
                      <a:r>
                        <a:rPr lang="en-US" sz="2000" dirty="0" smtClean="0"/>
                        <a:t>Marbling</a:t>
                      </a:r>
                      <a:endParaRPr lang="en-US" sz="2000" dirty="0"/>
                    </a:p>
                  </a:txBody>
                  <a:tcPr marL="91443" marR="91443" marT="45715" marB="45715"/>
                </a:tc>
                <a:tc>
                  <a:txBody>
                    <a:bodyPr/>
                    <a:lstStyle/>
                    <a:p>
                      <a:pPr algn="ctr"/>
                      <a:r>
                        <a:rPr lang="en-US" sz="2000" dirty="0" smtClean="0"/>
                        <a:t>0.85</a:t>
                      </a:r>
                      <a:endParaRPr lang="en-US" sz="2000" dirty="0"/>
                    </a:p>
                  </a:txBody>
                  <a:tcPr marL="91443" marR="91443" marT="45715" marB="45715"/>
                </a:tc>
                <a:tc>
                  <a:txBody>
                    <a:bodyPr/>
                    <a:lstStyle/>
                    <a:p>
                      <a:pPr algn="ctr"/>
                      <a:r>
                        <a:rPr lang="en-US" sz="2000" dirty="0" smtClean="0"/>
                        <a:t>0.80</a:t>
                      </a:r>
                      <a:endParaRPr lang="en-US" sz="2000" dirty="0"/>
                    </a:p>
                  </a:txBody>
                  <a:tcPr marL="91443" marR="91443" marT="45715" marB="45715"/>
                </a:tc>
                <a:tc>
                  <a:txBody>
                    <a:bodyPr/>
                    <a:lstStyle/>
                    <a:p>
                      <a:pPr algn="ctr"/>
                      <a:r>
                        <a:rPr lang="en-US" sz="2000" dirty="0" smtClean="0"/>
                        <a:t>0.43</a:t>
                      </a:r>
                      <a:endParaRPr lang="en-US" sz="2000" dirty="0"/>
                    </a:p>
                  </a:txBody>
                  <a:tcPr marL="91443" marR="91443" marT="45715" marB="45715"/>
                </a:tc>
                <a:tc>
                  <a:txBody>
                    <a:bodyPr/>
                    <a:lstStyle/>
                    <a:p>
                      <a:pPr algn="ctr"/>
                      <a:r>
                        <a:rPr lang="en-US" sz="2000" dirty="0" smtClean="0"/>
                        <a:t>0.63</a:t>
                      </a:r>
                      <a:endParaRPr lang="en-US" sz="2000" dirty="0"/>
                    </a:p>
                  </a:txBody>
                  <a:tcPr marL="91443" marR="91443" marT="45715" marB="45715"/>
                </a:tc>
                <a:tc>
                  <a:txBody>
                    <a:bodyPr/>
                    <a:lstStyle/>
                    <a:p>
                      <a:pPr algn="ctr"/>
                      <a:r>
                        <a:rPr lang="en-US" sz="2000" dirty="0" smtClean="0"/>
                        <a:t>0.65</a:t>
                      </a:r>
                      <a:endParaRPr lang="en-US" sz="2000" dirty="0"/>
                    </a:p>
                  </a:txBody>
                  <a:tcPr marL="91443" marR="91443" marT="45715" marB="45715"/>
                </a:tc>
                <a:tc>
                  <a:txBody>
                    <a:bodyPr/>
                    <a:lstStyle/>
                    <a:p>
                      <a:pPr algn="ctr"/>
                      <a:r>
                        <a:rPr lang="en-US" sz="2000" dirty="0" smtClean="0"/>
                        <a:t>0.87</a:t>
                      </a:r>
                      <a:endParaRPr lang="en-US" sz="2000" dirty="0"/>
                    </a:p>
                  </a:txBody>
                  <a:tcPr marL="91443" marR="91443" marT="45715" marB="45715"/>
                </a:tc>
              </a:tr>
              <a:tr h="396231">
                <a:tc>
                  <a:txBody>
                    <a:bodyPr/>
                    <a:lstStyle/>
                    <a:p>
                      <a:pPr algn="ctr"/>
                      <a:r>
                        <a:rPr lang="en-US" sz="2000" dirty="0" smtClean="0"/>
                        <a:t>CED</a:t>
                      </a:r>
                      <a:endParaRPr lang="en-US" sz="2000" dirty="0"/>
                    </a:p>
                  </a:txBody>
                  <a:tcPr marL="91443" marR="91443" marT="45715" marB="45715"/>
                </a:tc>
                <a:tc>
                  <a:txBody>
                    <a:bodyPr/>
                    <a:lstStyle/>
                    <a:p>
                      <a:pPr algn="ctr"/>
                      <a:r>
                        <a:rPr lang="en-US" sz="2000" dirty="0" smtClean="0"/>
                        <a:t>0.60</a:t>
                      </a:r>
                      <a:endParaRPr lang="en-US" sz="2000" dirty="0"/>
                    </a:p>
                  </a:txBody>
                  <a:tcPr marL="91443" marR="91443" marT="45715" marB="45715"/>
                </a:tc>
                <a:tc>
                  <a:txBody>
                    <a:bodyPr/>
                    <a:lstStyle/>
                    <a:p>
                      <a:pPr algn="ctr"/>
                      <a:r>
                        <a:rPr lang="en-US" sz="2000" dirty="0" smtClean="0"/>
                        <a:t>0.69</a:t>
                      </a:r>
                      <a:endParaRPr lang="en-US" sz="2000" dirty="0"/>
                    </a:p>
                  </a:txBody>
                  <a:tcPr marL="91443" marR="91443" marT="45715" marB="45715"/>
                </a:tc>
                <a:tc>
                  <a:txBody>
                    <a:bodyPr/>
                    <a:lstStyle/>
                    <a:p>
                      <a:pPr algn="ctr"/>
                      <a:r>
                        <a:rPr lang="en-US" sz="2000" dirty="0" smtClean="0"/>
                        <a:t>0.68</a:t>
                      </a:r>
                      <a:endParaRPr lang="en-US" sz="2000" dirty="0"/>
                    </a:p>
                  </a:txBody>
                  <a:tcPr marL="91443" marR="91443" marT="45715" marB="45715"/>
                </a:tc>
                <a:tc>
                  <a:txBody>
                    <a:bodyPr/>
                    <a:lstStyle/>
                    <a:p>
                      <a:pPr algn="ctr"/>
                      <a:r>
                        <a:rPr lang="en-US" sz="2000" dirty="0" smtClean="0"/>
                        <a:t>0.45</a:t>
                      </a:r>
                      <a:endParaRPr lang="en-US" sz="2000" dirty="0"/>
                    </a:p>
                  </a:txBody>
                  <a:tcPr marL="91443" marR="91443" marT="45715" marB="45715"/>
                </a:tc>
                <a:tc>
                  <a:txBody>
                    <a:bodyPr/>
                    <a:lstStyle/>
                    <a:p>
                      <a:pPr algn="ctr"/>
                      <a:r>
                        <a:rPr lang="en-US" sz="2000" dirty="0" smtClean="0"/>
                        <a:t>0.52</a:t>
                      </a:r>
                      <a:endParaRPr lang="en-US" sz="2000" dirty="0"/>
                    </a:p>
                  </a:txBody>
                  <a:tcPr marL="91443" marR="91443" marT="45715" marB="45715"/>
                </a:tc>
                <a:tc>
                  <a:txBody>
                    <a:bodyPr/>
                    <a:lstStyle/>
                    <a:p>
                      <a:pPr algn="ctr"/>
                      <a:r>
                        <a:rPr lang="en-US" sz="2000" dirty="0" smtClean="0"/>
                        <a:t>0.47</a:t>
                      </a:r>
                      <a:endParaRPr lang="en-US" sz="2000" dirty="0"/>
                    </a:p>
                  </a:txBody>
                  <a:tcPr marL="91443" marR="91443" marT="45715" marB="45715"/>
                </a:tc>
              </a:tr>
              <a:tr h="396231">
                <a:tc>
                  <a:txBody>
                    <a:bodyPr/>
                    <a:lstStyle/>
                    <a:p>
                      <a:pPr algn="ctr"/>
                      <a:r>
                        <a:rPr lang="en-US" sz="2000" dirty="0" smtClean="0"/>
                        <a:t>CEM</a:t>
                      </a:r>
                      <a:endParaRPr lang="en-US" sz="2000" dirty="0"/>
                    </a:p>
                  </a:txBody>
                  <a:tcPr marL="91443" marR="91443" marT="45715" marB="45715"/>
                </a:tc>
                <a:tc>
                  <a:txBody>
                    <a:bodyPr/>
                    <a:lstStyle/>
                    <a:p>
                      <a:pPr algn="ctr"/>
                      <a:r>
                        <a:rPr lang="en-US" sz="2000" dirty="0" smtClean="0"/>
                        <a:t>0.32</a:t>
                      </a:r>
                      <a:endParaRPr lang="en-US" sz="2000" dirty="0"/>
                    </a:p>
                  </a:txBody>
                  <a:tcPr marL="91443" marR="91443" marT="45715" marB="45715"/>
                </a:tc>
                <a:tc>
                  <a:txBody>
                    <a:bodyPr/>
                    <a:lstStyle/>
                    <a:p>
                      <a:pPr algn="ctr"/>
                      <a:r>
                        <a:rPr lang="en-US" sz="2000" dirty="0" smtClean="0"/>
                        <a:t>0.73</a:t>
                      </a:r>
                      <a:endParaRPr lang="en-US" sz="2000" dirty="0"/>
                    </a:p>
                  </a:txBody>
                  <a:tcPr marL="91443" marR="91443" marT="45715" marB="45715"/>
                </a:tc>
                <a:tc>
                  <a:txBody>
                    <a:bodyPr/>
                    <a:lstStyle/>
                    <a:p>
                      <a:pPr algn="ctr"/>
                      <a:r>
                        <a:rPr lang="en-US" sz="2000" dirty="0" smtClean="0"/>
                        <a:t>0.51</a:t>
                      </a:r>
                      <a:endParaRPr lang="en-US" sz="2000" dirty="0"/>
                    </a:p>
                  </a:txBody>
                  <a:tcPr marL="91443" marR="91443" marT="45715" marB="45715"/>
                </a:tc>
                <a:tc>
                  <a:txBody>
                    <a:bodyPr/>
                    <a:lstStyle/>
                    <a:p>
                      <a:pPr algn="ctr"/>
                      <a:r>
                        <a:rPr lang="en-US" sz="2000" dirty="0" smtClean="0"/>
                        <a:t>0.32</a:t>
                      </a:r>
                      <a:endParaRPr lang="en-US" sz="2000" dirty="0"/>
                    </a:p>
                  </a:txBody>
                  <a:tcPr marL="91443" marR="91443" marT="45715" marB="45715"/>
                </a:tc>
                <a:tc>
                  <a:txBody>
                    <a:bodyPr/>
                    <a:lstStyle/>
                    <a:p>
                      <a:pPr algn="ctr"/>
                      <a:r>
                        <a:rPr lang="en-US" sz="2000" dirty="0" smtClean="0"/>
                        <a:t>0.51</a:t>
                      </a:r>
                      <a:endParaRPr lang="en-US" sz="2000" dirty="0"/>
                    </a:p>
                  </a:txBody>
                  <a:tcPr marL="91443" marR="91443" marT="45715" marB="45715"/>
                </a:tc>
                <a:tc>
                  <a:txBody>
                    <a:bodyPr/>
                    <a:lstStyle/>
                    <a:p>
                      <a:pPr algn="ctr"/>
                      <a:r>
                        <a:rPr lang="en-US" sz="2000" dirty="0" smtClean="0"/>
                        <a:t>0.62</a:t>
                      </a:r>
                      <a:endParaRPr lang="en-US" sz="2000" dirty="0"/>
                    </a:p>
                  </a:txBody>
                  <a:tcPr marL="91443" marR="91443" marT="45715" marB="45715"/>
                </a:tc>
              </a:tr>
              <a:tr h="396231">
                <a:tc>
                  <a:txBody>
                    <a:bodyPr/>
                    <a:lstStyle/>
                    <a:p>
                      <a:pPr algn="ctr"/>
                      <a:r>
                        <a:rPr lang="en-US" sz="2000" dirty="0" smtClean="0"/>
                        <a:t>S</a:t>
                      </a:r>
                      <a:r>
                        <a:rPr lang="en-US" sz="2000" baseline="0" dirty="0" smtClean="0"/>
                        <a:t>C</a:t>
                      </a:r>
                      <a:endParaRPr lang="en-US" sz="2000" dirty="0"/>
                    </a:p>
                  </a:txBody>
                  <a:tcPr marL="91443" marR="91443" marT="45715" marB="45715"/>
                </a:tc>
                <a:tc>
                  <a:txBody>
                    <a:bodyPr/>
                    <a:lstStyle/>
                    <a:p>
                      <a:pPr algn="ctr"/>
                      <a:endParaRPr lang="en-US" sz="2000" dirty="0"/>
                    </a:p>
                  </a:txBody>
                  <a:tcPr marL="91443" marR="91443" marT="45715" marB="45715"/>
                </a:tc>
                <a:tc>
                  <a:txBody>
                    <a:bodyPr/>
                    <a:lstStyle/>
                    <a:p>
                      <a:pPr algn="ctr"/>
                      <a:r>
                        <a:rPr lang="en-US" sz="2000" dirty="0" smtClean="0"/>
                        <a:t>0.71</a:t>
                      </a:r>
                      <a:endParaRPr lang="en-US" sz="2000" dirty="0"/>
                    </a:p>
                  </a:txBody>
                  <a:tcPr marL="91443" marR="91443" marT="45715" marB="45715"/>
                </a:tc>
                <a:tc>
                  <a:txBody>
                    <a:bodyPr/>
                    <a:lstStyle/>
                    <a:p>
                      <a:pPr algn="ctr"/>
                      <a:r>
                        <a:rPr lang="en-US" sz="2000" dirty="0" smtClean="0"/>
                        <a:t>0.43</a:t>
                      </a:r>
                      <a:endParaRPr lang="en-US" sz="2000" dirty="0"/>
                    </a:p>
                  </a:txBody>
                  <a:tcPr marL="91443" marR="91443" marT="45715" marB="45715"/>
                </a:tc>
                <a:tc>
                  <a:txBody>
                    <a:bodyPr/>
                    <a:lstStyle/>
                    <a:p>
                      <a:pPr algn="ctr"/>
                      <a:endParaRPr lang="en-US" sz="2000" dirty="0"/>
                    </a:p>
                  </a:txBody>
                  <a:tcPr marL="91443" marR="91443" marT="45715" marB="45715"/>
                </a:tc>
                <a:tc>
                  <a:txBody>
                    <a:bodyPr/>
                    <a:lstStyle/>
                    <a:p>
                      <a:pPr algn="ctr"/>
                      <a:r>
                        <a:rPr lang="en-US" sz="2000" dirty="0" smtClean="0"/>
                        <a:t>0.45</a:t>
                      </a:r>
                      <a:endParaRPr lang="en-US" sz="2000" dirty="0"/>
                    </a:p>
                  </a:txBody>
                  <a:tcPr marL="91443" marR="91443" marT="45715" marB="45715"/>
                </a:tc>
                <a:tc>
                  <a:txBody>
                    <a:bodyPr/>
                    <a:lstStyle/>
                    <a:p>
                      <a:pPr algn="ctr"/>
                      <a:endParaRPr lang="en-US" sz="2000" dirty="0"/>
                    </a:p>
                  </a:txBody>
                  <a:tcPr marL="91443" marR="91443" marT="45715" marB="45715"/>
                </a:tc>
              </a:tr>
              <a:tr h="396231">
                <a:tc>
                  <a:txBody>
                    <a:bodyPr/>
                    <a:lstStyle/>
                    <a:p>
                      <a:pPr algn="ctr"/>
                      <a:r>
                        <a:rPr lang="en-US" sz="2000" b="1" dirty="0" smtClean="0"/>
                        <a:t>Average</a:t>
                      </a:r>
                      <a:endParaRPr lang="en-US" sz="2000" b="1" dirty="0"/>
                    </a:p>
                  </a:txBody>
                  <a:tcPr marL="91443" marR="91443" marT="45715" marB="45715"/>
                </a:tc>
                <a:tc>
                  <a:txBody>
                    <a:bodyPr/>
                    <a:lstStyle/>
                    <a:p>
                      <a:pPr algn="ctr"/>
                      <a:r>
                        <a:rPr lang="en-US" sz="2000" b="1" dirty="0" smtClean="0">
                          <a:solidFill>
                            <a:schemeClr val="tx1"/>
                          </a:solidFill>
                        </a:rPr>
                        <a:t>0.67</a:t>
                      </a:r>
                      <a:endParaRPr lang="en-US" sz="2000" b="1" dirty="0">
                        <a:solidFill>
                          <a:schemeClr val="tx1"/>
                        </a:solidFill>
                      </a:endParaRPr>
                    </a:p>
                  </a:txBody>
                  <a:tcPr marL="91443" marR="91443" marT="45715" marB="45715"/>
                </a:tc>
                <a:tc>
                  <a:txBody>
                    <a:bodyPr/>
                    <a:lstStyle/>
                    <a:p>
                      <a:pPr algn="ctr"/>
                      <a:r>
                        <a:rPr lang="en-US" sz="2000" b="1" dirty="0" smtClean="0"/>
                        <a:t>0.69</a:t>
                      </a:r>
                      <a:endParaRPr lang="en-US" sz="2000" b="1" dirty="0"/>
                    </a:p>
                  </a:txBody>
                  <a:tcPr marL="91443" marR="91443" marT="45715" marB="45715"/>
                </a:tc>
                <a:tc>
                  <a:txBody>
                    <a:bodyPr/>
                    <a:lstStyle/>
                    <a:p>
                      <a:pPr algn="ctr"/>
                      <a:r>
                        <a:rPr lang="en-US" sz="2000" b="1" dirty="0" smtClean="0"/>
                        <a:t>0.52</a:t>
                      </a:r>
                      <a:endParaRPr lang="en-US" sz="2000" b="1" dirty="0"/>
                    </a:p>
                  </a:txBody>
                  <a:tcPr marL="91443" marR="91443" marT="45715" marB="45715"/>
                </a:tc>
                <a:tc>
                  <a:txBody>
                    <a:bodyPr/>
                    <a:lstStyle/>
                    <a:p>
                      <a:pPr algn="ctr"/>
                      <a:r>
                        <a:rPr lang="en-US" sz="2000" b="1" dirty="0" smtClean="0"/>
                        <a:t>0.47</a:t>
                      </a:r>
                      <a:endParaRPr lang="en-US" sz="2000" b="1" dirty="0"/>
                    </a:p>
                  </a:txBody>
                  <a:tcPr marL="91443" marR="91443" marT="45715" marB="45715"/>
                </a:tc>
                <a:tc>
                  <a:txBody>
                    <a:bodyPr/>
                    <a:lstStyle/>
                    <a:p>
                      <a:pPr algn="ctr"/>
                      <a:r>
                        <a:rPr lang="en-US" sz="2000" b="1" dirty="0" smtClean="0"/>
                        <a:t>0.57</a:t>
                      </a:r>
                      <a:endParaRPr lang="en-US" sz="2000" b="1" dirty="0"/>
                    </a:p>
                  </a:txBody>
                  <a:tcPr marL="91443" marR="91443" marT="45715" marB="45715"/>
                </a:tc>
                <a:tc>
                  <a:txBody>
                    <a:bodyPr/>
                    <a:lstStyle/>
                    <a:p>
                      <a:pPr algn="ctr"/>
                      <a:r>
                        <a:rPr lang="en-US" sz="2000" b="1" dirty="0" smtClean="0"/>
                        <a:t>0.56</a:t>
                      </a:r>
                      <a:endParaRPr lang="en-US" sz="2000" b="1" dirty="0"/>
                    </a:p>
                  </a:txBody>
                  <a:tcPr marL="91443" marR="91443" marT="45715" marB="45715"/>
                </a:tc>
              </a:tr>
            </a:tbl>
          </a:graphicData>
        </a:graphic>
      </p:graphicFrame>
      <p:sp>
        <p:nvSpPr>
          <p:cNvPr id="3" name="TextBox 2"/>
          <p:cNvSpPr txBox="1"/>
          <p:nvPr/>
        </p:nvSpPr>
        <p:spPr>
          <a:xfrm>
            <a:off x="75362" y="6460148"/>
            <a:ext cx="4601815" cy="400110"/>
          </a:xfrm>
          <a:prstGeom prst="rect">
            <a:avLst/>
          </a:prstGeom>
          <a:noFill/>
        </p:spPr>
        <p:txBody>
          <a:bodyPr wrap="none" rtlCol="0">
            <a:spAutoFit/>
          </a:bodyPr>
          <a:lstStyle/>
          <a:p>
            <a:r>
              <a:rPr lang="en-US" sz="2000" dirty="0" smtClean="0">
                <a:solidFill>
                  <a:srgbClr val="0000FF"/>
                </a:solidFill>
                <a:latin typeface="Calibri"/>
              </a:rPr>
              <a:t>Genetic correlations from k-fold validation</a:t>
            </a:r>
            <a:endParaRPr lang="en-US" sz="2000" dirty="0">
              <a:solidFill>
                <a:srgbClr val="0000FF"/>
              </a:solidFill>
              <a:latin typeface="Calibri"/>
            </a:endParaRPr>
          </a:p>
        </p:txBody>
      </p:sp>
      <p:sp>
        <p:nvSpPr>
          <p:cNvPr id="5" name="TextBox 4"/>
          <p:cNvSpPr txBox="1"/>
          <p:nvPr/>
        </p:nvSpPr>
        <p:spPr>
          <a:xfrm>
            <a:off x="4549849" y="6488668"/>
            <a:ext cx="4594151" cy="369332"/>
          </a:xfrm>
          <a:prstGeom prst="rect">
            <a:avLst/>
          </a:prstGeom>
          <a:noFill/>
        </p:spPr>
        <p:txBody>
          <a:bodyPr wrap="none" rtlCol="0">
            <a:spAutoFit/>
          </a:bodyPr>
          <a:lstStyle/>
          <a:p>
            <a:r>
              <a:rPr lang="en-US" dirty="0" smtClean="0">
                <a:solidFill>
                  <a:prstClr val="black"/>
                </a:solidFill>
                <a:latin typeface="Calibri"/>
              </a:rPr>
              <a:t>Saatchi et al (GSE, 2011; 2012; J </a:t>
            </a:r>
            <a:r>
              <a:rPr lang="en-US" dirty="0" err="1" smtClean="0">
                <a:solidFill>
                  <a:prstClr val="black"/>
                </a:solidFill>
                <a:latin typeface="Calibri"/>
              </a:rPr>
              <a:t>Anim</a:t>
            </a:r>
            <a:r>
              <a:rPr lang="en-US" dirty="0" smtClean="0">
                <a:solidFill>
                  <a:prstClr val="black"/>
                </a:solidFill>
                <a:latin typeface="Calibri"/>
              </a:rPr>
              <a:t> </a:t>
            </a:r>
            <a:r>
              <a:rPr lang="en-US" dirty="0" err="1" smtClean="0">
                <a:solidFill>
                  <a:prstClr val="black"/>
                </a:solidFill>
                <a:latin typeface="Calibri"/>
              </a:rPr>
              <a:t>Sc</a:t>
            </a:r>
            <a:r>
              <a:rPr lang="en-US" dirty="0" smtClean="0">
                <a:solidFill>
                  <a:prstClr val="black"/>
                </a:solidFill>
                <a:latin typeface="Calibri"/>
              </a:rPr>
              <a:t>, 2013)  </a:t>
            </a:r>
            <a:endParaRPr lang="en-US" dirty="0">
              <a:solidFill>
                <a:prstClr val="black"/>
              </a:solidFill>
              <a:latin typeface="Calibri"/>
            </a:endParaRPr>
          </a:p>
        </p:txBody>
      </p:sp>
      <p:sp>
        <p:nvSpPr>
          <p:cNvPr id="6" name="Rectangle 5"/>
          <p:cNvSpPr/>
          <p:nvPr/>
        </p:nvSpPr>
        <p:spPr>
          <a:xfrm>
            <a:off x="4998854" y="2063310"/>
            <a:ext cx="1231602" cy="4374046"/>
          </a:xfrm>
          <a:prstGeom prst="rect">
            <a:avLst/>
          </a:prstGeom>
          <a:solidFill>
            <a:schemeClr val="accent2">
              <a:lumMod val="75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437798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74"/>
            <a:ext cx="8229600" cy="1143000"/>
          </a:xfrm>
        </p:spPr>
        <p:txBody>
          <a:bodyPr/>
          <a:lstStyle/>
          <a:p>
            <a:r>
              <a:rPr lang="en-US" dirty="0" smtClean="0"/>
              <a:t>Genomic Prediction Pipeline</a:t>
            </a:r>
            <a:endParaRPr lang="en-US" dirty="0"/>
          </a:p>
        </p:txBody>
      </p:sp>
      <p:sp>
        <p:nvSpPr>
          <p:cNvPr id="4" name="Rectangle 3"/>
          <p:cNvSpPr/>
          <p:nvPr/>
        </p:nvSpPr>
        <p:spPr>
          <a:xfrm>
            <a:off x="3579008" y="2948349"/>
            <a:ext cx="1456469" cy="976860"/>
          </a:xfrm>
          <a:prstGeom prst="rect">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dirty="0" err="1" smtClean="0">
                <a:solidFill>
                  <a:schemeClr val="tx1"/>
                </a:solidFill>
              </a:rPr>
              <a:t>GeneSeek</a:t>
            </a:r>
            <a:endParaRPr lang="en-US" dirty="0">
              <a:solidFill>
                <a:schemeClr val="tx1"/>
              </a:solidFill>
            </a:endParaRPr>
          </a:p>
        </p:txBody>
      </p:sp>
      <p:sp>
        <p:nvSpPr>
          <p:cNvPr id="5" name="Rectangle 4"/>
          <p:cNvSpPr/>
          <p:nvPr/>
        </p:nvSpPr>
        <p:spPr>
          <a:xfrm>
            <a:off x="3570127" y="1280211"/>
            <a:ext cx="1456469" cy="976860"/>
          </a:xfrm>
          <a:prstGeom prst="rect">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dirty="0" smtClean="0">
                <a:solidFill>
                  <a:schemeClr val="tx1"/>
                </a:solidFill>
              </a:rPr>
              <a:t>Iowa State</a:t>
            </a:r>
          </a:p>
          <a:p>
            <a:pPr algn="ctr"/>
            <a:r>
              <a:rPr lang="en-US" dirty="0" smtClean="0">
                <a:solidFill>
                  <a:schemeClr val="tx1"/>
                </a:solidFill>
              </a:rPr>
              <a:t>NBCEC</a:t>
            </a:r>
            <a:endParaRPr lang="en-US" dirty="0">
              <a:solidFill>
                <a:schemeClr val="tx1"/>
              </a:solidFill>
            </a:endParaRPr>
          </a:p>
        </p:txBody>
      </p:sp>
      <p:sp>
        <p:nvSpPr>
          <p:cNvPr id="7" name="Rectangle 6"/>
          <p:cNvSpPr/>
          <p:nvPr/>
        </p:nvSpPr>
        <p:spPr>
          <a:xfrm>
            <a:off x="3420576" y="4816143"/>
            <a:ext cx="1456469" cy="725316"/>
          </a:xfrm>
          <a:prstGeom prst="rect">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dirty="0" smtClean="0">
                <a:solidFill>
                  <a:schemeClr val="tx1"/>
                </a:solidFill>
              </a:rPr>
              <a:t>ASA</a:t>
            </a:r>
            <a:endParaRPr lang="en-US" dirty="0">
              <a:solidFill>
                <a:schemeClr val="tx1"/>
              </a:solidFill>
            </a:endParaRPr>
          </a:p>
        </p:txBody>
      </p:sp>
      <p:cxnSp>
        <p:nvCxnSpPr>
          <p:cNvPr id="24" name="Straight Arrow Connector 23"/>
          <p:cNvCxnSpPr>
            <a:stCxn id="5" idx="2"/>
            <a:endCxn id="4" idx="0"/>
          </p:cNvCxnSpPr>
          <p:nvPr/>
        </p:nvCxnSpPr>
        <p:spPr>
          <a:xfrm>
            <a:off x="4298362" y="2257070"/>
            <a:ext cx="8881" cy="691279"/>
          </a:xfrm>
          <a:prstGeom prst="straightConnector1">
            <a:avLst/>
          </a:prstGeom>
          <a:ln w="666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163026" y="2284120"/>
            <a:ext cx="2220209" cy="373659"/>
          </a:xfrm>
          <a:prstGeom prst="rect">
            <a:avLst/>
          </a:prstGeom>
          <a:noFill/>
        </p:spPr>
        <p:txBody>
          <a:bodyPr wrap="none" lIns="91425" tIns="45713" rIns="91425" bIns="45713" rtlCol="0">
            <a:spAutoFit/>
          </a:bodyPr>
          <a:lstStyle/>
          <a:p>
            <a:r>
              <a:rPr lang="en-US" dirty="0" smtClean="0">
                <a:solidFill>
                  <a:schemeClr val="accent2"/>
                </a:solidFill>
              </a:rPr>
              <a:t>Prediction    Equation</a:t>
            </a:r>
            <a:endParaRPr lang="en-US" dirty="0">
              <a:solidFill>
                <a:schemeClr val="accent2"/>
              </a:solidFill>
            </a:endParaRPr>
          </a:p>
        </p:txBody>
      </p:sp>
      <p:sp>
        <p:nvSpPr>
          <p:cNvPr id="15" name="Oval 14"/>
          <p:cNvSpPr/>
          <p:nvPr/>
        </p:nvSpPr>
        <p:spPr>
          <a:xfrm>
            <a:off x="168743" y="1679848"/>
            <a:ext cx="2992865" cy="2994207"/>
          </a:xfrm>
          <a:prstGeom prst="ellipse">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4000" dirty="0"/>
              <a:t>Breeders</a:t>
            </a:r>
          </a:p>
        </p:txBody>
      </p:sp>
      <p:cxnSp>
        <p:nvCxnSpPr>
          <p:cNvPr id="18" name="Straight Arrow Connector 17"/>
          <p:cNvCxnSpPr>
            <a:endCxn id="4" idx="1"/>
          </p:cNvCxnSpPr>
          <p:nvPr/>
        </p:nvCxnSpPr>
        <p:spPr>
          <a:xfrm>
            <a:off x="2697662" y="3411555"/>
            <a:ext cx="881343" cy="25224"/>
          </a:xfrm>
          <a:prstGeom prst="straightConnector1">
            <a:avLst/>
          </a:prstGeom>
          <a:ln w="66675">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626612" y="2962310"/>
            <a:ext cx="1104386" cy="373659"/>
          </a:xfrm>
          <a:prstGeom prst="rect">
            <a:avLst/>
          </a:prstGeom>
          <a:noFill/>
        </p:spPr>
        <p:txBody>
          <a:bodyPr wrap="none" lIns="91425" tIns="45713" rIns="91425" bIns="45713" rtlCol="0">
            <a:spAutoFit/>
          </a:bodyPr>
          <a:lstStyle/>
          <a:p>
            <a:r>
              <a:rPr lang="en-US" dirty="0" smtClean="0"/>
              <a:t>Hair/DNA</a:t>
            </a:r>
            <a:endParaRPr lang="en-US" dirty="0"/>
          </a:p>
        </p:txBody>
      </p:sp>
      <p:cxnSp>
        <p:nvCxnSpPr>
          <p:cNvPr id="20" name="Straight Arrow Connector 19"/>
          <p:cNvCxnSpPr/>
          <p:nvPr/>
        </p:nvCxnSpPr>
        <p:spPr>
          <a:xfrm>
            <a:off x="4504460" y="3899987"/>
            <a:ext cx="3563" cy="916156"/>
          </a:xfrm>
          <a:prstGeom prst="straightConnector1">
            <a:avLst/>
          </a:prstGeom>
          <a:ln w="66675">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504461" y="4076166"/>
            <a:ext cx="2100242" cy="373659"/>
          </a:xfrm>
          <a:prstGeom prst="rect">
            <a:avLst/>
          </a:prstGeom>
          <a:noFill/>
        </p:spPr>
        <p:txBody>
          <a:bodyPr wrap="none" lIns="91425" tIns="45713" rIns="91425" bIns="45713" rtlCol="0">
            <a:spAutoFit/>
          </a:bodyPr>
          <a:lstStyle/>
          <a:p>
            <a:r>
              <a:rPr lang="en-US" dirty="0" smtClean="0"/>
              <a:t>MBV and genotypes</a:t>
            </a:r>
            <a:endParaRPr lang="en-US" dirty="0"/>
          </a:p>
        </p:txBody>
      </p:sp>
      <p:sp>
        <p:nvSpPr>
          <p:cNvPr id="19" name="Oval 18"/>
          <p:cNvSpPr/>
          <p:nvPr/>
        </p:nvSpPr>
        <p:spPr>
          <a:xfrm>
            <a:off x="2856091" y="5932201"/>
            <a:ext cx="2893751" cy="810351"/>
          </a:xfrm>
          <a:prstGeom prst="ellipse">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dirty="0" smtClean="0"/>
              <a:t>Blend MBV &amp; EPD</a:t>
            </a:r>
            <a:endParaRPr lang="en-US" dirty="0"/>
          </a:p>
        </p:txBody>
      </p:sp>
      <p:cxnSp>
        <p:nvCxnSpPr>
          <p:cNvPr id="25" name="Straight Arrow Connector 24"/>
          <p:cNvCxnSpPr/>
          <p:nvPr/>
        </p:nvCxnSpPr>
        <p:spPr>
          <a:xfrm>
            <a:off x="4522312" y="5563638"/>
            <a:ext cx="3558" cy="458079"/>
          </a:xfrm>
          <a:prstGeom prst="straightConnector1">
            <a:avLst/>
          </a:prstGeom>
          <a:ln w="66675">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148806" y="5541459"/>
            <a:ext cx="0" cy="557226"/>
          </a:xfrm>
          <a:prstGeom prst="straightConnector1">
            <a:avLst/>
          </a:prstGeom>
          <a:ln w="666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2282394" y="3641020"/>
            <a:ext cx="1430460" cy="1175124"/>
          </a:xfrm>
          <a:prstGeom prst="straightConnector1">
            <a:avLst/>
          </a:prstGeom>
          <a:ln w="666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2344420">
            <a:off x="2907225" y="4038480"/>
            <a:ext cx="927359" cy="373659"/>
          </a:xfrm>
          <a:prstGeom prst="rect">
            <a:avLst/>
          </a:prstGeom>
          <a:noFill/>
          <a:ln>
            <a:noFill/>
          </a:ln>
        </p:spPr>
        <p:txBody>
          <a:bodyPr wrap="none" lIns="91425" tIns="45713" rIns="91425" bIns="45713" rtlCol="0">
            <a:spAutoFit/>
          </a:bodyPr>
          <a:lstStyle/>
          <a:p>
            <a:r>
              <a:rPr lang="en-US" dirty="0" smtClean="0">
                <a:solidFill>
                  <a:srgbClr val="C0504D"/>
                </a:solidFill>
              </a:rPr>
              <a:t>Reports</a:t>
            </a:r>
            <a:endParaRPr lang="en-US" dirty="0">
              <a:solidFill>
                <a:srgbClr val="C0504D"/>
              </a:solidFill>
            </a:endParaRPr>
          </a:p>
        </p:txBody>
      </p:sp>
      <p:sp>
        <p:nvSpPr>
          <p:cNvPr id="3" name="Right Brace 2"/>
          <p:cNvSpPr/>
          <p:nvPr/>
        </p:nvSpPr>
        <p:spPr>
          <a:xfrm>
            <a:off x="5246079" y="2872871"/>
            <a:ext cx="345717" cy="1127816"/>
          </a:xfrm>
          <a:prstGeom prst="rightBrace">
            <a:avLst/>
          </a:prstGeom>
        </p:spPr>
        <p:style>
          <a:lnRef idx="2">
            <a:schemeClr val="accent1"/>
          </a:lnRef>
          <a:fillRef idx="0">
            <a:schemeClr val="accent1"/>
          </a:fillRef>
          <a:effectRef idx="1">
            <a:schemeClr val="accent1"/>
          </a:effectRef>
          <a:fontRef idx="minor">
            <a:schemeClr val="tx1"/>
          </a:fontRef>
        </p:style>
        <p:txBody>
          <a:bodyPr lIns="91425" tIns="45713" rIns="91425" bIns="45713" spcCol="0" rtlCol="0" anchor="ctr"/>
          <a:lstStyle/>
          <a:p>
            <a:pPr algn="ctr"/>
            <a:endParaRPr lang="en-US"/>
          </a:p>
        </p:txBody>
      </p:sp>
      <p:sp>
        <p:nvSpPr>
          <p:cNvPr id="8" name="TextBox 7"/>
          <p:cNvSpPr txBox="1"/>
          <p:nvPr/>
        </p:nvSpPr>
        <p:spPr>
          <a:xfrm>
            <a:off x="5557445" y="2890520"/>
            <a:ext cx="3544710" cy="1015663"/>
          </a:xfrm>
          <a:prstGeom prst="rect">
            <a:avLst/>
          </a:prstGeom>
          <a:noFill/>
        </p:spPr>
        <p:txBody>
          <a:bodyPr wrap="none" lIns="91425" tIns="45713" rIns="91425" bIns="45713" rtlCol="0">
            <a:spAutoFit/>
          </a:bodyPr>
          <a:lstStyle/>
          <a:p>
            <a:pPr algn="ctr"/>
            <a:r>
              <a:rPr lang="en-US" sz="2000" dirty="0" err="1">
                <a:solidFill>
                  <a:srgbClr val="0000FF"/>
                </a:solidFill>
              </a:rPr>
              <a:t>GeneSeek</a:t>
            </a:r>
            <a:r>
              <a:rPr lang="en-US" sz="2000" dirty="0">
                <a:solidFill>
                  <a:srgbClr val="0000FF"/>
                </a:solidFill>
              </a:rPr>
              <a:t> running the</a:t>
            </a:r>
          </a:p>
          <a:p>
            <a:pPr algn="ctr"/>
            <a:r>
              <a:rPr lang="en-US" sz="2000" dirty="0">
                <a:solidFill>
                  <a:srgbClr val="0000FF"/>
                </a:solidFill>
              </a:rPr>
              <a:t>Beagle pipeline GGP to 50k then</a:t>
            </a:r>
          </a:p>
          <a:p>
            <a:pPr algn="ctr"/>
            <a:r>
              <a:rPr lang="en-US" sz="2000" dirty="0">
                <a:solidFill>
                  <a:srgbClr val="0000FF"/>
                </a:solidFill>
              </a:rPr>
              <a:t>applying prediction equation</a:t>
            </a:r>
          </a:p>
        </p:txBody>
      </p:sp>
    </p:spTree>
    <p:extLst>
      <p:ext uri="{BB962C8B-B14F-4D97-AF65-F5344CB8AC3E}">
        <p14:creationId xmlns:p14="http://schemas.microsoft.com/office/powerpoint/2010/main" xmlns="" val="6133305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803"/>
            <a:ext cx="8229600" cy="1143000"/>
          </a:xfrm>
        </p:spPr>
        <p:txBody>
          <a:bodyPr>
            <a:normAutofit/>
          </a:bodyPr>
          <a:lstStyle/>
          <a:p>
            <a:r>
              <a:rPr lang="en-US" dirty="0" smtClean="0"/>
              <a:t>Impact on Accuracy--%GV=50%</a:t>
            </a:r>
            <a:endParaRPr lang="en-US" dirty="0"/>
          </a:p>
        </p:txBody>
      </p:sp>
      <p:sp>
        <p:nvSpPr>
          <p:cNvPr id="3" name="TextBox 2"/>
          <p:cNvSpPr txBox="1"/>
          <p:nvPr/>
        </p:nvSpPr>
        <p:spPr>
          <a:xfrm>
            <a:off x="5351965" y="810612"/>
            <a:ext cx="3626363" cy="523220"/>
          </a:xfrm>
          <a:prstGeom prst="rect">
            <a:avLst/>
          </a:prstGeom>
          <a:noFill/>
        </p:spPr>
        <p:txBody>
          <a:bodyPr wrap="none" rtlCol="0">
            <a:spAutoFit/>
          </a:bodyPr>
          <a:lstStyle/>
          <a:p>
            <a:r>
              <a:rPr lang="en-US" sz="2800" dirty="0" smtClean="0">
                <a:solidFill>
                  <a:srgbClr val="0000FF"/>
                </a:solidFill>
              </a:rPr>
              <a:t>Genetic correlation=0.7</a:t>
            </a:r>
            <a:endParaRPr lang="en-US" sz="2800" dirty="0">
              <a:solidFill>
                <a:srgbClr val="0000FF"/>
              </a:solidFill>
            </a:endParaRPr>
          </a:p>
        </p:txBody>
      </p:sp>
      <p:sp>
        <p:nvSpPr>
          <p:cNvPr id="6" name="Rectangle 5"/>
          <p:cNvSpPr/>
          <p:nvPr/>
        </p:nvSpPr>
        <p:spPr>
          <a:xfrm>
            <a:off x="4252167" y="1417639"/>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BIF_Acc0.7.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8044" y="612422"/>
            <a:ext cx="5963356" cy="5963356"/>
          </a:xfrm>
          <a:prstGeom prst="rect">
            <a:avLst/>
          </a:prstGeom>
        </p:spPr>
      </p:pic>
      <p:sp>
        <p:nvSpPr>
          <p:cNvPr id="10" name="TextBox 9"/>
          <p:cNvSpPr txBox="1"/>
          <p:nvPr/>
        </p:nvSpPr>
        <p:spPr>
          <a:xfrm>
            <a:off x="218725" y="6413615"/>
            <a:ext cx="8727294" cy="400110"/>
          </a:xfrm>
          <a:prstGeom prst="rect">
            <a:avLst/>
          </a:prstGeom>
          <a:noFill/>
        </p:spPr>
        <p:txBody>
          <a:bodyPr wrap="none" rtlCol="0">
            <a:spAutoFit/>
          </a:bodyPr>
          <a:lstStyle/>
          <a:p>
            <a:r>
              <a:rPr lang="en-US" sz="2000" dirty="0" smtClean="0">
                <a:solidFill>
                  <a:srgbClr val="0000FF"/>
                </a:solidFill>
              </a:rPr>
              <a:t>Genomics will not improve the accuracy of a bull that already has an accurate EPD</a:t>
            </a:r>
            <a:endParaRPr lang="en-US" sz="2000" dirty="0">
              <a:solidFill>
                <a:srgbClr val="0000FF"/>
              </a:solidFill>
            </a:endParaRPr>
          </a:p>
        </p:txBody>
      </p:sp>
      <p:sp>
        <p:nvSpPr>
          <p:cNvPr id="11" name="Left-Right Arrow 10"/>
          <p:cNvSpPr/>
          <p:nvPr/>
        </p:nvSpPr>
        <p:spPr>
          <a:xfrm rot="16200000">
            <a:off x="608510" y="4721772"/>
            <a:ext cx="901647" cy="411388"/>
          </a:xfrm>
          <a:prstGeom prst="lef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112330" y="4712776"/>
            <a:ext cx="1467068" cy="369332"/>
          </a:xfrm>
          <a:prstGeom prst="rect">
            <a:avLst/>
          </a:prstGeom>
          <a:noFill/>
        </p:spPr>
        <p:txBody>
          <a:bodyPr wrap="none" rtlCol="0">
            <a:spAutoFit/>
          </a:bodyPr>
          <a:lstStyle/>
          <a:p>
            <a:r>
              <a:rPr lang="en-US" dirty="0" smtClean="0"/>
              <a:t>Pedigree only</a:t>
            </a:r>
            <a:endParaRPr lang="en-US" dirty="0"/>
          </a:p>
        </p:txBody>
      </p:sp>
      <p:sp>
        <p:nvSpPr>
          <p:cNvPr id="13" name="TextBox 12"/>
          <p:cNvSpPr txBox="1"/>
          <p:nvPr/>
        </p:nvSpPr>
        <p:spPr>
          <a:xfrm>
            <a:off x="993298" y="3299467"/>
            <a:ext cx="1417162" cy="646331"/>
          </a:xfrm>
          <a:prstGeom prst="rect">
            <a:avLst/>
          </a:prstGeom>
          <a:noFill/>
        </p:spPr>
        <p:txBody>
          <a:bodyPr wrap="none" rtlCol="0">
            <a:spAutoFit/>
          </a:bodyPr>
          <a:lstStyle/>
          <a:p>
            <a:pPr algn="ctr"/>
            <a:r>
              <a:rPr lang="en-US" dirty="0" smtClean="0">
                <a:solidFill>
                  <a:srgbClr val="0000FF"/>
                </a:solidFill>
              </a:rPr>
              <a:t>Pedigree and</a:t>
            </a:r>
          </a:p>
          <a:p>
            <a:pPr algn="ctr"/>
            <a:r>
              <a:rPr lang="en-US" dirty="0">
                <a:solidFill>
                  <a:srgbClr val="0000FF"/>
                </a:solidFill>
              </a:rPr>
              <a:t> </a:t>
            </a:r>
            <a:r>
              <a:rPr lang="en-US" dirty="0" smtClean="0">
                <a:solidFill>
                  <a:srgbClr val="0000FF"/>
                </a:solidFill>
              </a:rPr>
              <a:t>genomic</a:t>
            </a:r>
            <a:endParaRPr lang="en-US" dirty="0">
              <a:solidFill>
                <a:srgbClr val="0000FF"/>
              </a:solidFill>
            </a:endParaRPr>
          </a:p>
        </p:txBody>
      </p:sp>
    </p:spTree>
    <p:extLst>
      <p:ext uri="{BB962C8B-B14F-4D97-AF65-F5344CB8AC3E}">
        <p14:creationId xmlns:p14="http://schemas.microsoft.com/office/powerpoint/2010/main" xmlns="" val="1418950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ex.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5268551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136"/>
            <a:ext cx="8229600" cy="1143000"/>
          </a:xfrm>
        </p:spPr>
        <p:txBody>
          <a:bodyPr>
            <a:normAutofit/>
          </a:bodyPr>
          <a:lstStyle/>
          <a:p>
            <a:r>
              <a:rPr lang="en-US" dirty="0" smtClean="0"/>
              <a:t>Impact on Accuracy--%GV=64%</a:t>
            </a:r>
            <a:endParaRPr lang="en-US" dirty="0"/>
          </a:p>
        </p:txBody>
      </p:sp>
      <p:sp>
        <p:nvSpPr>
          <p:cNvPr id="5" name="TextBox 4"/>
          <p:cNvSpPr txBox="1"/>
          <p:nvPr/>
        </p:nvSpPr>
        <p:spPr>
          <a:xfrm>
            <a:off x="5335646" y="739694"/>
            <a:ext cx="3626363" cy="523220"/>
          </a:xfrm>
          <a:prstGeom prst="rect">
            <a:avLst/>
          </a:prstGeom>
          <a:noFill/>
        </p:spPr>
        <p:txBody>
          <a:bodyPr wrap="none" rtlCol="0">
            <a:spAutoFit/>
          </a:bodyPr>
          <a:lstStyle/>
          <a:p>
            <a:r>
              <a:rPr lang="en-US" sz="2800" dirty="0" smtClean="0">
                <a:solidFill>
                  <a:srgbClr val="0000FF"/>
                </a:solidFill>
              </a:rPr>
              <a:t>Genetic correlation=0.8</a:t>
            </a:r>
            <a:endParaRPr lang="en-US" sz="2800" dirty="0">
              <a:solidFill>
                <a:srgbClr val="0000FF"/>
              </a:solidFill>
            </a:endParaRPr>
          </a:p>
        </p:txBody>
      </p:sp>
      <p:sp>
        <p:nvSpPr>
          <p:cNvPr id="6" name="Rectangle 5"/>
          <p:cNvSpPr/>
          <p:nvPr/>
        </p:nvSpPr>
        <p:spPr>
          <a:xfrm>
            <a:off x="4252167" y="1417639"/>
            <a:ext cx="9144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BIF_Acc0.8.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3933" y="570091"/>
            <a:ext cx="5977465" cy="5977465"/>
          </a:xfrm>
          <a:prstGeom prst="rect">
            <a:avLst/>
          </a:prstGeom>
        </p:spPr>
      </p:pic>
      <p:sp>
        <p:nvSpPr>
          <p:cNvPr id="10" name="TextBox 9"/>
          <p:cNvSpPr txBox="1"/>
          <p:nvPr/>
        </p:nvSpPr>
        <p:spPr>
          <a:xfrm>
            <a:off x="457200" y="6439015"/>
            <a:ext cx="8232617" cy="400110"/>
          </a:xfrm>
          <a:prstGeom prst="rect">
            <a:avLst/>
          </a:prstGeom>
          <a:noFill/>
        </p:spPr>
        <p:txBody>
          <a:bodyPr wrap="none" rtlCol="0">
            <a:spAutoFit/>
          </a:bodyPr>
          <a:lstStyle/>
          <a:p>
            <a:r>
              <a:rPr lang="en-US" sz="2000" dirty="0" smtClean="0">
                <a:solidFill>
                  <a:srgbClr val="0000FF"/>
                </a:solidFill>
              </a:rPr>
              <a:t>Genomic EPDs are equally likely to be better or worse than without genomics</a:t>
            </a:r>
            <a:endParaRPr lang="en-US" sz="2000" dirty="0">
              <a:solidFill>
                <a:srgbClr val="0000FF"/>
              </a:solidFill>
            </a:endParaRPr>
          </a:p>
        </p:txBody>
      </p:sp>
      <p:sp>
        <p:nvSpPr>
          <p:cNvPr id="11" name="TextBox 10"/>
          <p:cNvSpPr txBox="1"/>
          <p:nvPr/>
        </p:nvSpPr>
        <p:spPr>
          <a:xfrm>
            <a:off x="1306505" y="3785457"/>
            <a:ext cx="933945" cy="646331"/>
          </a:xfrm>
          <a:prstGeom prst="rect">
            <a:avLst/>
          </a:prstGeom>
          <a:noFill/>
        </p:spPr>
        <p:txBody>
          <a:bodyPr wrap="none" rtlCol="0">
            <a:spAutoFit/>
          </a:bodyPr>
          <a:lstStyle/>
          <a:p>
            <a:pPr algn="ctr"/>
            <a:r>
              <a:rPr lang="en-US" sz="1200" dirty="0" smtClean="0">
                <a:solidFill>
                  <a:srgbClr val="F79646"/>
                </a:solidFill>
              </a:rPr>
              <a:t>Return on</a:t>
            </a:r>
          </a:p>
          <a:p>
            <a:pPr algn="ctr"/>
            <a:r>
              <a:rPr lang="en-US" sz="1200" dirty="0">
                <a:solidFill>
                  <a:srgbClr val="F79646"/>
                </a:solidFill>
              </a:rPr>
              <a:t> </a:t>
            </a:r>
            <a:r>
              <a:rPr lang="en-US" sz="1200" dirty="0" smtClean="0">
                <a:solidFill>
                  <a:srgbClr val="F79646"/>
                </a:solidFill>
              </a:rPr>
              <a:t>genotyping</a:t>
            </a:r>
          </a:p>
          <a:p>
            <a:pPr algn="ctr"/>
            <a:r>
              <a:rPr lang="en-US" sz="1200" dirty="0">
                <a:solidFill>
                  <a:srgbClr val="F79646"/>
                </a:solidFill>
              </a:rPr>
              <a:t> </a:t>
            </a:r>
            <a:r>
              <a:rPr lang="en-US" sz="1200" dirty="0" smtClean="0">
                <a:solidFill>
                  <a:srgbClr val="F79646"/>
                </a:solidFill>
              </a:rPr>
              <a:t>investment</a:t>
            </a:r>
            <a:endParaRPr lang="en-US" sz="1200" dirty="0">
              <a:solidFill>
                <a:srgbClr val="F79646"/>
              </a:solidFill>
            </a:endParaRPr>
          </a:p>
        </p:txBody>
      </p:sp>
      <p:sp>
        <p:nvSpPr>
          <p:cNvPr id="12" name="Left-Right Arrow 11"/>
          <p:cNvSpPr/>
          <p:nvPr/>
        </p:nvSpPr>
        <p:spPr>
          <a:xfrm rot="16200000">
            <a:off x="461411" y="4396719"/>
            <a:ext cx="1232120" cy="497953"/>
          </a:xfrm>
          <a:prstGeom prst="lef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940249" y="3944971"/>
            <a:ext cx="1467068" cy="369332"/>
          </a:xfrm>
          <a:prstGeom prst="rect">
            <a:avLst/>
          </a:prstGeom>
          <a:noFill/>
        </p:spPr>
        <p:txBody>
          <a:bodyPr wrap="none" rtlCol="0">
            <a:spAutoFit/>
          </a:bodyPr>
          <a:lstStyle/>
          <a:p>
            <a:r>
              <a:rPr lang="en-US" dirty="0" smtClean="0"/>
              <a:t>Pedigree only</a:t>
            </a:r>
            <a:endParaRPr lang="en-US" dirty="0"/>
          </a:p>
        </p:txBody>
      </p:sp>
      <p:sp>
        <p:nvSpPr>
          <p:cNvPr id="14" name="TextBox 13"/>
          <p:cNvSpPr txBox="1"/>
          <p:nvPr/>
        </p:nvSpPr>
        <p:spPr>
          <a:xfrm>
            <a:off x="1523087" y="2703214"/>
            <a:ext cx="1417162" cy="646331"/>
          </a:xfrm>
          <a:prstGeom prst="rect">
            <a:avLst/>
          </a:prstGeom>
          <a:noFill/>
        </p:spPr>
        <p:txBody>
          <a:bodyPr wrap="none" rtlCol="0">
            <a:spAutoFit/>
          </a:bodyPr>
          <a:lstStyle/>
          <a:p>
            <a:pPr algn="ctr"/>
            <a:r>
              <a:rPr lang="en-US" dirty="0" smtClean="0">
                <a:solidFill>
                  <a:srgbClr val="0000FF"/>
                </a:solidFill>
              </a:rPr>
              <a:t>Pedigree and</a:t>
            </a:r>
          </a:p>
          <a:p>
            <a:pPr algn="ctr"/>
            <a:r>
              <a:rPr lang="en-US" dirty="0">
                <a:solidFill>
                  <a:srgbClr val="0000FF"/>
                </a:solidFill>
              </a:rPr>
              <a:t> </a:t>
            </a:r>
            <a:r>
              <a:rPr lang="en-US" dirty="0" smtClean="0">
                <a:solidFill>
                  <a:srgbClr val="0000FF"/>
                </a:solidFill>
              </a:rPr>
              <a:t>genomic</a:t>
            </a:r>
            <a:endParaRPr lang="en-US" dirty="0">
              <a:solidFill>
                <a:srgbClr val="0000FF"/>
              </a:solidFill>
            </a:endParaRPr>
          </a:p>
        </p:txBody>
      </p:sp>
    </p:spTree>
    <p:extLst>
      <p:ext uri="{BB962C8B-B14F-4D97-AF65-F5344CB8AC3E}">
        <p14:creationId xmlns:p14="http://schemas.microsoft.com/office/powerpoint/2010/main" xmlns="" val="5892812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457200" y="-152400"/>
            <a:ext cx="8229600" cy="1143000"/>
          </a:xfrm>
        </p:spPr>
        <p:txBody>
          <a:bodyPr/>
          <a:lstStyle/>
          <a:p>
            <a:r>
              <a:rPr lang="en-US" dirty="0" smtClean="0">
                <a:latin typeface="Calibri" charset="0"/>
              </a:rPr>
              <a:t>Major Regions for Birth Weight</a:t>
            </a:r>
            <a:endParaRPr lang="en-US" dirty="0">
              <a:latin typeface="Calibri"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820611782"/>
              </p:ext>
            </p:extLst>
          </p:nvPr>
        </p:nvGraphicFramePr>
        <p:xfrm>
          <a:off x="117354" y="1579039"/>
          <a:ext cx="8861237" cy="2286225"/>
        </p:xfrm>
        <a:graphic>
          <a:graphicData uri="http://schemas.openxmlformats.org/drawingml/2006/table">
            <a:tbl>
              <a:tblPr firstRow="1" bandRow="1">
                <a:tableStyleId>{5C22544A-7EE6-4342-B048-85BDC9FD1C3A}</a:tableStyleId>
              </a:tblPr>
              <a:tblGrid>
                <a:gridCol w="1265891"/>
                <a:gridCol w="1265891"/>
                <a:gridCol w="1265891"/>
                <a:gridCol w="1265891"/>
                <a:gridCol w="1265891"/>
                <a:gridCol w="1265891"/>
                <a:gridCol w="1265891"/>
              </a:tblGrid>
              <a:tr h="457245">
                <a:tc>
                  <a:txBody>
                    <a:bodyPr/>
                    <a:lstStyle/>
                    <a:p>
                      <a:pPr algn="ctr"/>
                      <a:r>
                        <a:rPr lang="en-US" sz="1800" dirty="0" err="1" smtClean="0"/>
                        <a:t>Chr_mb</a:t>
                      </a:r>
                      <a:endParaRPr lang="en-US" sz="1800" dirty="0"/>
                    </a:p>
                  </a:txBody>
                  <a:tcPr marT="45743" marB="45743"/>
                </a:tc>
                <a:tc>
                  <a:txBody>
                    <a:bodyPr/>
                    <a:lstStyle/>
                    <a:p>
                      <a:pPr algn="ctr"/>
                      <a:r>
                        <a:rPr lang="en-US" sz="1800" dirty="0" smtClean="0"/>
                        <a:t>Angus</a:t>
                      </a:r>
                      <a:endParaRPr lang="en-US" sz="1800" dirty="0"/>
                    </a:p>
                  </a:txBody>
                  <a:tcPr marT="45743" marB="45743"/>
                </a:tc>
                <a:tc>
                  <a:txBody>
                    <a:bodyPr/>
                    <a:lstStyle/>
                    <a:p>
                      <a:pPr algn="ctr"/>
                      <a:r>
                        <a:rPr lang="en-US" sz="1800" dirty="0" smtClean="0"/>
                        <a:t>Hereford</a:t>
                      </a:r>
                      <a:endParaRPr lang="en-US" sz="1800" dirty="0"/>
                    </a:p>
                  </a:txBody>
                  <a:tcPr marT="45743" marB="45743"/>
                </a:tc>
                <a:tc>
                  <a:txBody>
                    <a:bodyPr/>
                    <a:lstStyle/>
                    <a:p>
                      <a:pPr algn="ctr"/>
                      <a:r>
                        <a:rPr lang="en-US" sz="1800" dirty="0" smtClean="0"/>
                        <a:t>Shorthorn</a:t>
                      </a:r>
                      <a:endParaRPr lang="en-US" sz="1800" dirty="0"/>
                    </a:p>
                  </a:txBody>
                  <a:tcPr marT="45743" marB="45743"/>
                </a:tc>
                <a:tc>
                  <a:txBody>
                    <a:bodyPr/>
                    <a:lstStyle/>
                    <a:p>
                      <a:pPr algn="ctr"/>
                      <a:r>
                        <a:rPr lang="en-US" sz="1800" dirty="0" err="1" smtClean="0"/>
                        <a:t>Limousin</a:t>
                      </a:r>
                      <a:endParaRPr lang="en-US" sz="1800" dirty="0"/>
                    </a:p>
                  </a:txBody>
                  <a:tcPr marT="45743" marB="45743"/>
                </a:tc>
                <a:tc>
                  <a:txBody>
                    <a:bodyPr/>
                    <a:lstStyle/>
                    <a:p>
                      <a:pPr algn="ctr"/>
                      <a:r>
                        <a:rPr lang="en-US" sz="1800" dirty="0" smtClean="0"/>
                        <a:t>Simmental</a:t>
                      </a:r>
                      <a:endParaRPr lang="en-US" sz="1800" dirty="0"/>
                    </a:p>
                  </a:txBody>
                  <a:tcPr marT="45743" marB="45743"/>
                </a:tc>
                <a:tc>
                  <a:txBody>
                    <a:bodyPr/>
                    <a:lstStyle/>
                    <a:p>
                      <a:pPr algn="ctr"/>
                      <a:r>
                        <a:rPr lang="en-US" sz="1800" dirty="0" err="1" smtClean="0"/>
                        <a:t>Gelbvieh</a:t>
                      </a:r>
                      <a:endParaRPr lang="en-US" sz="1800" dirty="0"/>
                    </a:p>
                  </a:txBody>
                  <a:tcPr marT="45743" marB="45743"/>
                </a:tc>
              </a:tr>
              <a:tr h="457245">
                <a:tc>
                  <a:txBody>
                    <a:bodyPr/>
                    <a:lstStyle/>
                    <a:p>
                      <a:pPr algn="ctr"/>
                      <a:r>
                        <a:rPr lang="en-US" sz="1800" dirty="0" smtClean="0"/>
                        <a:t>  7_93</a:t>
                      </a:r>
                      <a:endParaRPr lang="en-US" sz="1800" dirty="0"/>
                    </a:p>
                  </a:txBody>
                  <a:tcPr marT="45743" marB="45743"/>
                </a:tc>
                <a:tc>
                  <a:txBody>
                    <a:bodyPr/>
                    <a:lstStyle/>
                    <a:p>
                      <a:pPr algn="ctr"/>
                      <a:r>
                        <a:rPr lang="en-US" sz="1800" dirty="0" smtClean="0"/>
                        <a:t>7.10</a:t>
                      </a:r>
                      <a:endParaRPr lang="en-US" sz="1800" dirty="0"/>
                    </a:p>
                  </a:txBody>
                  <a:tcPr marT="45743" marB="45743"/>
                </a:tc>
                <a:tc>
                  <a:txBody>
                    <a:bodyPr/>
                    <a:lstStyle/>
                    <a:p>
                      <a:pPr algn="ctr"/>
                      <a:r>
                        <a:rPr lang="en-US" sz="1800" dirty="0" smtClean="0"/>
                        <a:t>5.85</a:t>
                      </a:r>
                      <a:endParaRPr lang="en-US" sz="1800" dirty="0"/>
                    </a:p>
                  </a:txBody>
                  <a:tcPr marT="45743" marB="45743"/>
                </a:tc>
                <a:tc>
                  <a:txBody>
                    <a:bodyPr/>
                    <a:lstStyle/>
                    <a:p>
                      <a:pPr algn="ctr"/>
                      <a:r>
                        <a:rPr lang="en-US" sz="1800" dirty="0" smtClean="0"/>
                        <a:t>0.01</a:t>
                      </a:r>
                      <a:endParaRPr lang="en-US" sz="1800" dirty="0"/>
                    </a:p>
                  </a:txBody>
                  <a:tcPr marT="45743" marB="45743"/>
                </a:tc>
                <a:tc>
                  <a:txBody>
                    <a:bodyPr/>
                    <a:lstStyle/>
                    <a:p>
                      <a:pPr algn="ctr"/>
                      <a:r>
                        <a:rPr lang="en-US" sz="1800" dirty="0" smtClean="0"/>
                        <a:t>0.02</a:t>
                      </a:r>
                      <a:endParaRPr lang="en-US" sz="1800" dirty="0"/>
                    </a:p>
                  </a:txBody>
                  <a:tcPr marT="45743" marB="45743"/>
                </a:tc>
                <a:tc>
                  <a:txBody>
                    <a:bodyPr/>
                    <a:lstStyle/>
                    <a:p>
                      <a:pPr algn="ctr"/>
                      <a:r>
                        <a:rPr lang="en-US" sz="1800" dirty="0" smtClean="0"/>
                        <a:t>0.18</a:t>
                      </a:r>
                      <a:endParaRPr lang="en-US" sz="1800" dirty="0"/>
                    </a:p>
                  </a:txBody>
                  <a:tcPr marT="45743" marB="45743"/>
                </a:tc>
                <a:tc>
                  <a:txBody>
                    <a:bodyPr/>
                    <a:lstStyle/>
                    <a:p>
                      <a:pPr algn="ctr"/>
                      <a:r>
                        <a:rPr lang="en-US" sz="1800" dirty="0" smtClean="0"/>
                        <a:t>0.02</a:t>
                      </a:r>
                      <a:endParaRPr lang="en-US" sz="1800" dirty="0"/>
                    </a:p>
                  </a:txBody>
                  <a:tcPr marT="45743" marB="45743"/>
                </a:tc>
              </a:tr>
              <a:tr h="457245">
                <a:tc>
                  <a:txBody>
                    <a:bodyPr/>
                    <a:lstStyle/>
                    <a:p>
                      <a:pPr algn="ctr"/>
                      <a:r>
                        <a:rPr lang="en-US" sz="1800" dirty="0" smtClean="0"/>
                        <a:t>  6_38-39</a:t>
                      </a:r>
                      <a:endParaRPr lang="en-US" sz="1800" dirty="0"/>
                    </a:p>
                  </a:txBody>
                  <a:tcPr marT="45743" marB="45743"/>
                </a:tc>
                <a:tc>
                  <a:txBody>
                    <a:bodyPr/>
                    <a:lstStyle/>
                    <a:p>
                      <a:pPr algn="ctr"/>
                      <a:r>
                        <a:rPr lang="en-US" sz="1800" dirty="0" smtClean="0"/>
                        <a:t>0.47</a:t>
                      </a:r>
                      <a:endParaRPr lang="en-US" sz="1800" dirty="0"/>
                    </a:p>
                  </a:txBody>
                  <a:tcPr marT="45743" marB="45743"/>
                </a:tc>
                <a:tc>
                  <a:txBody>
                    <a:bodyPr/>
                    <a:lstStyle/>
                    <a:p>
                      <a:pPr algn="ctr"/>
                      <a:r>
                        <a:rPr lang="en-US" sz="1800" dirty="0" smtClean="0"/>
                        <a:t>8.48</a:t>
                      </a:r>
                      <a:endParaRPr lang="en-US" sz="1800" dirty="0"/>
                    </a:p>
                  </a:txBody>
                  <a:tcPr marT="45743" marB="45743"/>
                </a:tc>
                <a:tc>
                  <a:txBody>
                    <a:bodyPr/>
                    <a:lstStyle/>
                    <a:p>
                      <a:pPr algn="ctr"/>
                      <a:r>
                        <a:rPr lang="en-US" sz="1800" dirty="0" smtClean="0"/>
                        <a:t>11.63</a:t>
                      </a:r>
                      <a:endParaRPr lang="en-US" sz="1800" dirty="0"/>
                    </a:p>
                  </a:txBody>
                  <a:tcPr marT="45743" marB="45743"/>
                </a:tc>
                <a:tc>
                  <a:txBody>
                    <a:bodyPr/>
                    <a:lstStyle/>
                    <a:p>
                      <a:pPr algn="ctr"/>
                      <a:r>
                        <a:rPr lang="en-US" sz="1800" dirty="0" smtClean="0"/>
                        <a:t>5.90</a:t>
                      </a:r>
                      <a:endParaRPr lang="en-US" sz="1800" dirty="0"/>
                    </a:p>
                  </a:txBody>
                  <a:tcPr marT="45743" marB="45743"/>
                </a:tc>
                <a:tc>
                  <a:txBody>
                    <a:bodyPr/>
                    <a:lstStyle/>
                    <a:p>
                      <a:pPr algn="ctr"/>
                      <a:r>
                        <a:rPr lang="en-US" sz="1800" dirty="0" smtClean="0"/>
                        <a:t>16.3</a:t>
                      </a:r>
                      <a:endParaRPr lang="en-US" sz="1800" dirty="0"/>
                    </a:p>
                  </a:txBody>
                  <a:tcPr marT="45743" marB="45743"/>
                </a:tc>
                <a:tc>
                  <a:txBody>
                    <a:bodyPr/>
                    <a:lstStyle/>
                    <a:p>
                      <a:pPr algn="ctr"/>
                      <a:r>
                        <a:rPr lang="en-US" sz="1800" dirty="0" smtClean="0"/>
                        <a:t>4.75</a:t>
                      </a:r>
                      <a:endParaRPr lang="en-US" sz="1800" dirty="0"/>
                    </a:p>
                  </a:txBody>
                  <a:tcPr marT="45743" marB="45743"/>
                </a:tc>
              </a:tr>
              <a:tr h="457245">
                <a:tc>
                  <a:txBody>
                    <a:bodyPr/>
                    <a:lstStyle/>
                    <a:p>
                      <a:pPr algn="ctr"/>
                      <a:r>
                        <a:rPr lang="en-US" sz="1800" dirty="0" smtClean="0"/>
                        <a:t>20_4</a:t>
                      </a:r>
                      <a:endParaRPr lang="en-US" sz="1800" dirty="0"/>
                    </a:p>
                  </a:txBody>
                  <a:tcPr marT="45743" marB="45743"/>
                </a:tc>
                <a:tc>
                  <a:txBody>
                    <a:bodyPr/>
                    <a:lstStyle/>
                    <a:p>
                      <a:pPr algn="ctr"/>
                      <a:r>
                        <a:rPr lang="en-US" sz="1800" dirty="0" smtClean="0"/>
                        <a:t>3.70</a:t>
                      </a:r>
                      <a:endParaRPr lang="en-US" sz="1800" dirty="0"/>
                    </a:p>
                  </a:txBody>
                  <a:tcPr marT="45743" marB="45743"/>
                </a:tc>
                <a:tc>
                  <a:txBody>
                    <a:bodyPr/>
                    <a:lstStyle/>
                    <a:p>
                      <a:pPr algn="ctr"/>
                      <a:r>
                        <a:rPr lang="en-US" sz="1800" dirty="0" smtClean="0"/>
                        <a:t>7.99</a:t>
                      </a:r>
                      <a:endParaRPr lang="en-US" sz="1800" dirty="0"/>
                    </a:p>
                  </a:txBody>
                  <a:tcPr marT="45743" marB="45743"/>
                </a:tc>
                <a:tc>
                  <a:txBody>
                    <a:bodyPr/>
                    <a:lstStyle/>
                    <a:p>
                      <a:pPr algn="ctr"/>
                      <a:r>
                        <a:rPr lang="en-US" sz="1800" dirty="0" smtClean="0"/>
                        <a:t>1.19</a:t>
                      </a:r>
                      <a:endParaRPr lang="en-US" sz="1800" dirty="0"/>
                    </a:p>
                  </a:txBody>
                  <a:tcPr marT="45743" marB="45743"/>
                </a:tc>
                <a:tc>
                  <a:txBody>
                    <a:bodyPr/>
                    <a:lstStyle/>
                    <a:p>
                      <a:pPr algn="ctr"/>
                      <a:r>
                        <a:rPr lang="en-US" sz="1800" dirty="0" smtClean="0"/>
                        <a:t>0.07</a:t>
                      </a:r>
                      <a:endParaRPr lang="en-US" sz="1800" dirty="0"/>
                    </a:p>
                  </a:txBody>
                  <a:tcPr marT="45743" marB="45743"/>
                </a:tc>
                <a:tc>
                  <a:txBody>
                    <a:bodyPr/>
                    <a:lstStyle/>
                    <a:p>
                      <a:pPr algn="ctr"/>
                      <a:r>
                        <a:rPr lang="en-US" sz="1800" dirty="0" smtClean="0"/>
                        <a:t>1.53</a:t>
                      </a:r>
                      <a:endParaRPr lang="en-US" sz="1800" dirty="0"/>
                    </a:p>
                  </a:txBody>
                  <a:tcPr marT="45743" marB="45743"/>
                </a:tc>
                <a:tc>
                  <a:txBody>
                    <a:bodyPr/>
                    <a:lstStyle/>
                    <a:p>
                      <a:pPr algn="ctr"/>
                      <a:r>
                        <a:rPr lang="en-US" sz="1800" dirty="0" smtClean="0"/>
                        <a:t>0.03</a:t>
                      </a:r>
                      <a:endParaRPr lang="en-US" sz="1800" dirty="0"/>
                    </a:p>
                  </a:txBody>
                  <a:tcPr marT="45743" marB="45743"/>
                </a:tc>
              </a:tr>
              <a:tr h="457245">
                <a:tc>
                  <a:txBody>
                    <a:bodyPr/>
                    <a:lstStyle/>
                    <a:p>
                      <a:pPr algn="ctr"/>
                      <a:r>
                        <a:rPr lang="en-US" sz="1800" dirty="0" smtClean="0"/>
                        <a:t>14_24-26</a:t>
                      </a:r>
                      <a:endParaRPr lang="en-US" sz="1800" dirty="0"/>
                    </a:p>
                  </a:txBody>
                  <a:tcPr marT="45743" marB="45743"/>
                </a:tc>
                <a:tc>
                  <a:txBody>
                    <a:bodyPr/>
                    <a:lstStyle/>
                    <a:p>
                      <a:pPr algn="ctr"/>
                      <a:r>
                        <a:rPr lang="en-US" sz="1800" dirty="0" smtClean="0"/>
                        <a:t>0.42</a:t>
                      </a:r>
                      <a:endParaRPr lang="en-US" sz="1800" dirty="0"/>
                    </a:p>
                  </a:txBody>
                  <a:tcPr marT="45743" marB="45743"/>
                </a:tc>
                <a:tc>
                  <a:txBody>
                    <a:bodyPr/>
                    <a:lstStyle/>
                    <a:p>
                      <a:pPr algn="ctr"/>
                      <a:r>
                        <a:rPr lang="en-US" sz="1800" dirty="0" smtClean="0"/>
                        <a:t>0.01</a:t>
                      </a:r>
                      <a:endParaRPr lang="en-US" sz="1800" dirty="0"/>
                    </a:p>
                  </a:txBody>
                  <a:tcPr marT="45743" marB="45743"/>
                </a:tc>
                <a:tc>
                  <a:txBody>
                    <a:bodyPr/>
                    <a:lstStyle/>
                    <a:p>
                      <a:pPr algn="ctr"/>
                      <a:r>
                        <a:rPr lang="en-US" sz="1800" dirty="0" smtClean="0"/>
                        <a:t>0.01</a:t>
                      </a:r>
                      <a:endParaRPr lang="en-US" sz="1800" dirty="0"/>
                    </a:p>
                  </a:txBody>
                  <a:tcPr marT="45743" marB="45743"/>
                </a:tc>
                <a:tc>
                  <a:txBody>
                    <a:bodyPr/>
                    <a:lstStyle/>
                    <a:p>
                      <a:pPr algn="ctr"/>
                      <a:r>
                        <a:rPr lang="en-US" sz="1800" dirty="0" smtClean="0"/>
                        <a:t>0.71</a:t>
                      </a:r>
                      <a:endParaRPr lang="en-US" sz="1800" dirty="0"/>
                    </a:p>
                  </a:txBody>
                  <a:tcPr marT="45743" marB="45743"/>
                </a:tc>
                <a:tc>
                  <a:txBody>
                    <a:bodyPr/>
                    <a:lstStyle/>
                    <a:p>
                      <a:pPr algn="ctr"/>
                      <a:r>
                        <a:rPr lang="en-US" sz="1800" dirty="0" smtClean="0"/>
                        <a:t>3.05</a:t>
                      </a:r>
                      <a:endParaRPr lang="en-US" sz="1800" dirty="0"/>
                    </a:p>
                  </a:txBody>
                  <a:tcPr marT="45743" marB="45743"/>
                </a:tc>
                <a:tc>
                  <a:txBody>
                    <a:bodyPr/>
                    <a:lstStyle/>
                    <a:p>
                      <a:pPr algn="ctr"/>
                      <a:r>
                        <a:rPr lang="en-US" sz="1800" dirty="0" smtClean="0"/>
                        <a:t>8.14</a:t>
                      </a:r>
                      <a:endParaRPr lang="en-US" sz="1800" dirty="0"/>
                    </a:p>
                  </a:txBody>
                  <a:tcPr marT="45743" marB="45743"/>
                </a:tc>
              </a:tr>
            </a:tbl>
          </a:graphicData>
        </a:graphic>
      </p:graphicFrame>
      <p:sp>
        <p:nvSpPr>
          <p:cNvPr id="52277" name="TextBox 6"/>
          <p:cNvSpPr txBox="1">
            <a:spLocks noChangeArrowheads="1"/>
          </p:cNvSpPr>
          <p:nvPr/>
        </p:nvSpPr>
        <p:spPr bwMode="auto">
          <a:xfrm>
            <a:off x="6375799" y="990600"/>
            <a:ext cx="24323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smtClean="0">
                <a:solidFill>
                  <a:prstClr val="black"/>
                </a:solidFill>
              </a:rPr>
              <a:t>Genetic Variance %</a:t>
            </a:r>
            <a:endParaRPr lang="en-US" sz="2000" dirty="0">
              <a:solidFill>
                <a:prstClr val="black"/>
              </a:solidFill>
            </a:endParaRPr>
          </a:p>
        </p:txBody>
      </p:sp>
      <p:sp>
        <p:nvSpPr>
          <p:cNvPr id="2" name="TextBox 1"/>
          <p:cNvSpPr txBox="1"/>
          <p:nvPr/>
        </p:nvSpPr>
        <p:spPr>
          <a:xfrm>
            <a:off x="1046143" y="5885007"/>
            <a:ext cx="6622614" cy="646331"/>
          </a:xfrm>
          <a:prstGeom prst="rect">
            <a:avLst/>
          </a:prstGeom>
          <a:noFill/>
        </p:spPr>
        <p:txBody>
          <a:bodyPr wrap="none" rtlCol="0">
            <a:spAutoFit/>
          </a:bodyPr>
          <a:lstStyle/>
          <a:p>
            <a:pPr algn="ctr"/>
            <a:r>
              <a:rPr lang="en-US" dirty="0" smtClean="0"/>
              <a:t>Some of these same regions have big effects on one or more of </a:t>
            </a:r>
          </a:p>
          <a:p>
            <a:pPr algn="ctr"/>
            <a:r>
              <a:rPr lang="en-US" dirty="0" smtClean="0"/>
              <a:t> weaning weight, yearling weight, marbling, </a:t>
            </a:r>
            <a:r>
              <a:rPr lang="en-US" dirty="0" err="1" smtClean="0"/>
              <a:t>ribeye</a:t>
            </a:r>
            <a:r>
              <a:rPr lang="en-US" dirty="0" smtClean="0"/>
              <a:t> area, calving ease</a:t>
            </a:r>
            <a:endParaRPr lang="en-US" dirty="0"/>
          </a:p>
        </p:txBody>
      </p:sp>
      <p:sp>
        <p:nvSpPr>
          <p:cNvPr id="8" name="Rectangle 7"/>
          <p:cNvSpPr/>
          <p:nvPr/>
        </p:nvSpPr>
        <p:spPr>
          <a:xfrm>
            <a:off x="1736941" y="2509159"/>
            <a:ext cx="603465" cy="86047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 name="TextBox 2"/>
          <p:cNvSpPr txBox="1"/>
          <p:nvPr/>
        </p:nvSpPr>
        <p:spPr>
          <a:xfrm>
            <a:off x="1434167" y="4339411"/>
            <a:ext cx="2183429" cy="1200329"/>
          </a:xfrm>
          <a:prstGeom prst="rect">
            <a:avLst/>
          </a:prstGeom>
          <a:noFill/>
          <a:ln>
            <a:solidFill>
              <a:schemeClr val="tx1"/>
            </a:solidFill>
          </a:ln>
        </p:spPr>
        <p:txBody>
          <a:bodyPr wrap="square" rtlCol="0">
            <a:spAutoFit/>
          </a:bodyPr>
          <a:lstStyle/>
          <a:p>
            <a:r>
              <a:rPr lang="en-US" dirty="0" smtClean="0"/>
              <a:t>Adding Haplotypes</a:t>
            </a:r>
          </a:p>
          <a:p>
            <a:r>
              <a:rPr lang="en-US" dirty="0" smtClean="0"/>
              <a:t>	3.20%</a:t>
            </a:r>
          </a:p>
          <a:p>
            <a:r>
              <a:rPr lang="en-US" dirty="0" smtClean="0"/>
              <a:t>	5.90%</a:t>
            </a:r>
          </a:p>
          <a:p>
            <a:endParaRPr lang="en-US" dirty="0"/>
          </a:p>
        </p:txBody>
      </p:sp>
      <p:cxnSp>
        <p:nvCxnSpPr>
          <p:cNvPr id="6" name="Straight Arrow Connector 5"/>
          <p:cNvCxnSpPr/>
          <p:nvPr/>
        </p:nvCxnSpPr>
        <p:spPr>
          <a:xfrm>
            <a:off x="2340406" y="3369634"/>
            <a:ext cx="299687" cy="8682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988191" y="2078921"/>
            <a:ext cx="603465" cy="129071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 name="TextBox 10"/>
          <p:cNvSpPr txBox="1"/>
          <p:nvPr/>
        </p:nvSpPr>
        <p:spPr>
          <a:xfrm>
            <a:off x="4126805" y="4349121"/>
            <a:ext cx="2183429" cy="923330"/>
          </a:xfrm>
          <a:prstGeom prst="rect">
            <a:avLst/>
          </a:prstGeom>
          <a:noFill/>
          <a:ln>
            <a:solidFill>
              <a:schemeClr val="tx1"/>
            </a:solidFill>
          </a:ln>
        </p:spPr>
        <p:txBody>
          <a:bodyPr wrap="square" rtlCol="0">
            <a:spAutoFit/>
          </a:bodyPr>
          <a:lstStyle/>
          <a:p>
            <a:r>
              <a:rPr lang="en-US" dirty="0" smtClean="0"/>
              <a:t>Imputed 700k</a:t>
            </a:r>
          </a:p>
          <a:p>
            <a:r>
              <a:rPr lang="en-US" dirty="0" smtClean="0"/>
              <a:t>	Collective 3 QTL</a:t>
            </a:r>
          </a:p>
          <a:p>
            <a:r>
              <a:rPr lang="en-US" dirty="0" smtClean="0"/>
              <a:t>	30% GV</a:t>
            </a:r>
            <a:endParaRPr lang="en-US" dirty="0"/>
          </a:p>
        </p:txBody>
      </p:sp>
      <p:cxnSp>
        <p:nvCxnSpPr>
          <p:cNvPr id="12" name="Straight Arrow Connector 11"/>
          <p:cNvCxnSpPr/>
          <p:nvPr/>
        </p:nvCxnSpPr>
        <p:spPr>
          <a:xfrm>
            <a:off x="3591656" y="3379344"/>
            <a:ext cx="1741075" cy="8682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779704" y="2462911"/>
            <a:ext cx="603465" cy="4749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4" name="Rectangle 13"/>
          <p:cNvSpPr/>
          <p:nvPr/>
        </p:nvSpPr>
        <p:spPr>
          <a:xfrm>
            <a:off x="6778156" y="3384991"/>
            <a:ext cx="603465" cy="4749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xmlns="" val="33620223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PLAG1 on Chromosome 14 @25 Mb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946284374"/>
              </p:ext>
            </p:extLst>
          </p:nvPr>
        </p:nvGraphicFramePr>
        <p:xfrm>
          <a:off x="457200" y="1332840"/>
          <a:ext cx="8229600" cy="259588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Effect of 1 copy</a:t>
                      </a:r>
                      <a:endParaRPr lang="en-US" dirty="0"/>
                    </a:p>
                  </a:txBody>
                  <a:tcPr/>
                </a:tc>
                <a:tc>
                  <a:txBody>
                    <a:bodyPr/>
                    <a:lstStyle/>
                    <a:p>
                      <a:r>
                        <a:rPr lang="en-US" dirty="0" smtClean="0"/>
                        <a:t>Growth</a:t>
                      </a:r>
                      <a:endParaRPr lang="en-US" dirty="0"/>
                    </a:p>
                  </a:txBody>
                  <a:tcPr/>
                </a:tc>
              </a:tr>
              <a:tr h="370840">
                <a:tc>
                  <a:txBody>
                    <a:bodyPr/>
                    <a:lstStyle/>
                    <a:p>
                      <a:r>
                        <a:rPr lang="en-US" dirty="0" err="1" smtClean="0"/>
                        <a:t>Birthweight</a:t>
                      </a:r>
                      <a:endParaRPr lang="en-US" dirty="0"/>
                    </a:p>
                  </a:txBody>
                  <a:tcPr/>
                </a:tc>
                <a:tc>
                  <a:txBody>
                    <a:bodyPr/>
                    <a:lstStyle/>
                    <a:p>
                      <a:r>
                        <a:rPr lang="en-US" dirty="0" smtClean="0"/>
                        <a:t>5lb  (ASA/CSA data 7lb QQ </a:t>
                      </a:r>
                      <a:r>
                        <a:rPr lang="en-US" dirty="0" err="1" smtClean="0"/>
                        <a:t>vs</a:t>
                      </a:r>
                      <a:r>
                        <a:rPr lang="en-US" dirty="0" smtClean="0"/>
                        <a:t> </a:t>
                      </a:r>
                      <a:r>
                        <a:rPr lang="en-US" dirty="0" err="1" smtClean="0"/>
                        <a:t>qq</a:t>
                      </a:r>
                      <a:r>
                        <a:rPr lang="en-US" dirty="0" smtClean="0"/>
                        <a:t>)</a:t>
                      </a:r>
                      <a:endParaRPr lang="en-US" dirty="0"/>
                    </a:p>
                  </a:txBody>
                  <a:tcPr/>
                </a:tc>
              </a:tr>
              <a:tr h="370840">
                <a:tc>
                  <a:txBody>
                    <a:bodyPr/>
                    <a:lstStyle/>
                    <a:p>
                      <a:r>
                        <a:rPr lang="en-US" dirty="0" smtClean="0"/>
                        <a:t>Weaning weight</a:t>
                      </a:r>
                      <a:endParaRPr lang="en-US" dirty="0"/>
                    </a:p>
                  </a:txBody>
                  <a:tcPr/>
                </a:tc>
                <a:tc>
                  <a:txBody>
                    <a:bodyPr/>
                    <a:lstStyle/>
                    <a:p>
                      <a:r>
                        <a:rPr lang="en-US" dirty="0" smtClean="0"/>
                        <a:t>10lb</a:t>
                      </a:r>
                      <a:endParaRPr lang="en-US" dirty="0"/>
                    </a:p>
                  </a:txBody>
                  <a:tcPr/>
                </a:tc>
              </a:tr>
              <a:tr h="370840">
                <a:tc>
                  <a:txBody>
                    <a:bodyPr/>
                    <a:lstStyle/>
                    <a:p>
                      <a:r>
                        <a:rPr lang="en-US" dirty="0" smtClean="0"/>
                        <a:t>Feedlot on weight</a:t>
                      </a:r>
                      <a:endParaRPr lang="en-US" dirty="0"/>
                    </a:p>
                  </a:txBody>
                  <a:tcPr/>
                </a:tc>
                <a:tc>
                  <a:txBody>
                    <a:bodyPr/>
                    <a:lstStyle/>
                    <a:p>
                      <a:r>
                        <a:rPr lang="en-US" dirty="0" smtClean="0"/>
                        <a:t>16lb</a:t>
                      </a:r>
                      <a:endParaRPr lang="en-US" dirty="0"/>
                    </a:p>
                  </a:txBody>
                  <a:tcPr/>
                </a:tc>
              </a:tr>
              <a:tr h="370840">
                <a:tc>
                  <a:txBody>
                    <a:bodyPr/>
                    <a:lstStyle/>
                    <a:p>
                      <a:r>
                        <a:rPr lang="en-US" dirty="0" smtClean="0"/>
                        <a:t>Feedlot off weight</a:t>
                      </a:r>
                      <a:endParaRPr lang="en-US" dirty="0"/>
                    </a:p>
                  </a:txBody>
                  <a:tcPr/>
                </a:tc>
                <a:tc>
                  <a:txBody>
                    <a:bodyPr/>
                    <a:lstStyle/>
                    <a:p>
                      <a:r>
                        <a:rPr lang="en-US" dirty="0" smtClean="0"/>
                        <a:t>24lb</a:t>
                      </a:r>
                      <a:endParaRPr lang="en-US" dirty="0"/>
                    </a:p>
                  </a:txBody>
                  <a:tcPr/>
                </a:tc>
              </a:tr>
              <a:tr h="370840">
                <a:tc>
                  <a:txBody>
                    <a:bodyPr/>
                    <a:lstStyle/>
                    <a:p>
                      <a:r>
                        <a:rPr lang="en-US" dirty="0" smtClean="0"/>
                        <a:t>Carcass weight</a:t>
                      </a:r>
                      <a:endParaRPr lang="en-US" dirty="0"/>
                    </a:p>
                  </a:txBody>
                  <a:tcPr/>
                </a:tc>
                <a:tc>
                  <a:txBody>
                    <a:bodyPr/>
                    <a:lstStyle/>
                    <a:p>
                      <a:r>
                        <a:rPr lang="en-US" dirty="0" smtClean="0"/>
                        <a:t>14lb</a:t>
                      </a:r>
                      <a:endParaRPr lang="en-US" dirty="0"/>
                    </a:p>
                  </a:txBody>
                  <a:tcPr/>
                </a:tc>
              </a:tr>
              <a:tr h="370840">
                <a:tc>
                  <a:txBody>
                    <a:bodyPr/>
                    <a:lstStyle/>
                    <a:p>
                      <a:endParaRPr lang="en-US" dirty="0"/>
                    </a:p>
                  </a:txBody>
                  <a:tcPr/>
                </a:tc>
                <a:tc>
                  <a:txBody>
                    <a:bodyPr/>
                    <a:lstStyle/>
                    <a:p>
                      <a:endParaRPr lang="en-US" dirty="0"/>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xmlns="" val="2495733690"/>
              </p:ext>
            </p:extLst>
          </p:nvPr>
        </p:nvGraphicFramePr>
        <p:xfrm>
          <a:off x="457200" y="4050026"/>
          <a:ext cx="8229600" cy="222504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Effect of 1 copy</a:t>
                      </a:r>
                    </a:p>
                  </a:txBody>
                  <a:tcPr/>
                </a:tc>
                <a:tc>
                  <a:txBody>
                    <a:bodyPr/>
                    <a:lstStyle/>
                    <a:p>
                      <a:r>
                        <a:rPr lang="en-US" dirty="0" smtClean="0"/>
                        <a:t>Reproduction</a:t>
                      </a:r>
                      <a:endParaRPr lang="en-US" dirty="0"/>
                    </a:p>
                  </a:txBody>
                  <a:tcPr/>
                </a:tc>
              </a:tr>
              <a:tr h="370840">
                <a:tc>
                  <a:txBody>
                    <a:bodyPr/>
                    <a:lstStyle/>
                    <a:p>
                      <a:r>
                        <a:rPr lang="en-US" dirty="0" smtClean="0"/>
                        <a:t>Age</a:t>
                      </a:r>
                      <a:r>
                        <a:rPr lang="en-US" baseline="0" dirty="0" smtClean="0"/>
                        <a:t> CL</a:t>
                      </a:r>
                      <a:endParaRPr lang="en-US" dirty="0"/>
                    </a:p>
                  </a:txBody>
                  <a:tcPr/>
                </a:tc>
                <a:tc>
                  <a:txBody>
                    <a:bodyPr/>
                    <a:lstStyle/>
                    <a:p>
                      <a:r>
                        <a:rPr lang="en-US" dirty="0" smtClean="0"/>
                        <a:t>38 days</a:t>
                      </a:r>
                      <a:endParaRPr lang="en-US" dirty="0"/>
                    </a:p>
                  </a:txBody>
                  <a:tcPr/>
                </a:tc>
              </a:tr>
              <a:tr h="370840">
                <a:tc>
                  <a:txBody>
                    <a:bodyPr/>
                    <a:lstStyle/>
                    <a:p>
                      <a:r>
                        <a:rPr lang="en-US" dirty="0" smtClean="0"/>
                        <a:t>PPAI</a:t>
                      </a:r>
                      <a:endParaRPr lang="en-US" dirty="0"/>
                    </a:p>
                  </a:txBody>
                  <a:tcPr/>
                </a:tc>
                <a:tc>
                  <a:txBody>
                    <a:bodyPr/>
                    <a:lstStyle/>
                    <a:p>
                      <a:r>
                        <a:rPr lang="en-US" dirty="0" smtClean="0"/>
                        <a:t>15 days</a:t>
                      </a:r>
                      <a:endParaRPr lang="en-US" dirty="0"/>
                    </a:p>
                  </a:txBody>
                  <a:tcPr/>
                </a:tc>
              </a:tr>
              <a:tr h="370840">
                <a:tc>
                  <a:txBody>
                    <a:bodyPr/>
                    <a:lstStyle/>
                    <a:p>
                      <a:r>
                        <a:rPr lang="en-US" dirty="0" smtClean="0"/>
                        <a:t>Presence CL before weaning </a:t>
                      </a:r>
                      <a:endParaRPr lang="en-US" dirty="0"/>
                    </a:p>
                  </a:txBody>
                  <a:tcPr/>
                </a:tc>
                <a:tc>
                  <a:txBody>
                    <a:bodyPr/>
                    <a:lstStyle/>
                    <a:p>
                      <a:r>
                        <a:rPr lang="en-US" dirty="0" smtClean="0"/>
                        <a:t>-5%</a:t>
                      </a:r>
                      <a:endParaRPr lang="en-US" dirty="0"/>
                    </a:p>
                  </a:txBody>
                  <a:tcPr/>
                </a:tc>
              </a:tr>
              <a:tr h="370840">
                <a:tc>
                  <a:txBody>
                    <a:bodyPr/>
                    <a:lstStyle/>
                    <a:p>
                      <a:r>
                        <a:rPr lang="en-US" dirty="0" smtClean="0"/>
                        <a:t>Weight at CL</a:t>
                      </a:r>
                      <a:endParaRPr lang="en-US" dirty="0"/>
                    </a:p>
                  </a:txBody>
                  <a:tcPr/>
                </a:tc>
                <a:tc>
                  <a:txBody>
                    <a:bodyPr/>
                    <a:lstStyle/>
                    <a:p>
                      <a:r>
                        <a:rPr lang="en-US" dirty="0" smtClean="0"/>
                        <a:t>36 </a:t>
                      </a:r>
                      <a:r>
                        <a:rPr lang="en-US" dirty="0" err="1" smtClean="0"/>
                        <a:t>lb</a:t>
                      </a:r>
                      <a:endParaRPr lang="en-US" dirty="0"/>
                    </a:p>
                  </a:txBody>
                  <a:tcPr/>
                </a:tc>
              </a:tr>
              <a:tr h="370840">
                <a:tc>
                  <a:txBody>
                    <a:bodyPr/>
                    <a:lstStyle/>
                    <a:p>
                      <a:r>
                        <a:rPr lang="en-US" dirty="0" smtClean="0"/>
                        <a:t>Age at 26 cm SC</a:t>
                      </a:r>
                      <a:endParaRPr lang="en-US" dirty="0"/>
                    </a:p>
                  </a:txBody>
                  <a:tcPr/>
                </a:tc>
                <a:tc>
                  <a:txBody>
                    <a:bodyPr/>
                    <a:lstStyle/>
                    <a:p>
                      <a:r>
                        <a:rPr lang="en-US" dirty="0" smtClean="0"/>
                        <a:t>19 days</a:t>
                      </a:r>
                      <a:endParaRPr lang="en-US" dirty="0"/>
                    </a:p>
                  </a:txBody>
                  <a:tcPr/>
                </a:tc>
              </a:tr>
            </a:tbl>
          </a:graphicData>
        </a:graphic>
      </p:graphicFrame>
    </p:spTree>
    <p:extLst>
      <p:ext uri="{BB962C8B-B14F-4D97-AF65-F5344CB8AC3E}">
        <p14:creationId xmlns:p14="http://schemas.microsoft.com/office/powerpoint/2010/main" xmlns="" val="17300457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Genomic prediction, like pedigree-based prediction, is based on concepts that were established decades ago</a:t>
            </a:r>
          </a:p>
          <a:p>
            <a:r>
              <a:rPr lang="en-US" dirty="0" smtClean="0"/>
              <a:t>Genomic prediction is an immature technology, but it maturing rapidly</a:t>
            </a:r>
          </a:p>
          <a:p>
            <a:r>
              <a:rPr lang="en-US" dirty="0" smtClean="0"/>
              <a:t>Existing evaluation systems need considerable research and development to implement genomic prediction </a:t>
            </a:r>
          </a:p>
          <a:p>
            <a:endParaRPr lang="en-US" dirty="0"/>
          </a:p>
        </p:txBody>
      </p:sp>
    </p:spTree>
    <p:extLst>
      <p:ext uri="{BB962C8B-B14F-4D97-AF65-F5344CB8AC3E}">
        <p14:creationId xmlns:p14="http://schemas.microsoft.com/office/powerpoint/2010/main" xmlns="" val="24072210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The Future of Genomic Prediction:</a:t>
            </a:r>
            <a:br>
              <a:rPr lang="en-US" dirty="0" smtClean="0"/>
            </a:br>
            <a:r>
              <a:rPr lang="en-US" dirty="0" smtClean="0"/>
              <a:t>A Quantum Leap</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35690651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Including Genomics</a:t>
            </a:r>
            <a:endParaRPr lang="en-US" dirty="0"/>
          </a:p>
        </p:txBody>
      </p:sp>
      <p:sp>
        <p:nvSpPr>
          <p:cNvPr id="3" name="Content Placeholder 2"/>
          <p:cNvSpPr>
            <a:spLocks noGrp="1"/>
          </p:cNvSpPr>
          <p:nvPr>
            <p:ph idx="1"/>
          </p:nvPr>
        </p:nvSpPr>
        <p:spPr/>
        <p:txBody>
          <a:bodyPr/>
          <a:lstStyle/>
          <a:p>
            <a:endParaRPr lang="en-US" dirty="0" smtClean="0"/>
          </a:p>
          <a:p>
            <a:r>
              <a:rPr lang="en-US" dirty="0" smtClean="0"/>
              <a:t>The calculations to obtain EPDs are quire different when genomic information is included along with pedigree information for non genotyped relatives</a:t>
            </a:r>
            <a:endParaRPr lang="en-US" dirty="0"/>
          </a:p>
        </p:txBody>
      </p:sp>
    </p:spTree>
    <p:extLst>
      <p:ext uri="{BB962C8B-B14F-4D97-AF65-F5344CB8AC3E}">
        <p14:creationId xmlns:p14="http://schemas.microsoft.com/office/powerpoint/2010/main" xmlns="" val="13420157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Single-trait Equations</a:t>
            </a:r>
            <a:endParaRPr lang="en-US" dirty="0"/>
          </a:p>
        </p:txBody>
      </p:sp>
      <p:pic>
        <p:nvPicPr>
          <p:cNvPr id="4" name="Picture 3" descr="Eqn for mixed model.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7240" y="1878433"/>
            <a:ext cx="7134245" cy="1117412"/>
          </a:xfrm>
          <a:prstGeom prst="rect">
            <a:avLst/>
          </a:prstGeom>
        </p:spPr>
      </p:pic>
      <p:pic>
        <p:nvPicPr>
          <p:cNvPr id="6" name="Picture 5"/>
          <p:cNvPicPr>
            <a:picLocks noChangeAspect="1"/>
          </p:cNvPicPr>
          <p:nvPr/>
        </p:nvPicPr>
        <p:blipFill>
          <a:blip r:embed="rId3"/>
          <a:stretch>
            <a:fillRect/>
          </a:stretch>
        </p:blipFill>
        <p:spPr>
          <a:xfrm>
            <a:off x="322784" y="3583643"/>
            <a:ext cx="8460651" cy="1952458"/>
          </a:xfrm>
          <a:prstGeom prst="rect">
            <a:avLst/>
          </a:prstGeom>
        </p:spPr>
      </p:pic>
      <p:sp>
        <p:nvSpPr>
          <p:cNvPr id="7" name="TextBox 6"/>
          <p:cNvSpPr txBox="1"/>
          <p:nvPr/>
        </p:nvSpPr>
        <p:spPr>
          <a:xfrm>
            <a:off x="319150" y="6328219"/>
            <a:ext cx="2676935" cy="369332"/>
          </a:xfrm>
          <a:prstGeom prst="rect">
            <a:avLst/>
          </a:prstGeom>
          <a:noFill/>
        </p:spPr>
        <p:txBody>
          <a:bodyPr wrap="none" rtlCol="0">
            <a:spAutoFit/>
          </a:bodyPr>
          <a:lstStyle/>
          <a:p>
            <a:r>
              <a:rPr lang="en-US" dirty="0" smtClean="0"/>
              <a:t>Pedigree-based Evaluation </a:t>
            </a:r>
            <a:endParaRPr lang="en-US" dirty="0"/>
          </a:p>
        </p:txBody>
      </p:sp>
    </p:spTree>
    <p:extLst>
      <p:ext uri="{BB962C8B-B14F-4D97-AF65-F5344CB8AC3E}">
        <p14:creationId xmlns:p14="http://schemas.microsoft.com/office/powerpoint/2010/main" xmlns="" val="28235619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Actual Calculation</a:t>
            </a:r>
            <a:endParaRPr lang="en-US" dirty="0"/>
          </a:p>
        </p:txBody>
      </p:sp>
      <p:pic>
        <p:nvPicPr>
          <p:cNvPr id="4" name="Picture 3"/>
          <p:cNvPicPr>
            <a:picLocks noChangeAspect="1"/>
          </p:cNvPicPr>
          <p:nvPr/>
        </p:nvPicPr>
        <p:blipFill>
          <a:blip r:embed="rId2"/>
          <a:stretch>
            <a:fillRect/>
          </a:stretch>
        </p:blipFill>
        <p:spPr>
          <a:xfrm>
            <a:off x="520708" y="2236529"/>
            <a:ext cx="8189480" cy="2982039"/>
          </a:xfrm>
          <a:prstGeom prst="rect">
            <a:avLst/>
          </a:prstGeom>
        </p:spPr>
      </p:pic>
      <p:sp>
        <p:nvSpPr>
          <p:cNvPr id="5" name="TextBox 4"/>
          <p:cNvSpPr txBox="1"/>
          <p:nvPr/>
        </p:nvSpPr>
        <p:spPr>
          <a:xfrm>
            <a:off x="317513" y="6328219"/>
            <a:ext cx="2676935" cy="369332"/>
          </a:xfrm>
          <a:prstGeom prst="rect">
            <a:avLst/>
          </a:prstGeom>
          <a:noFill/>
        </p:spPr>
        <p:txBody>
          <a:bodyPr wrap="none" rtlCol="0">
            <a:spAutoFit/>
          </a:bodyPr>
          <a:lstStyle/>
          <a:p>
            <a:r>
              <a:rPr lang="en-US" dirty="0" smtClean="0"/>
              <a:t>Pedigree-based Evaluation </a:t>
            </a:r>
            <a:endParaRPr lang="en-US" dirty="0"/>
          </a:p>
        </p:txBody>
      </p:sp>
    </p:spTree>
    <p:extLst>
      <p:ext uri="{BB962C8B-B14F-4D97-AF65-F5344CB8AC3E}">
        <p14:creationId xmlns:p14="http://schemas.microsoft.com/office/powerpoint/2010/main" xmlns="" val="36242490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3400" y="-76200"/>
            <a:ext cx="7772400" cy="1143000"/>
          </a:xfrm>
        </p:spPr>
        <p:txBody>
          <a:bodyPr/>
          <a:lstStyle/>
          <a:p>
            <a:r>
              <a:rPr lang="en-US" dirty="0" smtClean="0">
                <a:latin typeface="Arial" charset="0"/>
                <a:ea typeface="ＭＳ Ｐゴシック" charset="0"/>
                <a:cs typeface="ＭＳ Ｐゴシック" charset="0"/>
              </a:rPr>
              <a:t>Iterative Solution</a:t>
            </a:r>
            <a:endParaRPr lang="en-US" dirty="0">
              <a:latin typeface="Arial" charset="0"/>
              <a:ea typeface="ＭＳ Ｐゴシック" charset="0"/>
              <a:cs typeface="ＭＳ Ｐゴシック" charset="0"/>
            </a:endParaRPr>
          </a:p>
        </p:txBody>
      </p:sp>
      <p:sp>
        <p:nvSpPr>
          <p:cNvPr id="47107" name="Text Box 3"/>
          <p:cNvSpPr txBox="1">
            <a:spLocks noChangeArrowheads="1"/>
          </p:cNvSpPr>
          <p:nvPr/>
        </p:nvSpPr>
        <p:spPr bwMode="auto">
          <a:xfrm>
            <a:off x="304800" y="1371600"/>
            <a:ext cx="793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Past</a:t>
            </a:r>
          </a:p>
        </p:txBody>
      </p:sp>
      <p:sp>
        <p:nvSpPr>
          <p:cNvPr id="47108" name="Text Box 4"/>
          <p:cNvSpPr txBox="1">
            <a:spLocks noChangeArrowheads="1"/>
          </p:cNvSpPr>
          <p:nvPr/>
        </p:nvSpPr>
        <p:spPr bwMode="auto">
          <a:xfrm>
            <a:off x="152400" y="3810000"/>
            <a:ext cx="12350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Present</a:t>
            </a:r>
          </a:p>
        </p:txBody>
      </p:sp>
      <p:sp>
        <p:nvSpPr>
          <p:cNvPr id="47109" name="Text Box 5"/>
          <p:cNvSpPr txBox="1">
            <a:spLocks noChangeArrowheads="1"/>
          </p:cNvSpPr>
          <p:nvPr/>
        </p:nvSpPr>
        <p:spPr bwMode="auto">
          <a:xfrm>
            <a:off x="152400" y="5638800"/>
            <a:ext cx="10652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Future</a:t>
            </a:r>
          </a:p>
        </p:txBody>
      </p:sp>
      <p:grpSp>
        <p:nvGrpSpPr>
          <p:cNvPr id="47110" name="Group 6"/>
          <p:cNvGrpSpPr>
            <a:grpSpLocks/>
          </p:cNvGrpSpPr>
          <p:nvPr/>
        </p:nvGrpSpPr>
        <p:grpSpPr bwMode="auto">
          <a:xfrm>
            <a:off x="1447800" y="956352"/>
            <a:ext cx="4354513" cy="5537200"/>
            <a:chOff x="912" y="672"/>
            <a:chExt cx="2743" cy="3488"/>
          </a:xfrm>
        </p:grpSpPr>
        <p:pic>
          <p:nvPicPr>
            <p:cNvPr id="47130"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2" y="672"/>
              <a:ext cx="2743" cy="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7131" name="Oval 8"/>
            <p:cNvSpPr>
              <a:spLocks noChangeArrowheads="1"/>
            </p:cNvSpPr>
            <p:nvPr/>
          </p:nvSpPr>
          <p:spPr bwMode="auto">
            <a:xfrm>
              <a:off x="2266" y="2026"/>
              <a:ext cx="336" cy="912"/>
            </a:xfrm>
            <a:prstGeom prst="ellipse">
              <a:avLst/>
            </a:prstGeom>
            <a:noFill/>
            <a:ln w="22225">
              <a:solidFill>
                <a:srgbClr val="FF66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3" name="Group 9"/>
          <p:cNvGrpSpPr>
            <a:grpSpLocks/>
          </p:cNvGrpSpPr>
          <p:nvPr/>
        </p:nvGrpSpPr>
        <p:grpSpPr bwMode="auto">
          <a:xfrm>
            <a:off x="6858000" y="2015215"/>
            <a:ext cx="1828800" cy="3436937"/>
            <a:chOff x="2324" y="2155"/>
            <a:chExt cx="336" cy="682"/>
          </a:xfrm>
        </p:grpSpPr>
        <p:sp>
          <p:nvSpPr>
            <p:cNvPr id="47124" name="Oval 10"/>
            <p:cNvSpPr>
              <a:spLocks noChangeArrowheads="1"/>
            </p:cNvSpPr>
            <p:nvPr/>
          </p:nvSpPr>
          <p:spPr bwMode="auto">
            <a:xfrm>
              <a:off x="2324" y="2155"/>
              <a:ext cx="48" cy="48"/>
            </a:xfrm>
            <a:prstGeom prst="ellipse">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7125" name="Oval 11"/>
            <p:cNvSpPr>
              <a:spLocks noChangeArrowheads="1"/>
            </p:cNvSpPr>
            <p:nvPr/>
          </p:nvSpPr>
          <p:spPr bwMode="auto">
            <a:xfrm>
              <a:off x="2486" y="2160"/>
              <a:ext cx="48" cy="48"/>
            </a:xfrm>
            <a:prstGeom prst="ellipse">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7126" name="Oval 12"/>
            <p:cNvSpPr>
              <a:spLocks noChangeArrowheads="1"/>
            </p:cNvSpPr>
            <p:nvPr/>
          </p:nvSpPr>
          <p:spPr bwMode="auto">
            <a:xfrm>
              <a:off x="2377" y="2324"/>
              <a:ext cx="48" cy="48"/>
            </a:xfrm>
            <a:prstGeom prst="ellipse">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7127" name="Oval 13"/>
            <p:cNvSpPr>
              <a:spLocks noChangeArrowheads="1"/>
            </p:cNvSpPr>
            <p:nvPr/>
          </p:nvSpPr>
          <p:spPr bwMode="auto">
            <a:xfrm>
              <a:off x="2448" y="2645"/>
              <a:ext cx="48" cy="48"/>
            </a:xfrm>
            <a:prstGeom prst="ellipse">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7128" name="Oval 14"/>
            <p:cNvSpPr>
              <a:spLocks noChangeArrowheads="1"/>
            </p:cNvSpPr>
            <p:nvPr/>
          </p:nvSpPr>
          <p:spPr bwMode="auto">
            <a:xfrm>
              <a:off x="2332" y="2789"/>
              <a:ext cx="48" cy="48"/>
            </a:xfrm>
            <a:prstGeom prst="ellipse">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7129" name="Oval 15"/>
            <p:cNvSpPr>
              <a:spLocks noChangeArrowheads="1"/>
            </p:cNvSpPr>
            <p:nvPr/>
          </p:nvSpPr>
          <p:spPr bwMode="auto">
            <a:xfrm>
              <a:off x="2612" y="2779"/>
              <a:ext cx="48" cy="48"/>
            </a:xfrm>
            <a:prstGeom prst="ellipse">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4" name="Group 26"/>
          <p:cNvGrpSpPr>
            <a:grpSpLocks/>
          </p:cNvGrpSpPr>
          <p:nvPr/>
        </p:nvGrpSpPr>
        <p:grpSpPr bwMode="auto">
          <a:xfrm>
            <a:off x="7010400" y="2251752"/>
            <a:ext cx="1447800" cy="2895600"/>
            <a:chOff x="7010400" y="2362200"/>
            <a:chExt cx="1447800" cy="2895600"/>
          </a:xfrm>
        </p:grpSpPr>
        <p:sp>
          <p:nvSpPr>
            <p:cNvPr id="47119" name="Line 16"/>
            <p:cNvSpPr>
              <a:spLocks noChangeShapeType="1"/>
            </p:cNvSpPr>
            <p:nvPr/>
          </p:nvSpPr>
          <p:spPr bwMode="auto">
            <a:xfrm>
              <a:off x="7010400" y="2362200"/>
              <a:ext cx="228600" cy="609600"/>
            </a:xfrm>
            <a:prstGeom prst="line">
              <a:avLst/>
            </a:prstGeom>
            <a:noFill/>
            <a:ln w="41275">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7120" name="Line 17"/>
            <p:cNvSpPr>
              <a:spLocks noChangeShapeType="1"/>
            </p:cNvSpPr>
            <p:nvPr/>
          </p:nvSpPr>
          <p:spPr bwMode="auto">
            <a:xfrm flipH="1">
              <a:off x="7391400" y="2362200"/>
              <a:ext cx="381000" cy="609600"/>
            </a:xfrm>
            <a:prstGeom prst="line">
              <a:avLst/>
            </a:prstGeom>
            <a:noFill/>
            <a:ln w="41275">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7121" name="Line 18"/>
            <p:cNvSpPr>
              <a:spLocks noChangeShapeType="1"/>
            </p:cNvSpPr>
            <p:nvPr/>
          </p:nvSpPr>
          <p:spPr bwMode="auto">
            <a:xfrm flipH="1">
              <a:off x="7010400" y="3200400"/>
              <a:ext cx="228600" cy="2057400"/>
            </a:xfrm>
            <a:prstGeom prst="line">
              <a:avLst/>
            </a:prstGeom>
            <a:noFill/>
            <a:ln w="41275">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7122" name="Line 19"/>
            <p:cNvSpPr>
              <a:spLocks noChangeShapeType="1"/>
            </p:cNvSpPr>
            <p:nvPr/>
          </p:nvSpPr>
          <p:spPr bwMode="auto">
            <a:xfrm>
              <a:off x="7315200" y="3200400"/>
              <a:ext cx="304800" cy="1295400"/>
            </a:xfrm>
            <a:prstGeom prst="line">
              <a:avLst/>
            </a:prstGeom>
            <a:noFill/>
            <a:ln w="41275">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7123" name="Line 20"/>
            <p:cNvSpPr>
              <a:spLocks noChangeShapeType="1"/>
            </p:cNvSpPr>
            <p:nvPr/>
          </p:nvSpPr>
          <p:spPr bwMode="auto">
            <a:xfrm>
              <a:off x="7391400" y="3200400"/>
              <a:ext cx="1066800" cy="2057400"/>
            </a:xfrm>
            <a:prstGeom prst="line">
              <a:avLst/>
            </a:prstGeom>
            <a:noFill/>
            <a:ln w="41275">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261" name="Oval 21"/>
          <p:cNvSpPr>
            <a:spLocks noChangeArrowheads="1"/>
          </p:cNvSpPr>
          <p:nvPr/>
        </p:nvSpPr>
        <p:spPr bwMode="auto">
          <a:xfrm>
            <a:off x="6477000" y="1032552"/>
            <a:ext cx="2514600" cy="5334000"/>
          </a:xfrm>
          <a:prstGeom prst="ellipse">
            <a:avLst/>
          </a:prstGeom>
          <a:noFill/>
          <a:ln w="38100">
            <a:solidFill>
              <a:srgbClr val="FF66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62" name="Line 22"/>
          <p:cNvSpPr>
            <a:spLocks noChangeShapeType="1"/>
          </p:cNvSpPr>
          <p:nvPr/>
        </p:nvSpPr>
        <p:spPr bwMode="auto">
          <a:xfrm flipV="1">
            <a:off x="4114800" y="3775752"/>
            <a:ext cx="2209800" cy="0"/>
          </a:xfrm>
          <a:prstGeom prst="line">
            <a:avLst/>
          </a:prstGeom>
          <a:noFill/>
          <a:ln w="34925">
            <a:solidFill>
              <a:srgbClr val="FF6600"/>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3263" name="Text Box 23"/>
          <p:cNvSpPr txBox="1">
            <a:spLocks noChangeArrowheads="1"/>
          </p:cNvSpPr>
          <p:nvPr/>
        </p:nvSpPr>
        <p:spPr bwMode="auto">
          <a:xfrm>
            <a:off x="6822670" y="1565952"/>
            <a:ext cx="725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Sire</a:t>
            </a:r>
          </a:p>
        </p:txBody>
      </p:sp>
      <p:sp>
        <p:nvSpPr>
          <p:cNvPr id="53264" name="Text Box 24"/>
          <p:cNvSpPr txBox="1">
            <a:spLocks noChangeArrowheads="1"/>
          </p:cNvSpPr>
          <p:nvPr/>
        </p:nvSpPr>
        <p:spPr bwMode="auto">
          <a:xfrm>
            <a:off x="7676948" y="1565952"/>
            <a:ext cx="8270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Dam</a:t>
            </a:r>
          </a:p>
        </p:txBody>
      </p:sp>
      <p:sp>
        <p:nvSpPr>
          <p:cNvPr id="53265" name="Text Box 25"/>
          <p:cNvSpPr txBox="1">
            <a:spLocks noChangeArrowheads="1"/>
          </p:cNvSpPr>
          <p:nvPr/>
        </p:nvSpPr>
        <p:spPr bwMode="auto">
          <a:xfrm>
            <a:off x="7391400" y="2785152"/>
            <a:ext cx="1471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Individual</a:t>
            </a:r>
          </a:p>
        </p:txBody>
      </p:sp>
      <p:sp>
        <p:nvSpPr>
          <p:cNvPr id="53266" name="Text Box 26"/>
          <p:cNvSpPr txBox="1">
            <a:spLocks noChangeArrowheads="1"/>
          </p:cNvSpPr>
          <p:nvPr/>
        </p:nvSpPr>
        <p:spPr bwMode="auto">
          <a:xfrm>
            <a:off x="7010400" y="4835916"/>
            <a:ext cx="1420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Offspring</a:t>
            </a:r>
          </a:p>
        </p:txBody>
      </p:sp>
      <p:sp>
        <p:nvSpPr>
          <p:cNvPr id="28" name="TextBox 27"/>
          <p:cNvSpPr txBox="1"/>
          <p:nvPr/>
        </p:nvSpPr>
        <p:spPr>
          <a:xfrm>
            <a:off x="317513" y="6328219"/>
            <a:ext cx="2676935" cy="369332"/>
          </a:xfrm>
          <a:prstGeom prst="rect">
            <a:avLst/>
          </a:prstGeom>
          <a:noFill/>
        </p:spPr>
        <p:txBody>
          <a:bodyPr wrap="none" rtlCol="0">
            <a:spAutoFit/>
          </a:bodyPr>
          <a:lstStyle/>
          <a:p>
            <a:r>
              <a:rPr lang="en-US" dirty="0" smtClean="0"/>
              <a:t>Pedigree-based Evaluation </a:t>
            </a:r>
            <a:endParaRPr lang="en-US" dirty="0"/>
          </a:p>
        </p:txBody>
      </p:sp>
    </p:spTree>
    <p:extLst>
      <p:ext uri="{BB962C8B-B14F-4D97-AF65-F5344CB8AC3E}">
        <p14:creationId xmlns:p14="http://schemas.microsoft.com/office/powerpoint/2010/main" xmlns="" val="3315309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62"/>
                                        </p:tgtEl>
                                        <p:attrNameLst>
                                          <p:attrName>style.visibility</p:attrName>
                                        </p:attrNameLst>
                                      </p:cBhvr>
                                      <p:to>
                                        <p:strVal val="visible"/>
                                      </p:to>
                                    </p:set>
                                    <p:animEffect transition="in" filter="fade">
                                      <p:cBhvr>
                                        <p:cTn id="7" dur="2000"/>
                                        <p:tgtEl>
                                          <p:spTgt spid="532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261"/>
                                        </p:tgtEl>
                                        <p:attrNameLst>
                                          <p:attrName>style.visibility</p:attrName>
                                        </p:attrNameLst>
                                      </p:cBhvr>
                                      <p:to>
                                        <p:strVal val="visible"/>
                                      </p:to>
                                    </p:set>
                                    <p:animEffect transition="in" filter="fade">
                                      <p:cBhvr>
                                        <p:cTn id="10" dur="2000"/>
                                        <p:tgtEl>
                                          <p:spTgt spid="53261"/>
                                        </p:tgtEl>
                                      </p:cBhvr>
                                    </p:animEffect>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par>
                          <p:cTn id="18" fill="hold" nodeType="afterGroup">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53265"/>
                                        </p:tgtEl>
                                        <p:attrNameLst>
                                          <p:attrName>style.visibility</p:attrName>
                                        </p:attrNameLst>
                                      </p:cBhvr>
                                      <p:to>
                                        <p:strVal val="visible"/>
                                      </p:to>
                                    </p:set>
                                    <p:animEffect transition="in" filter="fade">
                                      <p:cBhvr>
                                        <p:cTn id="21" dur="2000"/>
                                        <p:tgtEl>
                                          <p:spTgt spid="53265"/>
                                        </p:tgtEl>
                                      </p:cBhvr>
                                    </p:animEffect>
                                  </p:childTnLst>
                                </p:cTn>
                              </p:par>
                            </p:childTnLst>
                          </p:cTn>
                        </p:par>
                        <p:par>
                          <p:cTn id="22" fill="hold" nodeType="afterGroup">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53266"/>
                                        </p:tgtEl>
                                        <p:attrNameLst>
                                          <p:attrName>style.visibility</p:attrName>
                                        </p:attrNameLst>
                                      </p:cBhvr>
                                      <p:to>
                                        <p:strVal val="visible"/>
                                      </p:to>
                                    </p:set>
                                    <p:animEffect transition="in" filter="fade">
                                      <p:cBhvr>
                                        <p:cTn id="25" dur="2000"/>
                                        <p:tgtEl>
                                          <p:spTgt spid="5326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3263"/>
                                        </p:tgtEl>
                                        <p:attrNameLst>
                                          <p:attrName>style.visibility</p:attrName>
                                        </p:attrNameLst>
                                      </p:cBhvr>
                                      <p:to>
                                        <p:strVal val="visible"/>
                                      </p:to>
                                    </p:set>
                                    <p:animEffect transition="in" filter="fade">
                                      <p:cBhvr>
                                        <p:cTn id="28" dur="2000"/>
                                        <p:tgtEl>
                                          <p:spTgt spid="5326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3264"/>
                                        </p:tgtEl>
                                        <p:attrNameLst>
                                          <p:attrName>style.visibility</p:attrName>
                                        </p:attrNameLst>
                                      </p:cBhvr>
                                      <p:to>
                                        <p:strVal val="visible"/>
                                      </p:to>
                                    </p:set>
                                    <p:animEffect transition="in" filter="fade">
                                      <p:cBhvr>
                                        <p:cTn id="31" dur="2000"/>
                                        <p:tgtEl>
                                          <p:spTgt spid="53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1" grpId="0" animBg="1"/>
      <p:bldP spid="53262" grpId="0" animBg="1"/>
      <p:bldP spid="53263" grpId="0"/>
      <p:bldP spid="53264" grpId="0"/>
      <p:bldP spid="53265" grpId="0"/>
      <p:bldP spid="5326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685800" y="76200"/>
            <a:ext cx="7772400" cy="1143000"/>
          </a:xfrm>
        </p:spPr>
        <p:txBody>
          <a:bodyPr/>
          <a:lstStyle/>
          <a:p>
            <a:r>
              <a:rPr lang="en-US">
                <a:latin typeface="Arial" charset="0"/>
                <a:ea typeface="ＭＳ Ｐゴシック" charset="0"/>
                <a:cs typeface="ＭＳ Ｐゴシック" charset="0"/>
              </a:rPr>
              <a:t>Three Sources of Information</a:t>
            </a:r>
          </a:p>
        </p:txBody>
      </p:sp>
      <p:grpSp>
        <p:nvGrpSpPr>
          <p:cNvPr id="48132" name="Group 9"/>
          <p:cNvGrpSpPr>
            <a:grpSpLocks/>
          </p:cNvGrpSpPr>
          <p:nvPr/>
        </p:nvGrpSpPr>
        <p:grpSpPr bwMode="auto">
          <a:xfrm>
            <a:off x="6858000" y="2125663"/>
            <a:ext cx="1828800" cy="3436937"/>
            <a:chOff x="2324" y="2155"/>
            <a:chExt cx="336" cy="682"/>
          </a:xfrm>
        </p:grpSpPr>
        <p:sp>
          <p:nvSpPr>
            <p:cNvPr id="48149" name="Oval 10"/>
            <p:cNvSpPr>
              <a:spLocks noChangeArrowheads="1"/>
            </p:cNvSpPr>
            <p:nvPr/>
          </p:nvSpPr>
          <p:spPr bwMode="auto">
            <a:xfrm>
              <a:off x="2324" y="2155"/>
              <a:ext cx="48" cy="48"/>
            </a:xfrm>
            <a:prstGeom prst="ellipse">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8150" name="Oval 11"/>
            <p:cNvSpPr>
              <a:spLocks noChangeArrowheads="1"/>
            </p:cNvSpPr>
            <p:nvPr/>
          </p:nvSpPr>
          <p:spPr bwMode="auto">
            <a:xfrm>
              <a:off x="2486" y="2160"/>
              <a:ext cx="48" cy="48"/>
            </a:xfrm>
            <a:prstGeom prst="ellipse">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8151" name="Oval 12"/>
            <p:cNvSpPr>
              <a:spLocks noChangeArrowheads="1"/>
            </p:cNvSpPr>
            <p:nvPr/>
          </p:nvSpPr>
          <p:spPr bwMode="auto">
            <a:xfrm>
              <a:off x="2377" y="2324"/>
              <a:ext cx="48" cy="48"/>
            </a:xfrm>
            <a:prstGeom prst="ellipse">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8152" name="Oval 13"/>
            <p:cNvSpPr>
              <a:spLocks noChangeArrowheads="1"/>
            </p:cNvSpPr>
            <p:nvPr/>
          </p:nvSpPr>
          <p:spPr bwMode="auto">
            <a:xfrm>
              <a:off x="2448" y="2645"/>
              <a:ext cx="48" cy="48"/>
            </a:xfrm>
            <a:prstGeom prst="ellipse">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8153" name="Oval 14"/>
            <p:cNvSpPr>
              <a:spLocks noChangeArrowheads="1"/>
            </p:cNvSpPr>
            <p:nvPr/>
          </p:nvSpPr>
          <p:spPr bwMode="auto">
            <a:xfrm>
              <a:off x="2332" y="2789"/>
              <a:ext cx="48" cy="48"/>
            </a:xfrm>
            <a:prstGeom prst="ellipse">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8154" name="Oval 15"/>
            <p:cNvSpPr>
              <a:spLocks noChangeArrowheads="1"/>
            </p:cNvSpPr>
            <p:nvPr/>
          </p:nvSpPr>
          <p:spPr bwMode="auto">
            <a:xfrm>
              <a:off x="2612" y="2779"/>
              <a:ext cx="48" cy="48"/>
            </a:xfrm>
            <a:prstGeom prst="ellipse">
              <a:avLst/>
            </a:pr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48133" name="Line 16"/>
          <p:cNvSpPr>
            <a:spLocks noChangeShapeType="1"/>
          </p:cNvSpPr>
          <p:nvPr/>
        </p:nvSpPr>
        <p:spPr bwMode="auto">
          <a:xfrm>
            <a:off x="7010400" y="2362200"/>
            <a:ext cx="228600" cy="609600"/>
          </a:xfrm>
          <a:prstGeom prst="line">
            <a:avLst/>
          </a:prstGeom>
          <a:noFill/>
          <a:ln w="41275">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34" name="Line 17"/>
          <p:cNvSpPr>
            <a:spLocks noChangeShapeType="1"/>
          </p:cNvSpPr>
          <p:nvPr/>
        </p:nvSpPr>
        <p:spPr bwMode="auto">
          <a:xfrm flipH="1">
            <a:off x="7391400" y="2362200"/>
            <a:ext cx="381000" cy="609600"/>
          </a:xfrm>
          <a:prstGeom prst="line">
            <a:avLst/>
          </a:prstGeom>
          <a:noFill/>
          <a:ln w="41275">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35" name="Line 18"/>
          <p:cNvSpPr>
            <a:spLocks noChangeShapeType="1"/>
          </p:cNvSpPr>
          <p:nvPr/>
        </p:nvSpPr>
        <p:spPr bwMode="auto">
          <a:xfrm flipH="1">
            <a:off x="7010400" y="3200400"/>
            <a:ext cx="228600" cy="2057400"/>
          </a:xfrm>
          <a:prstGeom prst="line">
            <a:avLst/>
          </a:prstGeom>
          <a:noFill/>
          <a:ln w="41275">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36" name="Line 19"/>
          <p:cNvSpPr>
            <a:spLocks noChangeShapeType="1"/>
          </p:cNvSpPr>
          <p:nvPr/>
        </p:nvSpPr>
        <p:spPr bwMode="auto">
          <a:xfrm>
            <a:off x="7315200" y="3200400"/>
            <a:ext cx="304800" cy="1295400"/>
          </a:xfrm>
          <a:prstGeom prst="line">
            <a:avLst/>
          </a:prstGeom>
          <a:noFill/>
          <a:ln w="41275">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37" name="Line 20"/>
          <p:cNvSpPr>
            <a:spLocks noChangeShapeType="1"/>
          </p:cNvSpPr>
          <p:nvPr/>
        </p:nvSpPr>
        <p:spPr bwMode="auto">
          <a:xfrm>
            <a:off x="7391400" y="3200400"/>
            <a:ext cx="1066800" cy="2057400"/>
          </a:xfrm>
          <a:prstGeom prst="line">
            <a:avLst/>
          </a:prstGeom>
          <a:noFill/>
          <a:ln w="41275">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38" name="Text Box 23"/>
          <p:cNvSpPr txBox="1">
            <a:spLocks noChangeArrowheads="1"/>
          </p:cNvSpPr>
          <p:nvPr/>
        </p:nvSpPr>
        <p:spPr bwMode="auto">
          <a:xfrm>
            <a:off x="6629400" y="1676400"/>
            <a:ext cx="725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Sire</a:t>
            </a:r>
          </a:p>
        </p:txBody>
      </p:sp>
      <p:sp>
        <p:nvSpPr>
          <p:cNvPr id="48139" name="Text Box 24"/>
          <p:cNvSpPr txBox="1">
            <a:spLocks noChangeArrowheads="1"/>
          </p:cNvSpPr>
          <p:nvPr/>
        </p:nvSpPr>
        <p:spPr bwMode="auto">
          <a:xfrm>
            <a:off x="7580313" y="1676400"/>
            <a:ext cx="8270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Dam</a:t>
            </a:r>
          </a:p>
        </p:txBody>
      </p:sp>
      <p:sp>
        <p:nvSpPr>
          <p:cNvPr id="48140" name="Text Box 25"/>
          <p:cNvSpPr txBox="1">
            <a:spLocks noChangeArrowheads="1"/>
          </p:cNvSpPr>
          <p:nvPr/>
        </p:nvSpPr>
        <p:spPr bwMode="auto">
          <a:xfrm>
            <a:off x="7391400" y="2895600"/>
            <a:ext cx="1471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Individual</a:t>
            </a:r>
          </a:p>
        </p:txBody>
      </p:sp>
      <p:sp>
        <p:nvSpPr>
          <p:cNvPr id="48141" name="Text Box 26"/>
          <p:cNvSpPr txBox="1">
            <a:spLocks noChangeArrowheads="1"/>
          </p:cNvSpPr>
          <p:nvPr/>
        </p:nvSpPr>
        <p:spPr bwMode="auto">
          <a:xfrm>
            <a:off x="7010400" y="5029200"/>
            <a:ext cx="1420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Offspring</a:t>
            </a:r>
          </a:p>
        </p:txBody>
      </p:sp>
      <p:sp>
        <p:nvSpPr>
          <p:cNvPr id="48142" name="Rectangle 27"/>
          <p:cNvSpPr>
            <a:spLocks noGrp="1" noChangeArrowheads="1"/>
          </p:cNvSpPr>
          <p:nvPr>
            <p:ph type="body" sz="half" idx="1"/>
          </p:nvPr>
        </p:nvSpPr>
        <p:spPr>
          <a:xfrm>
            <a:off x="685800" y="1447800"/>
            <a:ext cx="5181600" cy="4648200"/>
          </a:xfrm>
        </p:spPr>
        <p:txBody>
          <a:bodyPr/>
          <a:lstStyle/>
          <a:p>
            <a:r>
              <a:rPr lang="en-US" sz="2800">
                <a:latin typeface="Arial" charset="0"/>
                <a:ea typeface="ＭＳ Ｐゴシック" charset="0"/>
                <a:cs typeface="ＭＳ Ｐゴシック" charset="0"/>
              </a:rPr>
              <a:t>Predicting Individual Merit</a:t>
            </a:r>
          </a:p>
          <a:p>
            <a:pPr lvl="1"/>
            <a:r>
              <a:rPr lang="en-US" sz="2400">
                <a:latin typeface="Arial" charset="0"/>
                <a:ea typeface="ＭＳ Ｐゴシック" charset="0"/>
              </a:rPr>
              <a:t>Parents</a:t>
            </a:r>
          </a:p>
          <a:p>
            <a:pPr lvl="2"/>
            <a:r>
              <a:rPr lang="en-US" sz="2000">
                <a:latin typeface="Arial" charset="0"/>
                <a:ea typeface="ＭＳ Ｐゴシック" charset="0"/>
              </a:rPr>
              <a:t>From conception</a:t>
            </a:r>
          </a:p>
          <a:p>
            <a:pPr lvl="1"/>
            <a:r>
              <a:rPr lang="en-US" sz="2400">
                <a:latin typeface="Arial" charset="0"/>
                <a:ea typeface="ＭＳ Ｐゴシック" charset="0"/>
              </a:rPr>
              <a:t>Parents &amp; Individual</a:t>
            </a:r>
          </a:p>
          <a:p>
            <a:pPr lvl="2"/>
            <a:r>
              <a:rPr lang="en-US" sz="2000">
                <a:latin typeface="Arial" charset="0"/>
                <a:ea typeface="ＭＳ Ｐゴシック" charset="0"/>
              </a:rPr>
              <a:t>From measurement age</a:t>
            </a:r>
          </a:p>
          <a:p>
            <a:pPr lvl="1"/>
            <a:r>
              <a:rPr lang="en-US" sz="2400">
                <a:latin typeface="Arial" charset="0"/>
                <a:ea typeface="ＭＳ Ｐゴシック" charset="0"/>
              </a:rPr>
              <a:t>Parents, Individ &amp; Offspring</a:t>
            </a:r>
            <a:br>
              <a:rPr lang="en-US" sz="2400">
                <a:latin typeface="Arial" charset="0"/>
                <a:ea typeface="ＭＳ Ｐゴシック" charset="0"/>
              </a:rPr>
            </a:br>
            <a:r>
              <a:rPr lang="en-US" sz="2400">
                <a:latin typeface="Arial" charset="0"/>
                <a:ea typeface="ＭＳ Ｐゴシック" charset="0"/>
              </a:rPr>
              <a:t>OR Parents &amp; Offspring</a:t>
            </a:r>
          </a:p>
          <a:p>
            <a:pPr lvl="2"/>
            <a:r>
              <a:rPr lang="en-US" sz="2000">
                <a:latin typeface="Arial" charset="0"/>
                <a:ea typeface="ＭＳ Ｐゴシック" charset="0"/>
              </a:rPr>
              <a:t>From mating age, plus gestation and measurement age</a:t>
            </a:r>
          </a:p>
        </p:txBody>
      </p:sp>
      <p:grpSp>
        <p:nvGrpSpPr>
          <p:cNvPr id="3" name="Group 24"/>
          <p:cNvGrpSpPr>
            <a:grpSpLocks/>
          </p:cNvGrpSpPr>
          <p:nvPr/>
        </p:nvGrpSpPr>
        <p:grpSpPr bwMode="auto">
          <a:xfrm>
            <a:off x="152400" y="1524000"/>
            <a:ext cx="533400" cy="3429000"/>
            <a:chOff x="152400" y="1524000"/>
            <a:chExt cx="533400" cy="3429000"/>
          </a:xfrm>
        </p:grpSpPr>
        <p:sp>
          <p:nvSpPr>
            <p:cNvPr id="48147" name="Line 30"/>
            <p:cNvSpPr>
              <a:spLocks noChangeShapeType="1"/>
            </p:cNvSpPr>
            <p:nvPr/>
          </p:nvSpPr>
          <p:spPr bwMode="auto">
            <a:xfrm>
              <a:off x="685800" y="1524000"/>
              <a:ext cx="0" cy="3429000"/>
            </a:xfrm>
            <a:prstGeom prst="line">
              <a:avLst/>
            </a:prstGeom>
            <a:noFill/>
            <a:ln w="85725">
              <a:solidFill>
                <a:srgbClr val="FF6600"/>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48" name="Text Box 31"/>
            <p:cNvSpPr txBox="1">
              <a:spLocks noChangeArrowheads="1"/>
            </p:cNvSpPr>
            <p:nvPr/>
          </p:nvSpPr>
          <p:spPr bwMode="auto">
            <a:xfrm rot="-5400000">
              <a:off x="-727869" y="2910682"/>
              <a:ext cx="22177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522B"/>
                  </a:solidFill>
                </a:rPr>
                <a:t>Increasing Age</a:t>
              </a:r>
            </a:p>
          </p:txBody>
        </p:sp>
      </p:grpSp>
      <p:grpSp>
        <p:nvGrpSpPr>
          <p:cNvPr id="4" name="Group 25"/>
          <p:cNvGrpSpPr>
            <a:grpSpLocks/>
          </p:cNvGrpSpPr>
          <p:nvPr/>
        </p:nvGrpSpPr>
        <p:grpSpPr bwMode="auto">
          <a:xfrm>
            <a:off x="5562600" y="1524000"/>
            <a:ext cx="533400" cy="3429000"/>
            <a:chOff x="5562600" y="1524000"/>
            <a:chExt cx="533400" cy="3429000"/>
          </a:xfrm>
        </p:grpSpPr>
        <p:sp>
          <p:nvSpPr>
            <p:cNvPr id="48145" name="Line 32"/>
            <p:cNvSpPr>
              <a:spLocks noChangeShapeType="1"/>
            </p:cNvSpPr>
            <p:nvPr/>
          </p:nvSpPr>
          <p:spPr bwMode="auto">
            <a:xfrm>
              <a:off x="6096000" y="1524000"/>
              <a:ext cx="0" cy="3429000"/>
            </a:xfrm>
            <a:prstGeom prst="line">
              <a:avLst/>
            </a:prstGeom>
            <a:noFill/>
            <a:ln w="85725">
              <a:solidFill>
                <a:srgbClr val="FF6600"/>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46" name="Text Box 33"/>
            <p:cNvSpPr txBox="1">
              <a:spLocks noChangeArrowheads="1"/>
            </p:cNvSpPr>
            <p:nvPr/>
          </p:nvSpPr>
          <p:spPr bwMode="auto">
            <a:xfrm rot="-5400000">
              <a:off x="4326731" y="2955132"/>
              <a:ext cx="29289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522B"/>
                  </a:solidFill>
                </a:rPr>
                <a:t>Increasing Accuracy</a:t>
              </a:r>
            </a:p>
          </p:txBody>
        </p:sp>
      </p:grpSp>
    </p:spTree>
    <p:extLst>
      <p:ext uri="{BB962C8B-B14F-4D97-AF65-F5344CB8AC3E}">
        <p14:creationId xmlns:p14="http://schemas.microsoft.com/office/powerpoint/2010/main" xmlns="" val="2122607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500">
                <a:latin typeface="Calibri" charset="0"/>
              </a:rPr>
              <a:t>Suppose we generate 100 progeny on 1 bull</a:t>
            </a:r>
          </a:p>
        </p:txBody>
      </p:sp>
      <p:pic>
        <p:nvPicPr>
          <p:cNvPr id="18435" name="Picture 3" descr="braford1.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143000" y="2514600"/>
            <a:ext cx="2300288"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6" name="TextBox 4"/>
          <p:cNvSpPr txBox="1">
            <a:spLocks noChangeArrowheads="1"/>
          </p:cNvSpPr>
          <p:nvPr/>
        </p:nvSpPr>
        <p:spPr bwMode="auto">
          <a:xfrm>
            <a:off x="1752600" y="4230688"/>
            <a:ext cx="8874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Sire</a:t>
            </a:r>
          </a:p>
        </p:txBody>
      </p:sp>
      <p:cxnSp>
        <p:nvCxnSpPr>
          <p:cNvPr id="7" name="Straight Connector 6"/>
          <p:cNvCxnSpPr/>
          <p:nvPr/>
        </p:nvCxnSpPr>
        <p:spPr>
          <a:xfrm flipV="1">
            <a:off x="3810000" y="1981200"/>
            <a:ext cx="1905000" cy="121920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810000" y="2743200"/>
            <a:ext cx="1905000" cy="60960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810000" y="3505200"/>
            <a:ext cx="1905000" cy="15240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810000" y="3657600"/>
            <a:ext cx="1905000" cy="88265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810000" y="3810000"/>
            <a:ext cx="1905000" cy="152400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pic>
        <p:nvPicPr>
          <p:cNvPr id="18442" name="Picture 27" descr="Braford3.jpg"/>
          <p:cNvPicPr>
            <a:picLocks noChangeAspect="1"/>
          </p:cNvPicPr>
          <p:nvPr/>
        </p:nvPicPr>
        <p:blipFill>
          <a:blip r:embed="rId3">
            <a:extLst>
              <a:ext uri="{28A0092B-C50C-407E-A947-70E740481C1C}">
                <a14:useLocalDpi xmlns:a14="http://schemas.microsoft.com/office/drawing/2010/main" xmlns="" val="0"/>
              </a:ext>
            </a:extLst>
          </a:blip>
          <a:srcRect l="4379" t="30417" r="54021" b="12674"/>
          <a:stretch>
            <a:fillRect/>
          </a:stretch>
        </p:blipFill>
        <p:spPr bwMode="auto">
          <a:xfrm>
            <a:off x="5867400" y="1295400"/>
            <a:ext cx="1143000"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3" name="Picture 28" descr="braford5.jpg"/>
          <p:cNvPicPr>
            <a:picLocks noChangeAspect="1"/>
          </p:cNvPicPr>
          <p:nvPr/>
        </p:nvPicPr>
        <p:blipFill>
          <a:blip r:embed="rId4">
            <a:extLst>
              <a:ext uri="{28A0092B-C50C-407E-A947-70E740481C1C}">
                <a14:useLocalDpi xmlns:a14="http://schemas.microsoft.com/office/drawing/2010/main" xmlns="" val="0"/>
              </a:ext>
            </a:extLst>
          </a:blip>
          <a:srcRect l="39600" t="49200" r="48599" b="38400"/>
          <a:stretch>
            <a:fillRect/>
          </a:stretch>
        </p:blipFill>
        <p:spPr bwMode="auto">
          <a:xfrm>
            <a:off x="5867400" y="3211513"/>
            <a:ext cx="1079500"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4" name="Picture 29" descr="braford5.jpg"/>
          <p:cNvPicPr>
            <a:picLocks noChangeAspect="1"/>
          </p:cNvPicPr>
          <p:nvPr/>
        </p:nvPicPr>
        <p:blipFill>
          <a:blip r:embed="rId4">
            <a:extLst>
              <a:ext uri="{28A0092B-C50C-407E-A947-70E740481C1C}">
                <a14:useLocalDpi xmlns:a14="http://schemas.microsoft.com/office/drawing/2010/main" xmlns="" val="0"/>
              </a:ext>
            </a:extLst>
          </a:blip>
          <a:srcRect l="50400" t="49200" r="34200" b="38400"/>
          <a:stretch>
            <a:fillRect/>
          </a:stretch>
        </p:blipFill>
        <p:spPr bwMode="auto">
          <a:xfrm>
            <a:off x="5867400" y="2286000"/>
            <a:ext cx="1408113"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5" name="Picture 34" descr="braford9.jpg"/>
          <p:cNvPicPr>
            <a:picLocks noChangeAspect="1"/>
          </p:cNvPicPr>
          <p:nvPr/>
        </p:nvPicPr>
        <p:blipFill>
          <a:blip r:embed="rId5">
            <a:extLst>
              <a:ext uri="{28A0092B-C50C-407E-A947-70E740481C1C}">
                <a14:useLocalDpi xmlns:a14="http://schemas.microsoft.com/office/drawing/2010/main" xmlns="" val="0"/>
              </a:ext>
            </a:extLst>
          </a:blip>
          <a:srcRect l="17999" t="48000" r="56700" b="17999"/>
          <a:stretch>
            <a:fillRect/>
          </a:stretch>
        </p:blipFill>
        <p:spPr bwMode="auto">
          <a:xfrm>
            <a:off x="5867400" y="4138613"/>
            <a:ext cx="795338" cy="80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6" name="Picture 35" descr="braford10.jpg"/>
          <p:cNvPicPr>
            <a:picLocks noChangeAspect="1"/>
          </p:cNvPicPr>
          <p:nvPr/>
        </p:nvPicPr>
        <p:blipFill>
          <a:blip r:embed="rId6">
            <a:extLst>
              <a:ext uri="{28A0092B-C50C-407E-A947-70E740481C1C}">
                <a14:useLocalDpi xmlns:a14="http://schemas.microsoft.com/office/drawing/2010/main" xmlns="" val="0"/>
              </a:ext>
            </a:extLst>
          </a:blip>
          <a:srcRect l="38699" t="43201" r="27000" b="25200"/>
          <a:stretch>
            <a:fillRect/>
          </a:stretch>
        </p:blipFill>
        <p:spPr bwMode="auto">
          <a:xfrm>
            <a:off x="5867400" y="5018088"/>
            <a:ext cx="1119188"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7" name="TextBox 36"/>
          <p:cNvSpPr txBox="1">
            <a:spLocks noChangeArrowheads="1"/>
          </p:cNvSpPr>
          <p:nvPr/>
        </p:nvSpPr>
        <p:spPr bwMode="auto">
          <a:xfrm>
            <a:off x="5867400" y="5754688"/>
            <a:ext cx="17065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Progeny</a:t>
            </a:r>
          </a:p>
        </p:txBody>
      </p:sp>
    </p:spTree>
    <p:extLst>
      <p:ext uri="{BB962C8B-B14F-4D97-AF65-F5344CB8AC3E}">
        <p14:creationId xmlns:p14="http://schemas.microsoft.com/office/powerpoint/2010/main" xmlns="" val="33737068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Genomics</a:t>
            </a:r>
            <a:endParaRPr lang="en-US" dirty="0"/>
          </a:p>
        </p:txBody>
      </p:sp>
      <p:pic>
        <p:nvPicPr>
          <p:cNvPr id="3" name="Picture 2"/>
          <p:cNvPicPr>
            <a:picLocks noChangeAspect="1"/>
          </p:cNvPicPr>
          <p:nvPr/>
        </p:nvPicPr>
        <p:blipFill>
          <a:blip r:embed="rId2"/>
          <a:stretch>
            <a:fillRect/>
          </a:stretch>
        </p:blipFill>
        <p:spPr>
          <a:xfrm>
            <a:off x="520708" y="1516868"/>
            <a:ext cx="8189480" cy="2982039"/>
          </a:xfrm>
          <a:prstGeom prst="rect">
            <a:avLst/>
          </a:prstGeom>
        </p:spPr>
      </p:pic>
      <p:sp>
        <p:nvSpPr>
          <p:cNvPr id="5" name="TextBox 4"/>
          <p:cNvSpPr txBox="1"/>
          <p:nvPr/>
        </p:nvSpPr>
        <p:spPr>
          <a:xfrm>
            <a:off x="319150" y="6328219"/>
            <a:ext cx="8289837" cy="369332"/>
          </a:xfrm>
          <a:prstGeom prst="rect">
            <a:avLst/>
          </a:prstGeom>
          <a:noFill/>
        </p:spPr>
        <p:txBody>
          <a:bodyPr wrap="none" rtlCol="0">
            <a:spAutoFit/>
          </a:bodyPr>
          <a:lstStyle/>
          <a:p>
            <a:r>
              <a:rPr lang="en-US" dirty="0" smtClean="0"/>
              <a:t>Pedigree-based Evaluation                          Only 3 sources of information on each animal </a:t>
            </a:r>
            <a:endParaRPr lang="en-US" dirty="0"/>
          </a:p>
        </p:txBody>
      </p:sp>
    </p:spTree>
    <p:extLst>
      <p:ext uri="{BB962C8B-B14F-4D97-AF65-F5344CB8AC3E}">
        <p14:creationId xmlns:p14="http://schemas.microsoft.com/office/powerpoint/2010/main" xmlns="" val="41861455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Genomics</a:t>
            </a:r>
            <a:endParaRPr lang="en-US" dirty="0"/>
          </a:p>
        </p:txBody>
      </p:sp>
      <p:pic>
        <p:nvPicPr>
          <p:cNvPr id="3" name="Picture 2"/>
          <p:cNvPicPr>
            <a:picLocks noChangeAspect="1"/>
          </p:cNvPicPr>
          <p:nvPr/>
        </p:nvPicPr>
        <p:blipFill>
          <a:blip r:embed="rId2"/>
          <a:stretch>
            <a:fillRect/>
          </a:stretch>
        </p:blipFill>
        <p:spPr>
          <a:xfrm>
            <a:off x="457201" y="1451503"/>
            <a:ext cx="8253892" cy="3618144"/>
          </a:xfrm>
          <a:prstGeom prst="rect">
            <a:avLst/>
          </a:prstGeom>
        </p:spPr>
      </p:pic>
      <p:sp>
        <p:nvSpPr>
          <p:cNvPr id="4" name="TextBox 3"/>
          <p:cNvSpPr txBox="1"/>
          <p:nvPr/>
        </p:nvSpPr>
        <p:spPr>
          <a:xfrm>
            <a:off x="319150" y="5382782"/>
            <a:ext cx="8550538" cy="369332"/>
          </a:xfrm>
          <a:prstGeom prst="rect">
            <a:avLst/>
          </a:prstGeom>
          <a:noFill/>
        </p:spPr>
        <p:txBody>
          <a:bodyPr wrap="none" rtlCol="0">
            <a:spAutoFit/>
          </a:bodyPr>
          <a:lstStyle/>
          <a:p>
            <a:r>
              <a:rPr lang="en-US" dirty="0" smtClean="0"/>
              <a:t>Genotyped and non-genotyped animals             Numerous information sources per animal</a:t>
            </a:r>
            <a:endParaRPr lang="en-US" dirty="0"/>
          </a:p>
        </p:txBody>
      </p:sp>
      <p:sp>
        <p:nvSpPr>
          <p:cNvPr id="5" name="TextBox 4"/>
          <p:cNvSpPr txBox="1"/>
          <p:nvPr/>
        </p:nvSpPr>
        <p:spPr>
          <a:xfrm>
            <a:off x="4938902" y="6335886"/>
            <a:ext cx="4185761" cy="369332"/>
          </a:xfrm>
          <a:prstGeom prst="rect">
            <a:avLst/>
          </a:prstGeom>
          <a:noFill/>
        </p:spPr>
        <p:txBody>
          <a:bodyPr wrap="none" rtlCol="0">
            <a:spAutoFit/>
          </a:bodyPr>
          <a:lstStyle/>
          <a:p>
            <a:r>
              <a:rPr lang="en-US" dirty="0" smtClean="0"/>
              <a:t>Kick-starts EPD accuracy for young animals</a:t>
            </a:r>
            <a:endParaRPr lang="en-US" dirty="0"/>
          </a:p>
        </p:txBody>
      </p:sp>
      <p:sp>
        <p:nvSpPr>
          <p:cNvPr id="6" name="Down Arrow 5"/>
          <p:cNvSpPr/>
          <p:nvPr/>
        </p:nvSpPr>
        <p:spPr>
          <a:xfrm>
            <a:off x="6208889" y="5752114"/>
            <a:ext cx="1467555" cy="5837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598540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EPD Accuracy</a:t>
            </a:r>
            <a:endParaRPr lang="en-US" dirty="0"/>
          </a:p>
        </p:txBody>
      </p:sp>
      <p:sp>
        <p:nvSpPr>
          <p:cNvPr id="3" name="Content Placeholder 2"/>
          <p:cNvSpPr>
            <a:spLocks noGrp="1"/>
          </p:cNvSpPr>
          <p:nvPr>
            <p:ph idx="1"/>
          </p:nvPr>
        </p:nvSpPr>
        <p:spPr/>
        <p:txBody>
          <a:bodyPr>
            <a:normAutofit/>
          </a:bodyPr>
          <a:lstStyle/>
          <a:p>
            <a:r>
              <a:rPr lang="en-US" dirty="0" smtClean="0"/>
              <a:t>Various terms to reflect accuracy of EPDs</a:t>
            </a:r>
          </a:p>
          <a:p>
            <a:pPr lvl="1"/>
            <a:r>
              <a:rPr lang="en-US" dirty="0" smtClean="0"/>
              <a:t>BIF accuracy (1-sqrt(1-R)) – Beef in America</a:t>
            </a:r>
          </a:p>
          <a:p>
            <a:pPr lvl="1"/>
            <a:r>
              <a:rPr lang="en-US" dirty="0" smtClean="0"/>
              <a:t>Accuracy (R) – used in many species (beef </a:t>
            </a:r>
            <a:r>
              <a:rPr lang="en-US" dirty="0" err="1" smtClean="0"/>
              <a:t>Aust</a:t>
            </a:r>
            <a:r>
              <a:rPr lang="en-US" dirty="0" smtClean="0"/>
              <a:t>)</a:t>
            </a:r>
          </a:p>
          <a:p>
            <a:pPr lvl="1"/>
            <a:r>
              <a:rPr lang="en-US" dirty="0" smtClean="0"/>
              <a:t>Reliability (R</a:t>
            </a:r>
            <a:r>
              <a:rPr lang="en-US" baseline="30000" dirty="0" smtClean="0"/>
              <a:t>2</a:t>
            </a:r>
            <a:r>
              <a:rPr lang="en-US" dirty="0" smtClean="0"/>
              <a:t>) – used in Dairy Evaluations</a:t>
            </a:r>
          </a:p>
          <a:p>
            <a:r>
              <a:rPr lang="en-US" dirty="0" smtClean="0"/>
              <a:t>All are closely related – some hard to interpret</a:t>
            </a:r>
          </a:p>
          <a:p>
            <a:endParaRPr lang="en-US" dirty="0"/>
          </a:p>
        </p:txBody>
      </p:sp>
    </p:spTree>
    <p:extLst>
      <p:ext uri="{BB962C8B-B14F-4D97-AF65-F5344CB8AC3E}">
        <p14:creationId xmlns:p14="http://schemas.microsoft.com/office/powerpoint/2010/main" xmlns="" val="31293305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EPD Accuracy</a:t>
            </a:r>
            <a:endParaRPr lang="en-US" dirty="0"/>
          </a:p>
        </p:txBody>
      </p:sp>
      <p:sp>
        <p:nvSpPr>
          <p:cNvPr id="3" name="Content Placeholder 2"/>
          <p:cNvSpPr>
            <a:spLocks noGrp="1"/>
          </p:cNvSpPr>
          <p:nvPr>
            <p:ph idx="1"/>
          </p:nvPr>
        </p:nvSpPr>
        <p:spPr/>
        <p:txBody>
          <a:bodyPr>
            <a:normAutofit/>
          </a:bodyPr>
          <a:lstStyle/>
          <a:p>
            <a:r>
              <a:rPr lang="en-US" dirty="0" smtClean="0"/>
              <a:t>Reliability</a:t>
            </a:r>
          </a:p>
          <a:p>
            <a:pPr lvl="1"/>
            <a:r>
              <a:rPr lang="en-US" dirty="0" smtClean="0"/>
              <a:t>proportion of variation in true EPD that can be explained from information used in evaluation</a:t>
            </a:r>
          </a:p>
          <a:p>
            <a:r>
              <a:rPr lang="en-US" dirty="0" smtClean="0"/>
              <a:t>Unreliability = 100-Reliability</a:t>
            </a:r>
          </a:p>
          <a:p>
            <a:pPr lvl="1"/>
            <a:r>
              <a:rPr lang="en-US" dirty="0" smtClean="0"/>
              <a:t>proportion of variation in true EPD that cannot be explained from information used in evaluation</a:t>
            </a:r>
          </a:p>
          <a:p>
            <a:pPr lvl="1"/>
            <a:r>
              <a:rPr lang="en-US" dirty="0" smtClean="0"/>
              <a:t>Reflects the Prediction Error Variance (PEV)</a:t>
            </a:r>
          </a:p>
          <a:p>
            <a:endParaRPr lang="en-US" dirty="0"/>
          </a:p>
        </p:txBody>
      </p:sp>
    </p:spTree>
    <p:extLst>
      <p:ext uri="{BB962C8B-B14F-4D97-AF65-F5344CB8AC3E}">
        <p14:creationId xmlns:p14="http://schemas.microsoft.com/office/powerpoint/2010/main" xmlns="" val="34094632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Ways to obtain PEV</a:t>
            </a:r>
            <a:endParaRPr lang="en-US" dirty="0"/>
          </a:p>
        </p:txBody>
      </p:sp>
      <p:sp>
        <p:nvSpPr>
          <p:cNvPr id="3" name="Content Placeholder 2"/>
          <p:cNvSpPr>
            <a:spLocks noGrp="1"/>
          </p:cNvSpPr>
          <p:nvPr>
            <p:ph idx="1"/>
          </p:nvPr>
        </p:nvSpPr>
        <p:spPr>
          <a:xfrm>
            <a:off x="169333" y="1600200"/>
            <a:ext cx="8833555" cy="4848578"/>
          </a:xfrm>
        </p:spPr>
        <p:txBody>
          <a:bodyPr>
            <a:normAutofit lnSpcReduction="10000"/>
          </a:bodyPr>
          <a:lstStyle/>
          <a:p>
            <a:r>
              <a:rPr lang="en-US" dirty="0" smtClean="0"/>
              <a:t>Prediction Error Variance can be obtained from</a:t>
            </a:r>
          </a:p>
          <a:p>
            <a:pPr lvl="1"/>
            <a:r>
              <a:rPr lang="en-US" dirty="0" smtClean="0"/>
              <a:t>The inverse of the coefficient matrix from the mixed model equations</a:t>
            </a:r>
          </a:p>
          <a:p>
            <a:pPr lvl="1"/>
            <a:endParaRPr lang="en-US" dirty="0"/>
          </a:p>
          <a:p>
            <a:pPr lvl="1"/>
            <a:endParaRPr lang="en-US" dirty="0" smtClean="0"/>
          </a:p>
          <a:p>
            <a:pPr marL="457200" lvl="1" indent="0">
              <a:buNone/>
            </a:pPr>
            <a:endParaRPr lang="en-US" dirty="0" smtClean="0"/>
          </a:p>
          <a:p>
            <a:pPr lvl="1"/>
            <a:r>
              <a:rPr lang="en-US" dirty="0" smtClean="0"/>
              <a:t>20 years ago </a:t>
            </a:r>
            <a:r>
              <a:rPr lang="en-US" dirty="0" err="1" smtClean="0"/>
              <a:t>couldn</a:t>
            </a:r>
            <a:r>
              <a:rPr lang="fr-FR" dirty="0" smtClean="0"/>
              <a:t>’</a:t>
            </a:r>
            <a:r>
              <a:rPr lang="en-US" dirty="0" smtClean="0"/>
              <a:t>t be calculated &gt;10,000 EPDs</a:t>
            </a:r>
          </a:p>
          <a:p>
            <a:pPr lvl="1"/>
            <a:r>
              <a:rPr lang="en-US" dirty="0" smtClean="0"/>
              <a:t>Cannot be calculated for &gt;100,000 EPDs</a:t>
            </a:r>
          </a:p>
          <a:p>
            <a:pPr lvl="1"/>
            <a:r>
              <a:rPr lang="en-US" dirty="0" smtClean="0"/>
              <a:t>Has always been approximated in national evaluations</a:t>
            </a:r>
          </a:p>
          <a:p>
            <a:pPr lvl="2"/>
            <a:r>
              <a:rPr lang="en-US" dirty="0" smtClean="0"/>
              <a:t>These approximations don</a:t>
            </a:r>
            <a:r>
              <a:rPr lang="fr-FR" dirty="0" smtClean="0"/>
              <a:t>’</a:t>
            </a:r>
            <a:r>
              <a:rPr lang="en-US" dirty="0" smtClean="0"/>
              <a:t>t work as well with genomics</a:t>
            </a:r>
          </a:p>
          <a:p>
            <a:pPr lvl="1"/>
            <a:endParaRPr lang="en-US" dirty="0"/>
          </a:p>
        </p:txBody>
      </p:sp>
      <p:pic>
        <p:nvPicPr>
          <p:cNvPr id="4" name="Picture 3"/>
          <p:cNvPicPr>
            <a:picLocks noChangeAspect="1"/>
          </p:cNvPicPr>
          <p:nvPr/>
        </p:nvPicPr>
        <p:blipFill rotWithShape="1">
          <a:blip r:embed="rId2"/>
          <a:srcRect r="34099"/>
          <a:stretch/>
        </p:blipFill>
        <p:spPr>
          <a:xfrm>
            <a:off x="1423451" y="3103866"/>
            <a:ext cx="3402549" cy="1191488"/>
          </a:xfrm>
          <a:prstGeom prst="rect">
            <a:avLst/>
          </a:prstGeom>
        </p:spPr>
      </p:pic>
    </p:spTree>
    <p:extLst>
      <p:ext uri="{BB962C8B-B14F-4D97-AF65-F5344CB8AC3E}">
        <p14:creationId xmlns:p14="http://schemas.microsoft.com/office/powerpoint/2010/main" xmlns="" val="12724304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MCMC Sampling</a:t>
            </a:r>
            <a:endParaRPr lang="en-US" dirty="0"/>
          </a:p>
        </p:txBody>
      </p:sp>
      <p:sp>
        <p:nvSpPr>
          <p:cNvPr id="3" name="Content Placeholder 2"/>
          <p:cNvSpPr>
            <a:spLocks noGrp="1"/>
          </p:cNvSpPr>
          <p:nvPr>
            <p:ph idx="1"/>
          </p:nvPr>
        </p:nvSpPr>
        <p:spPr/>
        <p:txBody>
          <a:bodyPr>
            <a:normAutofit lnSpcReduction="10000"/>
          </a:bodyPr>
          <a:lstStyle/>
          <a:p>
            <a:r>
              <a:rPr lang="en-US" dirty="0" smtClean="0"/>
              <a:t>Markov chain Monte-Carlo (MCMC) sampling</a:t>
            </a:r>
          </a:p>
          <a:p>
            <a:r>
              <a:rPr lang="en-US" dirty="0" smtClean="0"/>
              <a:t>Uses the mixed model equations – but not just to get the single solution – it obtains all the plausible solutions for all the animals given all available information – exact PEV</a:t>
            </a:r>
          </a:p>
          <a:p>
            <a:r>
              <a:rPr lang="en-US" dirty="0" smtClean="0"/>
              <a:t>Most people believe it is too much computer effort to use this method with national evaluation</a:t>
            </a:r>
          </a:p>
          <a:p>
            <a:pPr lvl="1"/>
            <a:r>
              <a:rPr lang="en-US" dirty="0" smtClean="0"/>
              <a:t>“Most people” haven’t tried hard enough</a:t>
            </a:r>
            <a:endParaRPr lang="en-US" dirty="0"/>
          </a:p>
        </p:txBody>
      </p:sp>
    </p:spTree>
    <p:extLst>
      <p:ext uri="{BB962C8B-B14F-4D97-AF65-F5344CB8AC3E}">
        <p14:creationId xmlns:p14="http://schemas.microsoft.com/office/powerpoint/2010/main" xmlns="" val="6835946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MCMC Sampling</a:t>
            </a:r>
            <a:endParaRPr lang="en-US" dirty="0"/>
          </a:p>
        </p:txBody>
      </p:sp>
      <p:sp>
        <p:nvSpPr>
          <p:cNvPr id="3" name="Content Placeholder 2"/>
          <p:cNvSpPr>
            <a:spLocks noGrp="1"/>
          </p:cNvSpPr>
          <p:nvPr>
            <p:ph idx="1"/>
          </p:nvPr>
        </p:nvSpPr>
        <p:spPr/>
        <p:txBody>
          <a:bodyPr/>
          <a:lstStyle/>
          <a:p>
            <a:r>
              <a:rPr lang="en-US" dirty="0" smtClean="0"/>
              <a:t>Allows BIF accuracy to be computed for</a:t>
            </a:r>
          </a:p>
          <a:p>
            <a:pPr lvl="1"/>
            <a:r>
              <a:rPr lang="en-US" dirty="0" smtClean="0"/>
              <a:t>Differences between 2 bulls</a:t>
            </a:r>
          </a:p>
          <a:p>
            <a:pPr lvl="2"/>
            <a:r>
              <a:rPr lang="en-US" dirty="0" smtClean="0"/>
              <a:t>Two accurate bulls may not be accurately compared</a:t>
            </a:r>
          </a:p>
          <a:p>
            <a:pPr lvl="1"/>
            <a:r>
              <a:rPr lang="en-US" dirty="0" smtClean="0"/>
              <a:t>Groups of bulls</a:t>
            </a:r>
          </a:p>
          <a:p>
            <a:pPr lvl="2"/>
            <a:r>
              <a:rPr lang="en-US" dirty="0" smtClean="0"/>
              <a:t>What is the accuracy of teams of bulls?</a:t>
            </a:r>
          </a:p>
          <a:p>
            <a:pPr lvl="1"/>
            <a:r>
              <a:rPr lang="en-US" dirty="0" smtClean="0"/>
              <a:t>Differences between groups of bulls </a:t>
            </a:r>
          </a:p>
          <a:p>
            <a:pPr lvl="2"/>
            <a:r>
              <a:rPr lang="en-US" dirty="0" smtClean="0"/>
              <a:t>How do my bulls compare to breed average?</a:t>
            </a:r>
          </a:p>
          <a:p>
            <a:pPr lvl="2"/>
            <a:r>
              <a:rPr lang="en-US" dirty="0" smtClean="0"/>
              <a:t>How do my bulls compare to 10 years ago?</a:t>
            </a:r>
            <a:endParaRPr lang="en-US" dirty="0"/>
          </a:p>
        </p:txBody>
      </p:sp>
    </p:spTree>
    <p:extLst>
      <p:ext uri="{BB962C8B-B14F-4D97-AF65-F5344CB8AC3E}">
        <p14:creationId xmlns:p14="http://schemas.microsoft.com/office/powerpoint/2010/main" xmlns="" val="40564829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Quantum Leap Software Tools</a:t>
            </a:r>
            <a:endParaRPr lang="en-US" dirty="0"/>
          </a:p>
        </p:txBody>
      </p:sp>
      <p:sp>
        <p:nvSpPr>
          <p:cNvPr id="3" name="Content Placeholder 2"/>
          <p:cNvSpPr>
            <a:spLocks noGrp="1"/>
          </p:cNvSpPr>
          <p:nvPr>
            <p:ph idx="1"/>
          </p:nvPr>
        </p:nvSpPr>
        <p:spPr/>
        <p:txBody>
          <a:bodyPr/>
          <a:lstStyle/>
          <a:p>
            <a:r>
              <a:rPr lang="en-US" dirty="0" smtClean="0"/>
              <a:t>Allows inclusion of genomic information from the ground up, rather than as an “add-on”</a:t>
            </a:r>
          </a:p>
          <a:p>
            <a:r>
              <a:rPr lang="en-US" dirty="0" smtClean="0"/>
              <a:t>Allows the use of new computing techniques including parallel computing &amp; graphics cards</a:t>
            </a:r>
          </a:p>
          <a:p>
            <a:r>
              <a:rPr lang="en-US" dirty="0" smtClean="0"/>
              <a:t>Allows calculation of actual accuracies, for any interesting comparisons</a:t>
            </a:r>
          </a:p>
          <a:p>
            <a:r>
              <a:rPr lang="en-US" dirty="0" smtClean="0"/>
              <a:t>Allows routine (</a:t>
            </a:r>
            <a:r>
              <a:rPr lang="en-US" dirty="0" err="1" smtClean="0"/>
              <a:t>eg</a:t>
            </a:r>
            <a:r>
              <a:rPr lang="en-US" dirty="0" smtClean="0"/>
              <a:t> monthly, weekly) updates</a:t>
            </a:r>
          </a:p>
          <a:p>
            <a:r>
              <a:rPr lang="en-US" dirty="0" smtClean="0"/>
              <a:t>Allows easy updating with new methods</a:t>
            </a:r>
            <a:endParaRPr lang="en-US" dirty="0"/>
          </a:p>
        </p:txBody>
      </p:sp>
    </p:spTree>
    <p:extLst>
      <p:ext uri="{BB962C8B-B14F-4D97-AF65-F5344CB8AC3E}">
        <p14:creationId xmlns:p14="http://schemas.microsoft.com/office/powerpoint/2010/main" xmlns="" val="1440379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22449612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Computing</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xmlns="" val="9456537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28600"/>
            <a:ext cx="8229600" cy="1143000"/>
          </a:xfrm>
        </p:spPr>
        <p:txBody>
          <a:bodyPr/>
          <a:lstStyle/>
          <a:p>
            <a:r>
              <a:rPr lang="en-US">
                <a:latin typeface="Calibri" charset="0"/>
              </a:rPr>
              <a:t>Performance of the Progeny</a:t>
            </a:r>
          </a:p>
        </p:txBody>
      </p:sp>
      <p:pic>
        <p:nvPicPr>
          <p:cNvPr id="19459" name="Picture 3" descr="braford1.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143000" y="2514600"/>
            <a:ext cx="2300288"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0" name="TextBox 4"/>
          <p:cNvSpPr txBox="1">
            <a:spLocks noChangeArrowheads="1"/>
          </p:cNvSpPr>
          <p:nvPr/>
        </p:nvSpPr>
        <p:spPr bwMode="auto">
          <a:xfrm>
            <a:off x="1752600" y="4230688"/>
            <a:ext cx="8874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Sire</a:t>
            </a:r>
          </a:p>
        </p:txBody>
      </p:sp>
      <p:cxnSp>
        <p:nvCxnSpPr>
          <p:cNvPr id="7" name="Straight Connector 6"/>
          <p:cNvCxnSpPr/>
          <p:nvPr/>
        </p:nvCxnSpPr>
        <p:spPr>
          <a:xfrm flipV="1">
            <a:off x="3810000" y="1981200"/>
            <a:ext cx="1905000" cy="121920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810000" y="2743200"/>
            <a:ext cx="1905000" cy="60960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810000" y="3505200"/>
            <a:ext cx="1905000" cy="15240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810000" y="3657600"/>
            <a:ext cx="1905000" cy="88265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810000" y="3810000"/>
            <a:ext cx="1905000" cy="152400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pic>
        <p:nvPicPr>
          <p:cNvPr id="19466" name="Picture 27" descr="Braford3.jpg"/>
          <p:cNvPicPr>
            <a:picLocks noChangeAspect="1"/>
          </p:cNvPicPr>
          <p:nvPr/>
        </p:nvPicPr>
        <p:blipFill>
          <a:blip r:embed="rId3">
            <a:extLst>
              <a:ext uri="{28A0092B-C50C-407E-A947-70E740481C1C}">
                <a14:useLocalDpi xmlns:a14="http://schemas.microsoft.com/office/drawing/2010/main" xmlns="" val="0"/>
              </a:ext>
            </a:extLst>
          </a:blip>
          <a:srcRect l="4379" t="30417" r="54021" b="12674"/>
          <a:stretch>
            <a:fillRect/>
          </a:stretch>
        </p:blipFill>
        <p:spPr bwMode="auto">
          <a:xfrm>
            <a:off x="5867400" y="1295400"/>
            <a:ext cx="1143000"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7" name="Picture 28" descr="braford5.jpg"/>
          <p:cNvPicPr>
            <a:picLocks noChangeAspect="1"/>
          </p:cNvPicPr>
          <p:nvPr/>
        </p:nvPicPr>
        <p:blipFill>
          <a:blip r:embed="rId4">
            <a:extLst>
              <a:ext uri="{28A0092B-C50C-407E-A947-70E740481C1C}">
                <a14:useLocalDpi xmlns:a14="http://schemas.microsoft.com/office/drawing/2010/main" xmlns="" val="0"/>
              </a:ext>
            </a:extLst>
          </a:blip>
          <a:srcRect l="39600" t="49200" r="48599" b="38400"/>
          <a:stretch>
            <a:fillRect/>
          </a:stretch>
        </p:blipFill>
        <p:spPr bwMode="auto">
          <a:xfrm>
            <a:off x="5867400" y="3211513"/>
            <a:ext cx="1079500"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8" name="Picture 29" descr="braford5.jpg"/>
          <p:cNvPicPr>
            <a:picLocks noChangeAspect="1"/>
          </p:cNvPicPr>
          <p:nvPr/>
        </p:nvPicPr>
        <p:blipFill>
          <a:blip r:embed="rId4">
            <a:extLst>
              <a:ext uri="{28A0092B-C50C-407E-A947-70E740481C1C}">
                <a14:useLocalDpi xmlns:a14="http://schemas.microsoft.com/office/drawing/2010/main" xmlns="" val="0"/>
              </a:ext>
            </a:extLst>
          </a:blip>
          <a:srcRect l="50400" t="49200" r="34200" b="38400"/>
          <a:stretch>
            <a:fillRect/>
          </a:stretch>
        </p:blipFill>
        <p:spPr bwMode="auto">
          <a:xfrm>
            <a:off x="5867400" y="2286000"/>
            <a:ext cx="1408113"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9" name="Picture 34" descr="braford9.jpg"/>
          <p:cNvPicPr>
            <a:picLocks noChangeAspect="1"/>
          </p:cNvPicPr>
          <p:nvPr/>
        </p:nvPicPr>
        <p:blipFill>
          <a:blip r:embed="rId5">
            <a:extLst>
              <a:ext uri="{28A0092B-C50C-407E-A947-70E740481C1C}">
                <a14:useLocalDpi xmlns:a14="http://schemas.microsoft.com/office/drawing/2010/main" xmlns="" val="0"/>
              </a:ext>
            </a:extLst>
          </a:blip>
          <a:srcRect l="17999" t="48000" r="56700" b="17999"/>
          <a:stretch>
            <a:fillRect/>
          </a:stretch>
        </p:blipFill>
        <p:spPr bwMode="auto">
          <a:xfrm>
            <a:off x="5867400" y="4138613"/>
            <a:ext cx="795338" cy="80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0" name="Picture 35" descr="braford10.jpg"/>
          <p:cNvPicPr>
            <a:picLocks noChangeAspect="1"/>
          </p:cNvPicPr>
          <p:nvPr/>
        </p:nvPicPr>
        <p:blipFill>
          <a:blip r:embed="rId6">
            <a:extLst>
              <a:ext uri="{28A0092B-C50C-407E-A947-70E740481C1C}">
                <a14:useLocalDpi xmlns:a14="http://schemas.microsoft.com/office/drawing/2010/main" xmlns="" val="0"/>
              </a:ext>
            </a:extLst>
          </a:blip>
          <a:srcRect l="38699" t="43201" r="27000" b="25200"/>
          <a:stretch>
            <a:fillRect/>
          </a:stretch>
        </p:blipFill>
        <p:spPr bwMode="auto">
          <a:xfrm>
            <a:off x="5867400" y="5018088"/>
            <a:ext cx="1119188"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71" name="TextBox 36"/>
          <p:cNvSpPr txBox="1">
            <a:spLocks noChangeArrowheads="1"/>
          </p:cNvSpPr>
          <p:nvPr/>
        </p:nvSpPr>
        <p:spPr bwMode="auto">
          <a:xfrm>
            <a:off x="5638800" y="5754688"/>
            <a:ext cx="17065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Progeny</a:t>
            </a:r>
          </a:p>
        </p:txBody>
      </p:sp>
      <p:sp>
        <p:nvSpPr>
          <p:cNvPr id="19472" name="TextBox 15"/>
          <p:cNvSpPr txBox="1">
            <a:spLocks noChangeArrowheads="1"/>
          </p:cNvSpPr>
          <p:nvPr/>
        </p:nvSpPr>
        <p:spPr bwMode="auto">
          <a:xfrm>
            <a:off x="7543800" y="1397000"/>
            <a:ext cx="131418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+30 </a:t>
            </a:r>
            <a:r>
              <a:rPr lang="en-US" sz="3200" dirty="0" err="1" smtClean="0"/>
              <a:t>lb</a:t>
            </a:r>
            <a:endParaRPr lang="en-US" sz="3200" dirty="0"/>
          </a:p>
        </p:txBody>
      </p:sp>
      <p:sp>
        <p:nvSpPr>
          <p:cNvPr id="19473" name="TextBox 16"/>
          <p:cNvSpPr txBox="1">
            <a:spLocks noChangeArrowheads="1"/>
          </p:cNvSpPr>
          <p:nvPr/>
        </p:nvSpPr>
        <p:spPr bwMode="auto">
          <a:xfrm>
            <a:off x="7543800" y="2311400"/>
            <a:ext cx="131418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+15 </a:t>
            </a:r>
            <a:r>
              <a:rPr lang="en-US" sz="3200" dirty="0" err="1" smtClean="0"/>
              <a:t>lb</a:t>
            </a:r>
            <a:endParaRPr lang="en-US" sz="3200" dirty="0"/>
          </a:p>
        </p:txBody>
      </p:sp>
      <p:sp>
        <p:nvSpPr>
          <p:cNvPr id="19474" name="TextBox 17"/>
          <p:cNvSpPr txBox="1">
            <a:spLocks noChangeArrowheads="1"/>
          </p:cNvSpPr>
          <p:nvPr/>
        </p:nvSpPr>
        <p:spPr bwMode="auto">
          <a:xfrm>
            <a:off x="7543800" y="3276600"/>
            <a:ext cx="121118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-10 </a:t>
            </a:r>
            <a:r>
              <a:rPr lang="en-US" sz="3200" dirty="0" err="1" smtClean="0"/>
              <a:t>lb</a:t>
            </a:r>
            <a:endParaRPr lang="en-US" sz="3200" dirty="0"/>
          </a:p>
        </p:txBody>
      </p:sp>
      <p:sp>
        <p:nvSpPr>
          <p:cNvPr id="19475" name="TextBox 19"/>
          <p:cNvSpPr txBox="1">
            <a:spLocks noChangeArrowheads="1"/>
          </p:cNvSpPr>
          <p:nvPr/>
        </p:nvSpPr>
        <p:spPr bwMode="auto">
          <a:xfrm>
            <a:off x="7543800" y="4064000"/>
            <a:ext cx="1199968"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+ 5 </a:t>
            </a:r>
            <a:r>
              <a:rPr lang="en-US" sz="3200" dirty="0" err="1" smtClean="0"/>
              <a:t>lb</a:t>
            </a:r>
            <a:endParaRPr lang="en-US" sz="3200" dirty="0"/>
          </a:p>
        </p:txBody>
      </p:sp>
      <p:sp>
        <p:nvSpPr>
          <p:cNvPr id="19476" name="TextBox 21"/>
          <p:cNvSpPr txBox="1">
            <a:spLocks noChangeArrowheads="1"/>
          </p:cNvSpPr>
          <p:nvPr/>
        </p:nvSpPr>
        <p:spPr bwMode="auto">
          <a:xfrm>
            <a:off x="7543800" y="5054600"/>
            <a:ext cx="131418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+10 </a:t>
            </a:r>
            <a:r>
              <a:rPr lang="en-US" sz="3200" dirty="0" err="1" smtClean="0"/>
              <a:t>lb</a:t>
            </a:r>
            <a:endParaRPr lang="en-US" sz="3200" dirty="0"/>
          </a:p>
        </p:txBody>
      </p:sp>
      <p:cxnSp>
        <p:nvCxnSpPr>
          <p:cNvPr id="23" name="Straight Connector 22"/>
          <p:cNvCxnSpPr/>
          <p:nvPr/>
        </p:nvCxnSpPr>
        <p:spPr>
          <a:xfrm>
            <a:off x="7573963" y="5865813"/>
            <a:ext cx="1247775" cy="1587"/>
          </a:xfrm>
          <a:prstGeom prst="line">
            <a:avLst/>
          </a:prstGeom>
        </p:spPr>
        <p:style>
          <a:lnRef idx="2">
            <a:schemeClr val="accent1"/>
          </a:lnRef>
          <a:fillRef idx="0">
            <a:schemeClr val="accent1"/>
          </a:fillRef>
          <a:effectRef idx="1">
            <a:schemeClr val="accent1"/>
          </a:effectRef>
          <a:fontRef idx="minor">
            <a:schemeClr val="tx1"/>
          </a:fontRef>
        </p:style>
      </p:cxnSp>
      <p:sp>
        <p:nvSpPr>
          <p:cNvPr id="19478" name="TextBox 23"/>
          <p:cNvSpPr txBox="1">
            <a:spLocks noChangeArrowheads="1"/>
          </p:cNvSpPr>
          <p:nvPr/>
        </p:nvSpPr>
        <p:spPr bwMode="auto">
          <a:xfrm>
            <a:off x="7543800" y="5816600"/>
            <a:ext cx="131418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+10 </a:t>
            </a:r>
            <a:r>
              <a:rPr lang="en-US" sz="3200" dirty="0" err="1" smtClean="0"/>
              <a:t>lb</a:t>
            </a:r>
            <a:endParaRPr lang="en-US" sz="3200" dirty="0"/>
          </a:p>
        </p:txBody>
      </p:sp>
      <p:sp>
        <p:nvSpPr>
          <p:cNvPr id="19479" name="TextBox 24"/>
          <p:cNvSpPr txBox="1">
            <a:spLocks noChangeArrowheads="1"/>
          </p:cNvSpPr>
          <p:nvPr/>
        </p:nvSpPr>
        <p:spPr bwMode="auto">
          <a:xfrm>
            <a:off x="228600" y="5257800"/>
            <a:ext cx="4214813"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t>Offspring of one sire exhibit</a:t>
            </a:r>
          </a:p>
          <a:p>
            <a:pPr algn="ctr"/>
            <a:r>
              <a:rPr lang="en-US" sz="2800"/>
              <a:t> more than ¾ diversity of </a:t>
            </a:r>
          </a:p>
          <a:p>
            <a:pPr algn="ctr"/>
            <a:r>
              <a:rPr lang="en-US" sz="2800"/>
              <a:t> the entire population</a:t>
            </a:r>
          </a:p>
        </p:txBody>
      </p:sp>
    </p:spTree>
    <p:extLst>
      <p:ext uri="{BB962C8B-B14F-4D97-AF65-F5344CB8AC3E}">
        <p14:creationId xmlns:p14="http://schemas.microsoft.com/office/powerpoint/2010/main" xmlns="" val="37185131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Worn out software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31809107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a:bodyPr>
          <a:lstStyle/>
          <a:p>
            <a:r>
              <a:rPr lang="en-US" sz="4500">
                <a:latin typeface="Calibri" charset="0"/>
              </a:rPr>
              <a:t>We learn about parents from progeny</a:t>
            </a:r>
          </a:p>
        </p:txBody>
      </p:sp>
      <p:pic>
        <p:nvPicPr>
          <p:cNvPr id="20483" name="Picture 3" descr="braford1.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143000" y="2514600"/>
            <a:ext cx="2300288"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TextBox 4"/>
          <p:cNvSpPr txBox="1">
            <a:spLocks noChangeArrowheads="1"/>
          </p:cNvSpPr>
          <p:nvPr/>
        </p:nvSpPr>
        <p:spPr bwMode="auto">
          <a:xfrm>
            <a:off x="1752600" y="4230688"/>
            <a:ext cx="8874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Sire</a:t>
            </a:r>
          </a:p>
        </p:txBody>
      </p:sp>
      <p:cxnSp>
        <p:nvCxnSpPr>
          <p:cNvPr id="7" name="Straight Connector 6"/>
          <p:cNvCxnSpPr/>
          <p:nvPr/>
        </p:nvCxnSpPr>
        <p:spPr>
          <a:xfrm flipV="1">
            <a:off x="3810000" y="1981200"/>
            <a:ext cx="1905000" cy="1219200"/>
          </a:xfrm>
          <a:prstGeom prst="line">
            <a:avLst/>
          </a:prstGeom>
          <a:ln w="101600">
            <a:headEnd type="stealth"/>
            <a:tailEnd type="none"/>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810000" y="2743200"/>
            <a:ext cx="1905000" cy="609600"/>
          </a:xfrm>
          <a:prstGeom prst="line">
            <a:avLst/>
          </a:prstGeom>
          <a:ln w="101600">
            <a:headEnd type="stealth"/>
            <a:tailEnd type="none"/>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810000" y="3505200"/>
            <a:ext cx="1905000" cy="152400"/>
          </a:xfrm>
          <a:prstGeom prst="line">
            <a:avLst/>
          </a:prstGeom>
          <a:ln w="101600">
            <a:headEnd type="stealth"/>
            <a:tailEnd type="none"/>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810000" y="3657600"/>
            <a:ext cx="1905000" cy="882650"/>
          </a:xfrm>
          <a:prstGeom prst="line">
            <a:avLst/>
          </a:prstGeom>
          <a:ln w="101600">
            <a:headEnd type="stealth"/>
            <a:tailEnd type="none"/>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810000" y="3810000"/>
            <a:ext cx="1905000" cy="1524000"/>
          </a:xfrm>
          <a:prstGeom prst="line">
            <a:avLst/>
          </a:prstGeom>
          <a:ln w="101600">
            <a:headEnd type="stealth"/>
            <a:tailEnd type="none"/>
          </a:ln>
        </p:spPr>
        <p:style>
          <a:lnRef idx="2">
            <a:schemeClr val="accent1"/>
          </a:lnRef>
          <a:fillRef idx="0">
            <a:schemeClr val="accent1"/>
          </a:fillRef>
          <a:effectRef idx="1">
            <a:schemeClr val="accent1"/>
          </a:effectRef>
          <a:fontRef idx="minor">
            <a:schemeClr val="tx1"/>
          </a:fontRef>
        </p:style>
      </p:cxnSp>
      <p:pic>
        <p:nvPicPr>
          <p:cNvPr id="20490" name="Picture 27" descr="Braford3.jpg"/>
          <p:cNvPicPr>
            <a:picLocks noChangeAspect="1"/>
          </p:cNvPicPr>
          <p:nvPr/>
        </p:nvPicPr>
        <p:blipFill>
          <a:blip r:embed="rId3">
            <a:extLst>
              <a:ext uri="{28A0092B-C50C-407E-A947-70E740481C1C}">
                <a14:useLocalDpi xmlns:a14="http://schemas.microsoft.com/office/drawing/2010/main" xmlns="" val="0"/>
              </a:ext>
            </a:extLst>
          </a:blip>
          <a:srcRect l="4379" t="30417" r="54021" b="12674"/>
          <a:stretch>
            <a:fillRect/>
          </a:stretch>
        </p:blipFill>
        <p:spPr bwMode="auto">
          <a:xfrm>
            <a:off x="5867400" y="1295400"/>
            <a:ext cx="1143000"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1" name="Picture 28" descr="braford5.jpg"/>
          <p:cNvPicPr>
            <a:picLocks noChangeAspect="1"/>
          </p:cNvPicPr>
          <p:nvPr/>
        </p:nvPicPr>
        <p:blipFill>
          <a:blip r:embed="rId4">
            <a:extLst>
              <a:ext uri="{28A0092B-C50C-407E-A947-70E740481C1C}">
                <a14:useLocalDpi xmlns:a14="http://schemas.microsoft.com/office/drawing/2010/main" xmlns="" val="0"/>
              </a:ext>
            </a:extLst>
          </a:blip>
          <a:srcRect l="39600" t="49200" r="48599" b="38400"/>
          <a:stretch>
            <a:fillRect/>
          </a:stretch>
        </p:blipFill>
        <p:spPr bwMode="auto">
          <a:xfrm>
            <a:off x="5867400" y="3211513"/>
            <a:ext cx="1079500"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2" name="Picture 29" descr="braford5.jpg"/>
          <p:cNvPicPr>
            <a:picLocks noChangeAspect="1"/>
          </p:cNvPicPr>
          <p:nvPr/>
        </p:nvPicPr>
        <p:blipFill>
          <a:blip r:embed="rId4">
            <a:extLst>
              <a:ext uri="{28A0092B-C50C-407E-A947-70E740481C1C}">
                <a14:useLocalDpi xmlns:a14="http://schemas.microsoft.com/office/drawing/2010/main" xmlns="" val="0"/>
              </a:ext>
            </a:extLst>
          </a:blip>
          <a:srcRect l="50400" t="49200" r="34200" b="38400"/>
          <a:stretch>
            <a:fillRect/>
          </a:stretch>
        </p:blipFill>
        <p:spPr bwMode="auto">
          <a:xfrm>
            <a:off x="5867400" y="2286000"/>
            <a:ext cx="1408113"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3" name="Picture 34" descr="braford9.jpg"/>
          <p:cNvPicPr>
            <a:picLocks noChangeAspect="1"/>
          </p:cNvPicPr>
          <p:nvPr/>
        </p:nvPicPr>
        <p:blipFill>
          <a:blip r:embed="rId5">
            <a:extLst>
              <a:ext uri="{28A0092B-C50C-407E-A947-70E740481C1C}">
                <a14:useLocalDpi xmlns:a14="http://schemas.microsoft.com/office/drawing/2010/main" xmlns="" val="0"/>
              </a:ext>
            </a:extLst>
          </a:blip>
          <a:srcRect l="17999" t="48000" r="56700" b="17999"/>
          <a:stretch>
            <a:fillRect/>
          </a:stretch>
        </p:blipFill>
        <p:spPr bwMode="auto">
          <a:xfrm>
            <a:off x="5867400" y="4138613"/>
            <a:ext cx="795338" cy="80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4" name="Picture 35" descr="braford10.jpg"/>
          <p:cNvPicPr>
            <a:picLocks noChangeAspect="1"/>
          </p:cNvPicPr>
          <p:nvPr/>
        </p:nvPicPr>
        <p:blipFill>
          <a:blip r:embed="rId6">
            <a:extLst>
              <a:ext uri="{28A0092B-C50C-407E-A947-70E740481C1C}">
                <a14:useLocalDpi xmlns:a14="http://schemas.microsoft.com/office/drawing/2010/main" xmlns="" val="0"/>
              </a:ext>
            </a:extLst>
          </a:blip>
          <a:srcRect l="38699" t="43201" r="27000" b="25200"/>
          <a:stretch>
            <a:fillRect/>
          </a:stretch>
        </p:blipFill>
        <p:spPr bwMode="auto">
          <a:xfrm>
            <a:off x="5867400" y="5018088"/>
            <a:ext cx="1119188"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5" name="TextBox 36"/>
          <p:cNvSpPr txBox="1">
            <a:spLocks noChangeArrowheads="1"/>
          </p:cNvSpPr>
          <p:nvPr/>
        </p:nvSpPr>
        <p:spPr bwMode="auto">
          <a:xfrm>
            <a:off x="5715000" y="5754688"/>
            <a:ext cx="17065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Progeny</a:t>
            </a:r>
          </a:p>
        </p:txBody>
      </p:sp>
      <p:sp>
        <p:nvSpPr>
          <p:cNvPr id="20496" name="TextBox 15"/>
          <p:cNvSpPr txBox="1">
            <a:spLocks noChangeArrowheads="1"/>
          </p:cNvSpPr>
          <p:nvPr/>
        </p:nvSpPr>
        <p:spPr bwMode="auto">
          <a:xfrm>
            <a:off x="7543800" y="1397000"/>
            <a:ext cx="131418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+30 </a:t>
            </a:r>
            <a:r>
              <a:rPr lang="en-US" sz="3200" dirty="0" err="1" smtClean="0"/>
              <a:t>lb</a:t>
            </a:r>
            <a:endParaRPr lang="en-US" sz="3200" dirty="0"/>
          </a:p>
        </p:txBody>
      </p:sp>
      <p:sp>
        <p:nvSpPr>
          <p:cNvPr id="20497" name="TextBox 16"/>
          <p:cNvSpPr txBox="1">
            <a:spLocks noChangeArrowheads="1"/>
          </p:cNvSpPr>
          <p:nvPr/>
        </p:nvSpPr>
        <p:spPr bwMode="auto">
          <a:xfrm>
            <a:off x="7543800" y="2311400"/>
            <a:ext cx="131418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+15 </a:t>
            </a:r>
            <a:r>
              <a:rPr lang="en-US" sz="3200" dirty="0" err="1" smtClean="0"/>
              <a:t>lb</a:t>
            </a:r>
            <a:endParaRPr lang="en-US" sz="3200" dirty="0"/>
          </a:p>
        </p:txBody>
      </p:sp>
      <p:sp>
        <p:nvSpPr>
          <p:cNvPr id="20498" name="TextBox 17"/>
          <p:cNvSpPr txBox="1">
            <a:spLocks noChangeArrowheads="1"/>
          </p:cNvSpPr>
          <p:nvPr/>
        </p:nvSpPr>
        <p:spPr bwMode="auto">
          <a:xfrm>
            <a:off x="7543800" y="3276600"/>
            <a:ext cx="121118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-10 </a:t>
            </a:r>
            <a:r>
              <a:rPr lang="en-US" sz="3200" dirty="0" err="1" smtClean="0"/>
              <a:t>lb</a:t>
            </a:r>
            <a:endParaRPr lang="en-US" sz="3200" dirty="0"/>
          </a:p>
        </p:txBody>
      </p:sp>
      <p:sp>
        <p:nvSpPr>
          <p:cNvPr id="20499" name="TextBox 19"/>
          <p:cNvSpPr txBox="1">
            <a:spLocks noChangeArrowheads="1"/>
          </p:cNvSpPr>
          <p:nvPr/>
        </p:nvSpPr>
        <p:spPr bwMode="auto">
          <a:xfrm>
            <a:off x="7543800" y="4064000"/>
            <a:ext cx="1199968"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+ 5 </a:t>
            </a:r>
            <a:r>
              <a:rPr lang="en-US" sz="3200" dirty="0" err="1" smtClean="0"/>
              <a:t>lb</a:t>
            </a:r>
            <a:endParaRPr lang="en-US" sz="3200" dirty="0"/>
          </a:p>
        </p:txBody>
      </p:sp>
      <p:sp>
        <p:nvSpPr>
          <p:cNvPr id="20500" name="TextBox 21"/>
          <p:cNvSpPr txBox="1">
            <a:spLocks noChangeArrowheads="1"/>
          </p:cNvSpPr>
          <p:nvPr/>
        </p:nvSpPr>
        <p:spPr bwMode="auto">
          <a:xfrm>
            <a:off x="7543800" y="5054600"/>
            <a:ext cx="131418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+10 </a:t>
            </a:r>
            <a:r>
              <a:rPr lang="en-US" sz="3200" dirty="0" err="1" smtClean="0"/>
              <a:t>lb</a:t>
            </a:r>
            <a:endParaRPr lang="en-US" sz="3200" dirty="0"/>
          </a:p>
        </p:txBody>
      </p:sp>
      <p:cxnSp>
        <p:nvCxnSpPr>
          <p:cNvPr id="24" name="Straight Connector 23"/>
          <p:cNvCxnSpPr/>
          <p:nvPr/>
        </p:nvCxnSpPr>
        <p:spPr>
          <a:xfrm>
            <a:off x="7573963" y="5865813"/>
            <a:ext cx="1247775" cy="1587"/>
          </a:xfrm>
          <a:prstGeom prst="line">
            <a:avLst/>
          </a:prstGeom>
        </p:spPr>
        <p:style>
          <a:lnRef idx="2">
            <a:schemeClr val="accent1"/>
          </a:lnRef>
          <a:fillRef idx="0">
            <a:schemeClr val="accent1"/>
          </a:fillRef>
          <a:effectRef idx="1">
            <a:schemeClr val="accent1"/>
          </a:effectRef>
          <a:fontRef idx="minor">
            <a:schemeClr val="tx1"/>
          </a:fontRef>
        </p:style>
      </p:cxnSp>
      <p:sp>
        <p:nvSpPr>
          <p:cNvPr id="20502" name="TextBox 24"/>
          <p:cNvSpPr txBox="1">
            <a:spLocks noChangeArrowheads="1"/>
          </p:cNvSpPr>
          <p:nvPr/>
        </p:nvSpPr>
        <p:spPr bwMode="auto">
          <a:xfrm>
            <a:off x="7543800" y="5816600"/>
            <a:ext cx="131418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+10 </a:t>
            </a:r>
            <a:r>
              <a:rPr lang="en-US" sz="3200" dirty="0" err="1" smtClean="0"/>
              <a:t>lb</a:t>
            </a:r>
            <a:endParaRPr lang="en-US" sz="3200" dirty="0"/>
          </a:p>
        </p:txBody>
      </p:sp>
      <p:sp>
        <p:nvSpPr>
          <p:cNvPr id="20503" name="TextBox 25"/>
          <p:cNvSpPr txBox="1">
            <a:spLocks noChangeArrowheads="1"/>
          </p:cNvSpPr>
          <p:nvPr/>
        </p:nvSpPr>
        <p:spPr bwMode="auto">
          <a:xfrm>
            <a:off x="152400" y="5791200"/>
            <a:ext cx="325241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Sire EPD +8-9 </a:t>
            </a:r>
            <a:r>
              <a:rPr lang="en-US" sz="3200" dirty="0" err="1" smtClean="0"/>
              <a:t>lb</a:t>
            </a:r>
            <a:endParaRPr lang="en-US" sz="3200" dirty="0"/>
          </a:p>
        </p:txBody>
      </p:sp>
      <p:cxnSp>
        <p:nvCxnSpPr>
          <p:cNvPr id="27" name="Straight Connector 26"/>
          <p:cNvCxnSpPr/>
          <p:nvPr/>
        </p:nvCxnSpPr>
        <p:spPr>
          <a:xfrm>
            <a:off x="3429000" y="6096000"/>
            <a:ext cx="1905000" cy="1588"/>
          </a:xfrm>
          <a:prstGeom prst="line">
            <a:avLst/>
          </a:prstGeom>
          <a:ln w="101600">
            <a:headEnd type="stealth"/>
            <a:tailEnd type="none"/>
          </a:ln>
        </p:spPr>
        <p:style>
          <a:lnRef idx="2">
            <a:schemeClr val="accent1"/>
          </a:lnRef>
          <a:fillRef idx="0">
            <a:schemeClr val="accent1"/>
          </a:fillRef>
          <a:effectRef idx="1">
            <a:schemeClr val="accent1"/>
          </a:effectRef>
          <a:fontRef idx="minor">
            <a:schemeClr val="tx1"/>
          </a:fontRef>
        </p:style>
      </p:cxnSp>
      <p:sp>
        <p:nvSpPr>
          <p:cNvPr id="20505" name="TextBox 37"/>
          <p:cNvSpPr txBox="1">
            <a:spLocks noChangeArrowheads="1"/>
          </p:cNvSpPr>
          <p:nvPr/>
        </p:nvSpPr>
        <p:spPr bwMode="auto">
          <a:xfrm>
            <a:off x="3124200" y="5557838"/>
            <a:ext cx="2667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(EPD is </a:t>
            </a:r>
            <a:r>
              <a:rPr lang="ja-JP" altLang="en-US"/>
              <a:t>“</a:t>
            </a:r>
            <a:r>
              <a:rPr lang="en-US"/>
              <a:t>shrunk</a:t>
            </a:r>
            <a:r>
              <a:rPr lang="ja-JP" altLang="en-US"/>
              <a:t>”</a:t>
            </a:r>
            <a:r>
              <a:rPr lang="en-US"/>
              <a:t>)</a:t>
            </a:r>
          </a:p>
        </p:txBody>
      </p:sp>
    </p:spTree>
    <p:extLst>
      <p:ext uri="{BB962C8B-B14F-4D97-AF65-F5344CB8AC3E}">
        <p14:creationId xmlns:p14="http://schemas.microsoft.com/office/powerpoint/2010/main" xmlns="" val="4013988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500" dirty="0">
                <a:latin typeface="Calibri" charset="0"/>
              </a:rPr>
              <a:t>Suppose we generate </a:t>
            </a:r>
            <a:r>
              <a:rPr lang="en-US" sz="4500" dirty="0" smtClean="0">
                <a:latin typeface="Calibri" charset="0"/>
              </a:rPr>
              <a:t>new progeny</a:t>
            </a:r>
            <a:endParaRPr lang="en-US" sz="4500" dirty="0">
              <a:latin typeface="Calibri" charset="0"/>
            </a:endParaRPr>
          </a:p>
        </p:txBody>
      </p:sp>
      <p:pic>
        <p:nvPicPr>
          <p:cNvPr id="18435" name="Picture 3" descr="braford1.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732472" y="2514600"/>
            <a:ext cx="2300288"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6" name="TextBox 4"/>
          <p:cNvSpPr txBox="1">
            <a:spLocks noChangeArrowheads="1"/>
          </p:cNvSpPr>
          <p:nvPr/>
        </p:nvSpPr>
        <p:spPr bwMode="auto">
          <a:xfrm>
            <a:off x="1342072" y="4230688"/>
            <a:ext cx="8874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Sire</a:t>
            </a:r>
          </a:p>
        </p:txBody>
      </p:sp>
      <p:cxnSp>
        <p:nvCxnSpPr>
          <p:cNvPr id="7" name="Straight Connector 6"/>
          <p:cNvCxnSpPr/>
          <p:nvPr/>
        </p:nvCxnSpPr>
        <p:spPr>
          <a:xfrm flipV="1">
            <a:off x="3399472" y="1981200"/>
            <a:ext cx="1905000" cy="121920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399472" y="2743200"/>
            <a:ext cx="1905000" cy="60960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399472" y="3505200"/>
            <a:ext cx="1905000" cy="15240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399472" y="3657600"/>
            <a:ext cx="1905000" cy="88265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399472" y="3810000"/>
            <a:ext cx="1905000" cy="1524000"/>
          </a:xfrm>
          <a:prstGeom prst="line">
            <a:avLst/>
          </a:prstGeom>
          <a:ln w="101600">
            <a:tailEnd type="stealth"/>
          </a:ln>
        </p:spPr>
        <p:style>
          <a:lnRef idx="2">
            <a:schemeClr val="accent1"/>
          </a:lnRef>
          <a:fillRef idx="0">
            <a:schemeClr val="accent1"/>
          </a:fillRef>
          <a:effectRef idx="1">
            <a:schemeClr val="accent1"/>
          </a:effectRef>
          <a:fontRef idx="minor">
            <a:schemeClr val="tx1"/>
          </a:fontRef>
        </p:style>
      </p:cxnSp>
      <p:pic>
        <p:nvPicPr>
          <p:cNvPr id="18442" name="Picture 27" descr="Braford3.jpg"/>
          <p:cNvPicPr>
            <a:picLocks noChangeAspect="1"/>
          </p:cNvPicPr>
          <p:nvPr/>
        </p:nvPicPr>
        <p:blipFill>
          <a:blip r:embed="rId3">
            <a:extLst>
              <a:ext uri="{28A0092B-C50C-407E-A947-70E740481C1C}">
                <a14:useLocalDpi xmlns:a14="http://schemas.microsoft.com/office/drawing/2010/main" xmlns="" val="0"/>
              </a:ext>
            </a:extLst>
          </a:blip>
          <a:srcRect l="4379" t="30417" r="54021" b="12674"/>
          <a:stretch>
            <a:fillRect/>
          </a:stretch>
        </p:blipFill>
        <p:spPr bwMode="auto">
          <a:xfrm>
            <a:off x="5456872" y="1295400"/>
            <a:ext cx="1143000"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3" name="Picture 28" descr="braford5.jpg"/>
          <p:cNvPicPr>
            <a:picLocks noChangeAspect="1"/>
          </p:cNvPicPr>
          <p:nvPr/>
        </p:nvPicPr>
        <p:blipFill>
          <a:blip r:embed="rId4">
            <a:extLst>
              <a:ext uri="{28A0092B-C50C-407E-A947-70E740481C1C}">
                <a14:useLocalDpi xmlns:a14="http://schemas.microsoft.com/office/drawing/2010/main" xmlns="" val="0"/>
              </a:ext>
            </a:extLst>
          </a:blip>
          <a:srcRect l="39600" t="49200" r="48599" b="38400"/>
          <a:stretch>
            <a:fillRect/>
          </a:stretch>
        </p:blipFill>
        <p:spPr bwMode="auto">
          <a:xfrm>
            <a:off x="5456872" y="3211513"/>
            <a:ext cx="1079500"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4" name="Picture 29" descr="braford5.jpg"/>
          <p:cNvPicPr>
            <a:picLocks noChangeAspect="1"/>
          </p:cNvPicPr>
          <p:nvPr/>
        </p:nvPicPr>
        <p:blipFill>
          <a:blip r:embed="rId4">
            <a:extLst>
              <a:ext uri="{28A0092B-C50C-407E-A947-70E740481C1C}">
                <a14:useLocalDpi xmlns:a14="http://schemas.microsoft.com/office/drawing/2010/main" xmlns="" val="0"/>
              </a:ext>
            </a:extLst>
          </a:blip>
          <a:srcRect l="50400" t="49200" r="34200" b="38400"/>
          <a:stretch>
            <a:fillRect/>
          </a:stretch>
        </p:blipFill>
        <p:spPr bwMode="auto">
          <a:xfrm>
            <a:off x="5456872" y="2286000"/>
            <a:ext cx="1408113"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5" name="Picture 34" descr="braford9.jpg"/>
          <p:cNvPicPr>
            <a:picLocks noChangeAspect="1"/>
          </p:cNvPicPr>
          <p:nvPr/>
        </p:nvPicPr>
        <p:blipFill>
          <a:blip r:embed="rId5">
            <a:extLst>
              <a:ext uri="{28A0092B-C50C-407E-A947-70E740481C1C}">
                <a14:useLocalDpi xmlns:a14="http://schemas.microsoft.com/office/drawing/2010/main" xmlns="" val="0"/>
              </a:ext>
            </a:extLst>
          </a:blip>
          <a:srcRect l="17999" t="48000" r="56700" b="17999"/>
          <a:stretch>
            <a:fillRect/>
          </a:stretch>
        </p:blipFill>
        <p:spPr bwMode="auto">
          <a:xfrm>
            <a:off x="5456872" y="4138613"/>
            <a:ext cx="795338" cy="80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6" name="Picture 35" descr="braford10.jpg"/>
          <p:cNvPicPr>
            <a:picLocks noChangeAspect="1"/>
          </p:cNvPicPr>
          <p:nvPr/>
        </p:nvPicPr>
        <p:blipFill>
          <a:blip r:embed="rId6">
            <a:extLst>
              <a:ext uri="{28A0092B-C50C-407E-A947-70E740481C1C}">
                <a14:useLocalDpi xmlns:a14="http://schemas.microsoft.com/office/drawing/2010/main" xmlns="" val="0"/>
              </a:ext>
            </a:extLst>
          </a:blip>
          <a:srcRect l="38699" t="43201" r="27000" b="25200"/>
          <a:stretch>
            <a:fillRect/>
          </a:stretch>
        </p:blipFill>
        <p:spPr bwMode="auto">
          <a:xfrm>
            <a:off x="5456872" y="5018088"/>
            <a:ext cx="1119188"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7" name="TextBox 36"/>
          <p:cNvSpPr txBox="1">
            <a:spLocks noChangeArrowheads="1"/>
          </p:cNvSpPr>
          <p:nvPr/>
        </p:nvSpPr>
        <p:spPr bwMode="auto">
          <a:xfrm>
            <a:off x="5456872" y="5754688"/>
            <a:ext cx="17065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Progeny</a:t>
            </a:r>
          </a:p>
        </p:txBody>
      </p:sp>
      <p:sp>
        <p:nvSpPr>
          <p:cNvPr id="16" name="TextBox 25"/>
          <p:cNvSpPr txBox="1">
            <a:spLocks noChangeArrowheads="1"/>
          </p:cNvSpPr>
          <p:nvPr/>
        </p:nvSpPr>
        <p:spPr bwMode="auto">
          <a:xfrm>
            <a:off x="147059" y="4916925"/>
            <a:ext cx="325241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Sire EPD +8-9 </a:t>
            </a:r>
            <a:r>
              <a:rPr lang="en-US" sz="3200" dirty="0" err="1" smtClean="0"/>
              <a:t>lb</a:t>
            </a:r>
            <a:endParaRPr lang="en-US" sz="3200" dirty="0"/>
          </a:p>
        </p:txBody>
      </p:sp>
      <p:sp>
        <p:nvSpPr>
          <p:cNvPr id="3" name="Right Brace 2"/>
          <p:cNvSpPr/>
          <p:nvPr/>
        </p:nvSpPr>
        <p:spPr>
          <a:xfrm>
            <a:off x="6850793" y="1295400"/>
            <a:ext cx="359217" cy="44958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7134394" y="2020057"/>
            <a:ext cx="1929773" cy="3416320"/>
          </a:xfrm>
          <a:prstGeom prst="rect">
            <a:avLst/>
          </a:prstGeom>
          <a:noFill/>
        </p:spPr>
        <p:txBody>
          <a:bodyPr wrap="none" rtlCol="0">
            <a:spAutoFit/>
          </a:bodyPr>
          <a:lstStyle/>
          <a:p>
            <a:pPr algn="ctr"/>
            <a:r>
              <a:rPr lang="en-US" dirty="0" smtClean="0"/>
              <a:t>Expect them</a:t>
            </a:r>
          </a:p>
          <a:p>
            <a:pPr algn="ctr"/>
            <a:r>
              <a:rPr lang="en-US" dirty="0"/>
              <a:t> </a:t>
            </a:r>
            <a:r>
              <a:rPr lang="en-US" dirty="0" smtClean="0"/>
              <a:t>to be 8-9 </a:t>
            </a:r>
            <a:r>
              <a:rPr lang="en-US" dirty="0" err="1" smtClean="0"/>
              <a:t>lb</a:t>
            </a:r>
            <a:endParaRPr lang="en-US" dirty="0" smtClean="0"/>
          </a:p>
          <a:p>
            <a:pPr algn="ctr"/>
            <a:r>
              <a:rPr lang="en-US" dirty="0"/>
              <a:t> </a:t>
            </a:r>
            <a:r>
              <a:rPr lang="en-US" dirty="0" smtClean="0"/>
              <a:t>heavier than</a:t>
            </a:r>
          </a:p>
          <a:p>
            <a:pPr algn="ctr"/>
            <a:r>
              <a:rPr lang="en-US" dirty="0"/>
              <a:t> </a:t>
            </a:r>
            <a:r>
              <a:rPr lang="en-US" dirty="0" smtClean="0"/>
              <a:t>those from an</a:t>
            </a:r>
          </a:p>
          <a:p>
            <a:pPr algn="ctr"/>
            <a:r>
              <a:rPr lang="en-US" dirty="0"/>
              <a:t> </a:t>
            </a:r>
            <a:r>
              <a:rPr lang="en-US" dirty="0" smtClean="0"/>
              <a:t>average sire</a:t>
            </a:r>
          </a:p>
          <a:p>
            <a:pPr algn="ctr"/>
            <a:endParaRPr lang="en-US" dirty="0"/>
          </a:p>
          <a:p>
            <a:pPr algn="ctr"/>
            <a:r>
              <a:rPr lang="en-US" dirty="0" smtClean="0"/>
              <a:t>Some will be more</a:t>
            </a:r>
          </a:p>
          <a:p>
            <a:pPr algn="ctr"/>
            <a:r>
              <a:rPr lang="en-US" dirty="0"/>
              <a:t> </a:t>
            </a:r>
            <a:r>
              <a:rPr lang="en-US" dirty="0" smtClean="0"/>
              <a:t>others will be less</a:t>
            </a:r>
          </a:p>
          <a:p>
            <a:pPr algn="ctr"/>
            <a:r>
              <a:rPr lang="en-US" dirty="0"/>
              <a:t> </a:t>
            </a:r>
            <a:r>
              <a:rPr lang="en-US" dirty="0" smtClean="0"/>
              <a:t>but we cant tell </a:t>
            </a:r>
          </a:p>
          <a:p>
            <a:pPr algn="ctr"/>
            <a:r>
              <a:rPr lang="en-US" dirty="0"/>
              <a:t> </a:t>
            </a:r>
            <a:r>
              <a:rPr lang="en-US" dirty="0" smtClean="0"/>
              <a:t>which are better</a:t>
            </a:r>
          </a:p>
          <a:p>
            <a:pPr algn="ctr"/>
            <a:r>
              <a:rPr lang="en-US" dirty="0"/>
              <a:t> </a:t>
            </a:r>
            <a:r>
              <a:rPr lang="en-US" dirty="0" smtClean="0"/>
              <a:t>without “buying”</a:t>
            </a:r>
          </a:p>
          <a:p>
            <a:pPr algn="ctr"/>
            <a:r>
              <a:rPr lang="en-US" dirty="0"/>
              <a:t> </a:t>
            </a:r>
            <a:r>
              <a:rPr lang="en-US" dirty="0" smtClean="0"/>
              <a:t>more information</a:t>
            </a:r>
          </a:p>
        </p:txBody>
      </p:sp>
    </p:spTree>
    <p:extLst>
      <p:ext uri="{BB962C8B-B14F-4D97-AF65-F5344CB8AC3E}">
        <p14:creationId xmlns:p14="http://schemas.microsoft.com/office/powerpoint/2010/main" xmlns="" val="283729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p:nvPr/>
        </p:nvCxnSpPr>
        <p:spPr>
          <a:xfrm flipV="1">
            <a:off x="238131" y="2111375"/>
            <a:ext cx="6950075"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228606" y="2492375"/>
            <a:ext cx="6950075" cy="12700"/>
          </a:xfrm>
          <a:prstGeom prst="line">
            <a:avLst/>
          </a:prstGeom>
        </p:spPr>
        <p:style>
          <a:lnRef idx="2">
            <a:schemeClr val="accent1"/>
          </a:lnRef>
          <a:fillRef idx="0">
            <a:schemeClr val="accent1"/>
          </a:fillRef>
          <a:effectRef idx="1">
            <a:schemeClr val="accent1"/>
          </a:effectRef>
          <a:fontRef idx="minor">
            <a:schemeClr val="tx1"/>
          </a:fontRef>
        </p:style>
      </p:cxnSp>
      <p:sp>
        <p:nvSpPr>
          <p:cNvPr id="25604" name="Title 1"/>
          <p:cNvSpPr>
            <a:spLocks noGrp="1"/>
          </p:cNvSpPr>
          <p:nvPr>
            <p:ph type="title"/>
          </p:nvPr>
        </p:nvSpPr>
        <p:spPr>
          <a:xfrm>
            <a:off x="0" y="-136943"/>
            <a:ext cx="9144000" cy="1143000"/>
          </a:xfrm>
        </p:spPr>
        <p:txBody>
          <a:bodyPr>
            <a:normAutofit fontScale="90000"/>
          </a:bodyPr>
          <a:lstStyle/>
          <a:p>
            <a:r>
              <a:rPr lang="en-US" dirty="0" smtClean="0">
                <a:latin typeface="Calibri" charset="0"/>
              </a:rPr>
              <a:t>Chromosomes are a sequence of base pairs</a:t>
            </a:r>
            <a:endParaRPr lang="en-US" dirty="0">
              <a:latin typeface="Calibri" charset="0"/>
            </a:endParaRPr>
          </a:p>
        </p:txBody>
      </p:sp>
      <p:sp>
        <p:nvSpPr>
          <p:cNvPr id="25605" name="Rectangle 18"/>
          <p:cNvSpPr>
            <a:spLocks noChangeArrowheads="1"/>
          </p:cNvSpPr>
          <p:nvPr/>
        </p:nvSpPr>
        <p:spPr bwMode="auto">
          <a:xfrm>
            <a:off x="457206"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p>
        </p:txBody>
      </p:sp>
      <p:sp>
        <p:nvSpPr>
          <p:cNvPr id="25606" name="Rectangle 19"/>
          <p:cNvSpPr>
            <a:spLocks noChangeArrowheads="1"/>
          </p:cNvSpPr>
          <p:nvPr/>
        </p:nvSpPr>
        <p:spPr bwMode="auto">
          <a:xfrm>
            <a:off x="817569"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5607" name="Rectangle 20"/>
          <p:cNvSpPr>
            <a:spLocks noChangeArrowheads="1"/>
          </p:cNvSpPr>
          <p:nvPr/>
        </p:nvSpPr>
        <p:spPr bwMode="auto">
          <a:xfrm>
            <a:off x="1179519"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5608" name="Rectangle 21"/>
          <p:cNvSpPr>
            <a:spLocks noChangeArrowheads="1"/>
          </p:cNvSpPr>
          <p:nvPr/>
        </p:nvSpPr>
        <p:spPr bwMode="auto">
          <a:xfrm rot="-5400000">
            <a:off x="1539878"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5609" name="Rectangle 22"/>
          <p:cNvSpPr>
            <a:spLocks noChangeArrowheads="1"/>
          </p:cNvSpPr>
          <p:nvPr/>
        </p:nvSpPr>
        <p:spPr bwMode="auto">
          <a:xfrm rot="-5400000">
            <a:off x="190024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9" name="Rectangle 23"/>
          <p:cNvSpPr>
            <a:spLocks noChangeArrowheads="1"/>
          </p:cNvSpPr>
          <p:nvPr/>
        </p:nvSpPr>
        <p:spPr bwMode="auto">
          <a:xfrm>
            <a:off x="2260606" y="1992344"/>
            <a:ext cx="288925" cy="288925"/>
          </a:xfrm>
          <a:prstGeom prst="rect">
            <a:avLst/>
          </a:prstGeom>
          <a:solidFill>
            <a:srgbClr val="FFFF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25611" name="Rectangle 35"/>
          <p:cNvSpPr>
            <a:spLocks noChangeArrowheads="1"/>
          </p:cNvSpPr>
          <p:nvPr/>
        </p:nvSpPr>
        <p:spPr bwMode="auto">
          <a:xfrm rot="-5400000">
            <a:off x="3336928"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5612" name="Rectangle 36"/>
          <p:cNvSpPr>
            <a:spLocks noChangeArrowheads="1"/>
          </p:cNvSpPr>
          <p:nvPr/>
        </p:nvSpPr>
        <p:spPr bwMode="auto">
          <a:xfrm rot="-5400000">
            <a:off x="369729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5613" name="Rectangle 37"/>
          <p:cNvSpPr>
            <a:spLocks noChangeArrowheads="1"/>
          </p:cNvSpPr>
          <p:nvPr/>
        </p:nvSpPr>
        <p:spPr bwMode="auto">
          <a:xfrm rot="-5400000">
            <a:off x="4057653"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5614" name="Rectangle 38"/>
          <p:cNvSpPr>
            <a:spLocks noChangeArrowheads="1"/>
          </p:cNvSpPr>
          <p:nvPr/>
        </p:nvSpPr>
        <p:spPr bwMode="auto">
          <a:xfrm rot="-5400000">
            <a:off x="441960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5615" name="Rectangle 39"/>
          <p:cNvSpPr>
            <a:spLocks noChangeArrowheads="1"/>
          </p:cNvSpPr>
          <p:nvPr/>
        </p:nvSpPr>
        <p:spPr bwMode="auto">
          <a:xfrm>
            <a:off x="4779965" y="1981200"/>
            <a:ext cx="288925" cy="288925"/>
          </a:xfrm>
          <a:prstGeom prst="rect">
            <a:avLst/>
          </a:prstGeom>
          <a:solidFill>
            <a:srgbClr val="FFFF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5616" name="Rectangle 41"/>
          <p:cNvSpPr>
            <a:spLocks noChangeArrowheads="1"/>
          </p:cNvSpPr>
          <p:nvPr/>
        </p:nvSpPr>
        <p:spPr bwMode="auto">
          <a:xfrm rot="-5400000">
            <a:off x="5500690"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5617" name="Rectangle 55"/>
          <p:cNvSpPr>
            <a:spLocks noChangeArrowheads="1"/>
          </p:cNvSpPr>
          <p:nvPr/>
        </p:nvSpPr>
        <p:spPr bwMode="auto">
          <a:xfrm rot="-5400000">
            <a:off x="586105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5618" name="Rectangle 56"/>
          <p:cNvSpPr>
            <a:spLocks noChangeArrowheads="1"/>
          </p:cNvSpPr>
          <p:nvPr/>
        </p:nvSpPr>
        <p:spPr bwMode="auto">
          <a:xfrm rot="-5400000">
            <a:off x="6218241"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5619" name="Rectangle 57"/>
          <p:cNvSpPr>
            <a:spLocks noChangeArrowheads="1"/>
          </p:cNvSpPr>
          <p:nvPr/>
        </p:nvSpPr>
        <p:spPr bwMode="auto">
          <a:xfrm>
            <a:off x="6578606" y="1981200"/>
            <a:ext cx="315913" cy="288925"/>
          </a:xfrm>
          <a:prstGeom prst="rect">
            <a:avLst/>
          </a:prstGeom>
          <a:solidFill>
            <a:srgbClr val="FFFF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25620" name="Rectangle 161"/>
          <p:cNvSpPr>
            <a:spLocks noChangeArrowheads="1"/>
          </p:cNvSpPr>
          <p:nvPr/>
        </p:nvSpPr>
        <p:spPr bwMode="auto">
          <a:xfrm rot="-5400000">
            <a:off x="5138741"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5621" name="Rectangle 35"/>
          <p:cNvSpPr>
            <a:spLocks noChangeArrowheads="1"/>
          </p:cNvSpPr>
          <p:nvPr/>
        </p:nvSpPr>
        <p:spPr bwMode="auto">
          <a:xfrm rot="-5400000">
            <a:off x="2971803" y="198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5622" name="Rectangle 35"/>
          <p:cNvSpPr>
            <a:spLocks noChangeArrowheads="1"/>
          </p:cNvSpPr>
          <p:nvPr/>
        </p:nvSpPr>
        <p:spPr bwMode="auto">
          <a:xfrm rot="-5400000">
            <a:off x="2627316" y="1981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5623" name="Rectangle 18"/>
          <p:cNvSpPr>
            <a:spLocks noChangeArrowheads="1"/>
          </p:cNvSpPr>
          <p:nvPr/>
        </p:nvSpPr>
        <p:spPr bwMode="auto">
          <a:xfrm>
            <a:off x="454029"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p>
        </p:txBody>
      </p:sp>
      <p:sp>
        <p:nvSpPr>
          <p:cNvPr id="25624" name="Rectangle 19"/>
          <p:cNvSpPr>
            <a:spLocks noChangeArrowheads="1"/>
          </p:cNvSpPr>
          <p:nvPr/>
        </p:nvSpPr>
        <p:spPr bwMode="auto">
          <a:xfrm>
            <a:off x="81439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5625" name="Rectangle 20"/>
          <p:cNvSpPr>
            <a:spLocks noChangeArrowheads="1"/>
          </p:cNvSpPr>
          <p:nvPr/>
        </p:nvSpPr>
        <p:spPr bwMode="auto">
          <a:xfrm>
            <a:off x="117634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5626" name="Rectangle 21"/>
          <p:cNvSpPr>
            <a:spLocks noChangeArrowheads="1"/>
          </p:cNvSpPr>
          <p:nvPr/>
        </p:nvSpPr>
        <p:spPr bwMode="auto">
          <a:xfrm rot="-5400000">
            <a:off x="1536703"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5627" name="Rectangle 22"/>
          <p:cNvSpPr>
            <a:spLocks noChangeArrowheads="1"/>
          </p:cNvSpPr>
          <p:nvPr/>
        </p:nvSpPr>
        <p:spPr bwMode="auto">
          <a:xfrm rot="-5400000">
            <a:off x="1897065"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7" name="Rectangle 23"/>
          <p:cNvSpPr>
            <a:spLocks noChangeArrowheads="1"/>
          </p:cNvSpPr>
          <p:nvPr/>
        </p:nvSpPr>
        <p:spPr bwMode="auto">
          <a:xfrm>
            <a:off x="2256874" y="2373344"/>
            <a:ext cx="288925" cy="288925"/>
          </a:xfrm>
          <a:prstGeom prst="rect">
            <a:avLst/>
          </a:prstGeom>
          <a:solidFill>
            <a:srgbClr val="FF6600"/>
          </a:solidFill>
          <a:ln w="9525">
            <a:solidFill>
              <a:schemeClr val="tx1"/>
            </a:solidFill>
            <a:miter lim="800000"/>
            <a:headEnd/>
            <a:tailEnd/>
          </a:ln>
          <a:effectLst/>
          <a:scene3d>
            <a:camera prst="orthographicFront">
              <a:rot lat="0" lon="0" rev="0"/>
            </a:camera>
            <a:lightRig rig="threePt" dir="t"/>
          </a:scene3d>
        </p:spPr>
        <p:txBody>
          <a:bodyPr wrap="none" anchor="ctr"/>
          <a:lstStyle/>
          <a:p>
            <a:pPr algn="ctr">
              <a:defRPr/>
            </a:pPr>
            <a:endParaRPr lang="en-US" baseline="-25000" dirty="0">
              <a:solidFill>
                <a:srgbClr val="000514"/>
              </a:solidFill>
              <a:latin typeface="Arial" pitchFamily="-112" charset="0"/>
              <a:ea typeface="ＭＳ Ｐゴシック" pitchFamily="-112" charset="-128"/>
              <a:cs typeface="ＭＳ Ｐゴシック" pitchFamily="-112" charset="-128"/>
            </a:endParaRPr>
          </a:p>
        </p:txBody>
      </p:sp>
      <p:sp>
        <p:nvSpPr>
          <p:cNvPr id="25629" name="Rectangle 35"/>
          <p:cNvSpPr>
            <a:spLocks noChangeArrowheads="1"/>
          </p:cNvSpPr>
          <p:nvPr/>
        </p:nvSpPr>
        <p:spPr bwMode="auto">
          <a:xfrm rot="-5400000">
            <a:off x="3333753"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5630" name="Rectangle 36"/>
          <p:cNvSpPr>
            <a:spLocks noChangeArrowheads="1"/>
          </p:cNvSpPr>
          <p:nvPr/>
        </p:nvSpPr>
        <p:spPr bwMode="auto">
          <a:xfrm rot="-5400000">
            <a:off x="369411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5631" name="Rectangle 37"/>
          <p:cNvSpPr>
            <a:spLocks noChangeArrowheads="1"/>
          </p:cNvSpPr>
          <p:nvPr/>
        </p:nvSpPr>
        <p:spPr bwMode="auto">
          <a:xfrm rot="-5400000">
            <a:off x="4054478"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5632" name="Rectangle 38"/>
          <p:cNvSpPr>
            <a:spLocks noChangeArrowheads="1"/>
          </p:cNvSpPr>
          <p:nvPr/>
        </p:nvSpPr>
        <p:spPr bwMode="auto">
          <a:xfrm rot="-5400000">
            <a:off x="441642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5633" name="Rectangle 39"/>
          <p:cNvSpPr>
            <a:spLocks noChangeArrowheads="1"/>
          </p:cNvSpPr>
          <p:nvPr/>
        </p:nvSpPr>
        <p:spPr bwMode="auto">
          <a:xfrm>
            <a:off x="4776794" y="2362200"/>
            <a:ext cx="288925" cy="288925"/>
          </a:xfrm>
          <a:prstGeom prst="rect">
            <a:avLst/>
          </a:prstGeom>
          <a:solidFill>
            <a:srgbClr val="FF6600"/>
          </a:solidFill>
          <a:ln w="9525">
            <a:solidFill>
              <a:schemeClr val="tx1"/>
            </a:solidFill>
            <a:miter lim="800000"/>
            <a:headEnd/>
            <a:tailEnd/>
          </a:ln>
        </p:spPr>
        <p:txBody>
          <a:bodyPr wrap="none" anchor="ctr"/>
          <a:lstStyle/>
          <a:p>
            <a:pPr algn="ctr"/>
            <a:endParaRPr lang="en-US" b="1" baseline="-25000">
              <a:solidFill>
                <a:srgbClr val="000514"/>
              </a:solidFill>
            </a:endParaRPr>
          </a:p>
        </p:txBody>
      </p:sp>
      <p:sp>
        <p:nvSpPr>
          <p:cNvPr id="25634" name="Rectangle 41"/>
          <p:cNvSpPr>
            <a:spLocks noChangeArrowheads="1"/>
          </p:cNvSpPr>
          <p:nvPr/>
        </p:nvSpPr>
        <p:spPr bwMode="auto">
          <a:xfrm rot="-5400000">
            <a:off x="549751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5635" name="Rectangle 55"/>
          <p:cNvSpPr>
            <a:spLocks noChangeArrowheads="1"/>
          </p:cNvSpPr>
          <p:nvPr/>
        </p:nvSpPr>
        <p:spPr bwMode="auto">
          <a:xfrm rot="-5400000">
            <a:off x="585787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5636" name="Rectangle 56"/>
          <p:cNvSpPr>
            <a:spLocks noChangeArrowheads="1"/>
          </p:cNvSpPr>
          <p:nvPr/>
        </p:nvSpPr>
        <p:spPr bwMode="auto">
          <a:xfrm rot="-5400000">
            <a:off x="6215065"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5637" name="Rectangle 57"/>
          <p:cNvSpPr>
            <a:spLocks noChangeArrowheads="1"/>
          </p:cNvSpPr>
          <p:nvPr/>
        </p:nvSpPr>
        <p:spPr bwMode="auto">
          <a:xfrm>
            <a:off x="6575431" y="2362200"/>
            <a:ext cx="315913" cy="288925"/>
          </a:xfrm>
          <a:prstGeom prst="rect">
            <a:avLst/>
          </a:prstGeom>
          <a:solidFill>
            <a:srgbClr val="FF6600"/>
          </a:solidFill>
          <a:ln w="9525">
            <a:solidFill>
              <a:schemeClr val="tx1"/>
            </a:solidFill>
            <a:miter lim="800000"/>
            <a:headEnd/>
            <a:tailEnd/>
          </a:ln>
        </p:spPr>
        <p:txBody>
          <a:bodyPr wrap="none" anchor="ctr"/>
          <a:lstStyle/>
          <a:p>
            <a:pPr algn="ctr"/>
            <a:endParaRPr lang="en-US" sz="1000" b="1" baseline="-25000">
              <a:solidFill>
                <a:srgbClr val="000514"/>
              </a:solidFill>
            </a:endParaRPr>
          </a:p>
        </p:txBody>
      </p:sp>
      <p:sp>
        <p:nvSpPr>
          <p:cNvPr id="25638" name="Rectangle 161"/>
          <p:cNvSpPr>
            <a:spLocks noChangeArrowheads="1"/>
          </p:cNvSpPr>
          <p:nvPr/>
        </p:nvSpPr>
        <p:spPr bwMode="auto">
          <a:xfrm rot="-5400000">
            <a:off x="5135566"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5639" name="Rectangle 35"/>
          <p:cNvSpPr>
            <a:spLocks noChangeArrowheads="1"/>
          </p:cNvSpPr>
          <p:nvPr/>
        </p:nvSpPr>
        <p:spPr bwMode="auto">
          <a:xfrm rot="-5400000">
            <a:off x="2968628" y="236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5640" name="Rectangle 35"/>
          <p:cNvSpPr>
            <a:spLocks noChangeArrowheads="1"/>
          </p:cNvSpPr>
          <p:nvPr/>
        </p:nvSpPr>
        <p:spPr bwMode="auto">
          <a:xfrm rot="-5400000">
            <a:off x="2624141" y="2362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5641" name="TextBox 39"/>
          <p:cNvSpPr txBox="1">
            <a:spLocks noChangeArrowheads="1"/>
          </p:cNvSpPr>
          <p:nvPr/>
        </p:nvSpPr>
        <p:spPr bwMode="auto">
          <a:xfrm>
            <a:off x="228600" y="3200405"/>
            <a:ext cx="852805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t>Cattle usually have 30 pairs of chromosomes</a:t>
            </a:r>
          </a:p>
          <a:p>
            <a:r>
              <a:rPr lang="en-US" sz="2000" dirty="0"/>
              <a:t>One member of each pair was inherited from the sire, one from the dam</a:t>
            </a:r>
          </a:p>
          <a:p>
            <a:r>
              <a:rPr lang="en-US" sz="2000" dirty="0"/>
              <a:t>Each chromosome has about 100 million base pairs (A, G, T or C</a:t>
            </a:r>
            <a:r>
              <a:rPr lang="en-US" sz="2000" dirty="0" smtClean="0"/>
              <a:t>)</a:t>
            </a:r>
          </a:p>
          <a:p>
            <a:r>
              <a:rPr lang="en-US" sz="2000" dirty="0" smtClean="0"/>
              <a:t>About 3 billion describe the animal</a:t>
            </a:r>
            <a:endParaRPr lang="en-US" sz="2000" dirty="0"/>
          </a:p>
        </p:txBody>
      </p:sp>
      <p:sp>
        <p:nvSpPr>
          <p:cNvPr id="25642" name="TextBox 40"/>
          <p:cNvSpPr txBox="1">
            <a:spLocks noChangeArrowheads="1"/>
          </p:cNvSpPr>
          <p:nvPr/>
        </p:nvSpPr>
        <p:spPr bwMode="auto">
          <a:xfrm>
            <a:off x="6359230" y="990605"/>
            <a:ext cx="245962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Part of 1 pair</a:t>
            </a:r>
          </a:p>
          <a:p>
            <a:pPr algn="ctr"/>
            <a:r>
              <a:rPr lang="en-US"/>
              <a:t>of chromosomes</a:t>
            </a:r>
          </a:p>
        </p:txBody>
      </p:sp>
      <p:sp>
        <p:nvSpPr>
          <p:cNvPr id="25643" name="Rectangle 37"/>
          <p:cNvSpPr>
            <a:spLocks noChangeArrowheads="1"/>
          </p:cNvSpPr>
          <p:nvPr/>
        </p:nvSpPr>
        <p:spPr bwMode="auto">
          <a:xfrm rot="-5400000">
            <a:off x="930278" y="5410204"/>
            <a:ext cx="288925" cy="288925"/>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5644" name="Rectangle 36"/>
          <p:cNvSpPr>
            <a:spLocks noChangeArrowheads="1"/>
          </p:cNvSpPr>
          <p:nvPr/>
        </p:nvSpPr>
        <p:spPr bwMode="auto">
          <a:xfrm rot="-5400000">
            <a:off x="930278" y="5791204"/>
            <a:ext cx="288925" cy="2889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25645" name="Rectangle 46"/>
          <p:cNvSpPr>
            <a:spLocks noChangeArrowheads="1"/>
          </p:cNvSpPr>
          <p:nvPr/>
        </p:nvSpPr>
        <p:spPr bwMode="auto">
          <a:xfrm>
            <a:off x="1217619" y="5292725"/>
            <a:ext cx="7316787" cy="1237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40000"/>
              </a:lnSpc>
            </a:pPr>
            <a:r>
              <a:rPr lang="en-US" dirty="0"/>
              <a:t>Blue base pairs represent genes</a:t>
            </a:r>
          </a:p>
          <a:p>
            <a:pPr>
              <a:lnSpc>
                <a:spcPct val="140000"/>
              </a:lnSpc>
            </a:pPr>
            <a:r>
              <a:rPr lang="en-US" dirty="0"/>
              <a:t>Yellow represents </a:t>
            </a:r>
            <a:r>
              <a:rPr lang="en-US" dirty="0" smtClean="0"/>
              <a:t>the strand </a:t>
            </a:r>
            <a:r>
              <a:rPr lang="en-US" dirty="0"/>
              <a:t>inherited from the sire</a:t>
            </a:r>
          </a:p>
          <a:p>
            <a:pPr>
              <a:lnSpc>
                <a:spcPct val="140000"/>
              </a:lnSpc>
            </a:pPr>
            <a:r>
              <a:rPr lang="en-US" dirty="0"/>
              <a:t>Orange represents </a:t>
            </a:r>
            <a:r>
              <a:rPr lang="en-US" dirty="0" smtClean="0"/>
              <a:t>the strand </a:t>
            </a:r>
            <a:r>
              <a:rPr lang="en-US" dirty="0"/>
              <a:t>inherited from the dam</a:t>
            </a:r>
          </a:p>
        </p:txBody>
      </p:sp>
      <p:sp>
        <p:nvSpPr>
          <p:cNvPr id="25646" name="Rectangle 36"/>
          <p:cNvSpPr>
            <a:spLocks noChangeArrowheads="1"/>
          </p:cNvSpPr>
          <p:nvPr/>
        </p:nvSpPr>
        <p:spPr bwMode="auto">
          <a:xfrm rot="-5400000">
            <a:off x="936628" y="6172204"/>
            <a:ext cx="288925" cy="288925"/>
          </a:xfrm>
          <a:prstGeom prst="rect">
            <a:avLst/>
          </a:prstGeom>
          <a:solidFill>
            <a:srgbClr val="FF66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xmlns="" val="1137971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5093</TotalTime>
  <Words>2296</Words>
  <Application>Microsoft Office PowerPoint</Application>
  <PresentationFormat>On-screen Show (4:3)</PresentationFormat>
  <Paragraphs>667</Paragraphs>
  <Slides>60</Slides>
  <Notes>4</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Understanding Conventional  and Genomic EPDs</vt:lpstr>
      <vt:lpstr>Slide 2</vt:lpstr>
      <vt:lpstr>Slide 3</vt:lpstr>
      <vt:lpstr>Slide 4</vt:lpstr>
      <vt:lpstr>Suppose we generate 100 progeny on 1 bull</vt:lpstr>
      <vt:lpstr>Performance of the Progeny</vt:lpstr>
      <vt:lpstr>We learn about parents from progeny</vt:lpstr>
      <vt:lpstr>Suppose we generate new progeny</vt:lpstr>
      <vt:lpstr>Chromosomes are a sequence of base pairs</vt:lpstr>
      <vt:lpstr>Slide 10</vt:lpstr>
      <vt:lpstr>Leptin</vt:lpstr>
      <vt:lpstr>Leptin Receptor</vt:lpstr>
      <vt:lpstr>Joining the two</vt:lpstr>
      <vt:lpstr>Leptin and its Receptor Across Species</vt:lpstr>
      <vt:lpstr>EPD is half sum of average gene effects</vt:lpstr>
      <vt:lpstr>Consider 3 Bulls</vt:lpstr>
      <vt:lpstr>Genome Structure – SNPs everywhere!</vt:lpstr>
      <vt:lpstr>Illumina Bovine 770k, 50k (v2), 3k </vt:lpstr>
      <vt:lpstr>Illumina SNP Bead Chip</vt:lpstr>
      <vt:lpstr>Illumina Infinium SNP genotyping</vt:lpstr>
      <vt:lpstr>SNP Genotyping the Bulls</vt:lpstr>
      <vt:lpstr>Alleles are inherited in blocks</vt:lpstr>
      <vt:lpstr>Alleles are inherited in blocks</vt:lpstr>
      <vt:lpstr>Alleles are inherited in blocks</vt:lpstr>
      <vt:lpstr>Alleles are inherited in blocks</vt:lpstr>
      <vt:lpstr>Alleles are inherited in blocks</vt:lpstr>
      <vt:lpstr>Alleles are inherited in blocks</vt:lpstr>
      <vt:lpstr>Alleles are inherited in blocks</vt:lpstr>
      <vt:lpstr>Alleles are inherited in blocks</vt:lpstr>
      <vt:lpstr>Regress BV on haplotype dosage</vt:lpstr>
      <vt:lpstr>Consider original Bulls</vt:lpstr>
      <vt:lpstr>Consider Original Bull</vt:lpstr>
      <vt:lpstr>K-fold Cross Validation</vt:lpstr>
      <vt:lpstr>Slide 34</vt:lpstr>
      <vt:lpstr>Slide 35</vt:lpstr>
      <vt:lpstr>3-fold Cross Validation</vt:lpstr>
      <vt:lpstr>Predictions in US Breeds</vt:lpstr>
      <vt:lpstr>Genomic Prediction Pipeline</vt:lpstr>
      <vt:lpstr>Impact on Accuracy--%GV=50%</vt:lpstr>
      <vt:lpstr>Impact on Accuracy--%GV=64%</vt:lpstr>
      <vt:lpstr>Major Regions for Birth Weight</vt:lpstr>
      <vt:lpstr>PLAG1 on Chromosome 14 @25 Mb</vt:lpstr>
      <vt:lpstr>Summary</vt:lpstr>
      <vt:lpstr>The Future of Genomic Prediction: A Quantum Leap</vt:lpstr>
      <vt:lpstr>Including Genomics</vt:lpstr>
      <vt:lpstr>Single-trait Equations</vt:lpstr>
      <vt:lpstr>Actual Calculation</vt:lpstr>
      <vt:lpstr>Iterative Solution</vt:lpstr>
      <vt:lpstr>Three Sources of Information</vt:lpstr>
      <vt:lpstr>Adding Genomics</vt:lpstr>
      <vt:lpstr>Adding Genomics</vt:lpstr>
      <vt:lpstr>EPD Accuracy</vt:lpstr>
      <vt:lpstr>EPD Accuracy</vt:lpstr>
      <vt:lpstr>Two Ways to obtain PEV</vt:lpstr>
      <vt:lpstr>MCMC Sampling</vt:lpstr>
      <vt:lpstr>MCMC Sampling</vt:lpstr>
      <vt:lpstr>Quantum Leap Software Tools</vt:lpstr>
      <vt:lpstr>Slide 58</vt:lpstr>
      <vt:lpstr>Parallel Computing</vt:lpstr>
      <vt:lpstr>Worn out software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Dorian</dc:creator>
  <cp:lastModifiedBy>KathyShafer</cp:lastModifiedBy>
  <cp:revision>26</cp:revision>
  <dcterms:created xsi:type="dcterms:W3CDTF">2014-09-05T02:20:21Z</dcterms:created>
  <dcterms:modified xsi:type="dcterms:W3CDTF">2014-09-16T15:57:48Z</dcterms:modified>
</cp:coreProperties>
</file>