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7"/>
  </p:notesMasterIdLst>
  <p:sldIdLst>
    <p:sldId id="256" r:id="rId2"/>
    <p:sldId id="281" r:id="rId3"/>
    <p:sldId id="257" r:id="rId4"/>
    <p:sldId id="264" r:id="rId5"/>
    <p:sldId id="263" r:id="rId6"/>
    <p:sldId id="265" r:id="rId7"/>
    <p:sldId id="266" r:id="rId8"/>
    <p:sldId id="268" r:id="rId9"/>
    <p:sldId id="269" r:id="rId10"/>
    <p:sldId id="262" r:id="rId11"/>
    <p:sldId id="258" r:id="rId12"/>
    <p:sldId id="278" r:id="rId13"/>
    <p:sldId id="261" r:id="rId14"/>
    <p:sldId id="259" r:id="rId15"/>
    <p:sldId id="277" r:id="rId16"/>
    <p:sldId id="267" r:id="rId17"/>
    <p:sldId id="276" r:id="rId18"/>
    <p:sldId id="270" r:id="rId19"/>
    <p:sldId id="272" r:id="rId20"/>
    <p:sldId id="273" r:id="rId21"/>
    <p:sldId id="279" r:id="rId22"/>
    <p:sldId id="280" r:id="rId23"/>
    <p:sldId id="274" r:id="rId24"/>
    <p:sldId id="271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268365-06AE-40FC-98CF-F96EE01BE74F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52E38-4CA6-476F-9A03-0EE035CDA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52E38-4CA6-476F-9A03-0EE035CDA17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BB066-D726-44C9-ADB7-600A3A802A50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5D434-7479-4CFB-8701-4391536771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BB066-D726-44C9-ADB7-600A3A802A50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5D434-7479-4CFB-8701-4391536771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BB066-D726-44C9-ADB7-600A3A802A50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5D434-7479-4CFB-8701-4391536771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BB066-D726-44C9-ADB7-600A3A802A50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5D434-7479-4CFB-8701-4391536771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BB066-D726-44C9-ADB7-600A3A802A50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5D434-7479-4CFB-8701-4391536771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BB066-D726-44C9-ADB7-600A3A802A50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5D434-7479-4CFB-8701-4391536771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BB066-D726-44C9-ADB7-600A3A802A50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5D434-7479-4CFB-8701-4391536771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BB066-D726-44C9-ADB7-600A3A802A50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5D434-7479-4CFB-8701-4391536771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BB066-D726-44C9-ADB7-600A3A802A50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5D434-7479-4CFB-8701-4391536771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BB066-D726-44C9-ADB7-600A3A802A50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5D434-7479-4CFB-8701-4391536771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BB066-D726-44C9-ADB7-600A3A802A50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865D434-7479-4CFB-8701-4391536771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DDBB066-D726-44C9-ADB7-600A3A802A50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865D434-7479-4CFB-8701-4391536771D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>
            <a:noAutofit/>
          </a:bodyPr>
          <a:lstStyle/>
          <a:p>
            <a:r>
              <a:rPr lang="en-US" sz="88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What I Learned from Pigs</a:t>
            </a:r>
            <a:endParaRPr lang="en-US" sz="88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3400" y="3886200"/>
            <a:ext cx="7854696" cy="1905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Lessons from 40 Years with Swine Seedstock</a:t>
            </a:r>
            <a:endParaRPr lang="en-US" sz="2800" dirty="0"/>
          </a:p>
        </p:txBody>
      </p:sp>
      <p:pic>
        <p:nvPicPr>
          <p:cNvPr id="1026" name="Picture 2" descr="C:\Users\KathyShafer\Desktop\MartyRop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4572000"/>
            <a:ext cx="1666875" cy="1905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90600" y="5486400"/>
            <a:ext cx="563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Marty </a:t>
            </a:r>
            <a:r>
              <a:rPr lang="en-US" dirty="0" err="1" smtClean="0"/>
              <a:t>Ropp</a:t>
            </a:r>
            <a:endParaRPr lang="en-US" dirty="0" smtClean="0"/>
          </a:p>
          <a:p>
            <a:r>
              <a:rPr lang="en-US" dirty="0" smtClean="0"/>
              <a:t>CEO</a:t>
            </a:r>
            <a:r>
              <a:rPr lang="en-US" dirty="0" smtClean="0"/>
              <a:t>, Business Development Specialist &amp; Field Representative, Allied </a:t>
            </a:r>
            <a:r>
              <a:rPr lang="en-US" dirty="0" smtClean="0"/>
              <a:t>Genetic Resources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1990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85,000 “Purebred Litters” 8 Breed Assn.</a:t>
            </a:r>
          </a:p>
          <a:p>
            <a:r>
              <a:rPr lang="en-US" b="1" dirty="0" err="1" smtClean="0"/>
              <a:t>Yorks</a:t>
            </a:r>
            <a:r>
              <a:rPr lang="en-US" b="1" dirty="0" smtClean="0"/>
              <a:t> Largest </a:t>
            </a:r>
            <a:r>
              <a:rPr lang="en-US" b="1" u="sng" dirty="0" smtClean="0"/>
              <a:t>23,861 Litters </a:t>
            </a:r>
          </a:p>
          <a:p>
            <a:r>
              <a:rPr lang="en-US" b="1" dirty="0" smtClean="0"/>
              <a:t>PIC and </a:t>
            </a:r>
            <a:r>
              <a:rPr lang="en-US" b="1" dirty="0" err="1" smtClean="0"/>
              <a:t>Dekalb</a:t>
            </a:r>
            <a:r>
              <a:rPr lang="en-US" b="1" dirty="0"/>
              <a:t> </a:t>
            </a:r>
            <a:r>
              <a:rPr lang="en-US" b="1" dirty="0" smtClean="0"/>
              <a:t>(Monsanto) Becoming Huge </a:t>
            </a:r>
          </a:p>
          <a:p>
            <a:r>
              <a:rPr lang="en-US" b="1" dirty="0" smtClean="0"/>
              <a:t>Berkshire 2nd to Last of 8 Breeds (&lt; 2000 Litters)</a:t>
            </a:r>
          </a:p>
          <a:p>
            <a:r>
              <a:rPr lang="en-US" b="1" dirty="0" smtClean="0"/>
              <a:t>Berkshire Getting into the Meat Business (12,000 Litters today)</a:t>
            </a:r>
          </a:p>
          <a:p>
            <a:r>
              <a:rPr lang="en-US" b="1" dirty="0" smtClean="0"/>
              <a:t>Assn. Programs Still Based on Limited “Winners” </a:t>
            </a:r>
          </a:p>
          <a:p>
            <a:r>
              <a:rPr lang="en-US" b="1" dirty="0" smtClean="0"/>
              <a:t>No Genetics Expertise on Assn. Staff…..Anywhere?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2012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b="1" dirty="0" smtClean="0"/>
              <a:t>NSR Top Ten States Register 29,000 Animals (Down from 85,000 Litters)</a:t>
            </a:r>
          </a:p>
          <a:p>
            <a:r>
              <a:rPr lang="en-US" sz="3000" b="1" dirty="0" smtClean="0"/>
              <a:t>Next 10 States Register Less than 2000 Total</a:t>
            </a:r>
          </a:p>
          <a:p>
            <a:r>
              <a:rPr lang="en-US" sz="3000" b="1" dirty="0" smtClean="0"/>
              <a:t>Junior Programs - Largest Income and Expense Categories</a:t>
            </a:r>
          </a:p>
          <a:p>
            <a:r>
              <a:rPr lang="en-US" sz="3000" b="1" dirty="0" smtClean="0"/>
              <a:t>Independent Seedstock </a:t>
            </a:r>
            <a:r>
              <a:rPr lang="en-US" sz="3000" b="1" dirty="0" err="1" smtClean="0"/>
              <a:t>Prodroction</a:t>
            </a:r>
            <a:r>
              <a:rPr lang="en-US" sz="3000" b="1" dirty="0" smtClean="0"/>
              <a:t> Largely Ceased</a:t>
            </a:r>
          </a:p>
          <a:p>
            <a:r>
              <a:rPr lang="en-US" sz="3000" b="1" dirty="0" smtClean="0"/>
              <a:t>50,000 Hog Operations US, 110 Million?</a:t>
            </a:r>
            <a:endParaRPr lang="en-US" sz="3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/>
              <a:t>Who Provides Genetics Now?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Primarily Proprietary Companies</a:t>
            </a:r>
          </a:p>
          <a:p>
            <a:r>
              <a:rPr lang="en-US" sz="3200" b="1" dirty="0" smtClean="0"/>
              <a:t>Many Owned Outside US</a:t>
            </a:r>
          </a:p>
          <a:p>
            <a:r>
              <a:rPr lang="en-US" sz="3200" b="1" dirty="0" smtClean="0"/>
              <a:t>Some Vertically Integrated (Packers)</a:t>
            </a:r>
          </a:p>
          <a:p>
            <a:r>
              <a:rPr lang="en-US" sz="3200" b="1" dirty="0" smtClean="0"/>
              <a:t>Hybrid Lines </a:t>
            </a:r>
          </a:p>
          <a:p>
            <a:r>
              <a:rPr lang="en-US" sz="3200" b="1" dirty="0" smtClean="0"/>
              <a:t>Some Lines are More “Purebred” than “Purebreds”?</a:t>
            </a:r>
          </a:p>
          <a:p>
            <a:r>
              <a:rPr lang="en-US" sz="3200" b="1" dirty="0" smtClean="0"/>
              <a:t>A Few Modest Sized Independents (&lt;50)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PIC “Story” Off the Website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 subsidiary of biotechnology leader Genus plc.  PIC’s business is the genetic improvement of pigs.  In the early 1960s a small group of </a:t>
            </a:r>
            <a:r>
              <a:rPr lang="en-US" b="1" dirty="0" err="1"/>
              <a:t>Oxfordshire</a:t>
            </a:r>
            <a:r>
              <a:rPr lang="en-US" b="1" dirty="0"/>
              <a:t> pig farms, concerned that the traditional purebred breeders were not producing the right pig for future markets invited a group of scientists to devise a way of producing a better hybrid.  Following their advice, they bought the best pigs they could find and began to improve them by a process of selection.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Mission Statement of PIC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“Our </a:t>
            </a:r>
            <a:r>
              <a:rPr lang="en-US" sz="4000" b="1" dirty="0"/>
              <a:t>mission is to be the leading worldwide supplier of genetic improvement to pork chain customers through innovative and outstanding genetic technology, health and services</a:t>
            </a:r>
            <a:r>
              <a:rPr lang="en-US" sz="4000" b="1" dirty="0" smtClean="0"/>
              <a:t>.”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So How Did </a:t>
            </a:r>
            <a:r>
              <a:rPr lang="en-US" b="1" dirty="0" err="1" smtClean="0"/>
              <a:t>Corporates</a:t>
            </a:r>
            <a:r>
              <a:rPr lang="en-US" b="1" dirty="0" smtClean="0"/>
              <a:t> Rise?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Focused on Business and Pork Industry</a:t>
            </a:r>
          </a:p>
          <a:p>
            <a:r>
              <a:rPr lang="en-US" sz="3200" dirty="0" smtClean="0"/>
              <a:t>Invested Heavily in </a:t>
            </a:r>
            <a:r>
              <a:rPr lang="en-US" sz="3200" b="1" u="sng" dirty="0" smtClean="0"/>
              <a:t>Research</a:t>
            </a:r>
          </a:p>
          <a:p>
            <a:r>
              <a:rPr lang="en-US" sz="3200" dirty="0" smtClean="0"/>
              <a:t>Used Selection Technology to Make More Profitable Pigs.  </a:t>
            </a:r>
            <a:r>
              <a:rPr lang="en-US" sz="3200" b="1" u="sng" dirty="0" smtClean="0"/>
              <a:t>Redefined Better</a:t>
            </a:r>
          </a:p>
          <a:p>
            <a:r>
              <a:rPr lang="en-US" sz="3200" dirty="0" smtClean="0"/>
              <a:t>Used </a:t>
            </a:r>
            <a:r>
              <a:rPr lang="en-US" sz="3200" b="1" u="sng" dirty="0" smtClean="0"/>
              <a:t>Service</a:t>
            </a:r>
            <a:r>
              <a:rPr lang="en-US" sz="3200" u="sng" dirty="0" smtClean="0"/>
              <a:t> </a:t>
            </a:r>
            <a:r>
              <a:rPr lang="en-US" sz="3200" dirty="0" smtClean="0"/>
              <a:t>and </a:t>
            </a:r>
            <a:r>
              <a:rPr lang="en-US" sz="3200" b="1" u="sng" dirty="0" smtClean="0"/>
              <a:t>Benchmarking</a:t>
            </a:r>
            <a:r>
              <a:rPr lang="en-US" sz="3200" u="sng" dirty="0" smtClean="0"/>
              <a:t> </a:t>
            </a:r>
            <a:r>
              <a:rPr lang="en-US" sz="3200" dirty="0" smtClean="0"/>
              <a:t>as Major Marketing </a:t>
            </a:r>
          </a:p>
          <a:p>
            <a:r>
              <a:rPr lang="en-US" sz="3200" dirty="0" smtClean="0"/>
              <a:t>Promised Seedstock in Large Numbers with </a:t>
            </a:r>
            <a:r>
              <a:rPr lang="en-US" sz="3200" b="1" u="sng" dirty="0" smtClean="0"/>
              <a:t>Uniformity and Health</a:t>
            </a:r>
          </a:p>
          <a:p>
            <a:r>
              <a:rPr lang="en-US" sz="3200" b="1" u="sng" dirty="0" smtClean="0"/>
              <a:t>Bought Business! </a:t>
            </a:r>
            <a:r>
              <a:rPr lang="en-US" sz="3200" dirty="0" smtClean="0"/>
              <a:t>(Packers, Vets, etc.)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Historic Points In the Pig Business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1974 ? First Composite and First Breeding Company Genetics Marketed</a:t>
            </a:r>
          </a:p>
          <a:p>
            <a:r>
              <a:rPr lang="en-US" sz="3200" b="1" dirty="0" smtClean="0"/>
              <a:t>1978 ? Pigs Moving to Confinement by the Millions</a:t>
            </a:r>
          </a:p>
          <a:p>
            <a:r>
              <a:rPr lang="en-US" sz="3200" b="1" dirty="0" smtClean="0"/>
              <a:t>Immense Health Issues (Confinement)</a:t>
            </a:r>
          </a:p>
          <a:p>
            <a:r>
              <a:rPr lang="en-US" sz="3200" b="1" dirty="0" smtClean="0"/>
              <a:t>1985  ???  Wall Street Journal Article Pork Profits (Rise of North Carolina)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Historic Points In the Pig Business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 smtClean="0"/>
              <a:t>1985 Grid Marketing Takes Over   “Don’t Bring Them Here Anymore!”</a:t>
            </a:r>
          </a:p>
          <a:p>
            <a:r>
              <a:rPr lang="en-US" sz="3200" b="1" dirty="0" smtClean="0"/>
              <a:t>1995 Purebred Breed Associations Have Failed Independently and Join Forces (NSR, CPS)</a:t>
            </a:r>
          </a:p>
          <a:p>
            <a:r>
              <a:rPr lang="en-US" sz="3200" b="1" dirty="0" smtClean="0"/>
              <a:t>1998 Pigs hit $.05/cwt.  Sows are Free! </a:t>
            </a:r>
          </a:p>
          <a:p>
            <a:r>
              <a:rPr lang="en-US" sz="3200" b="1" dirty="0" smtClean="0"/>
              <a:t>Consolidation, Cooperation and Integration…..Systems Approach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Seedstock Follies…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“I am Going to Raise the Kind of Hogs I like”</a:t>
            </a:r>
          </a:p>
          <a:p>
            <a:r>
              <a:rPr lang="en-US" dirty="0" smtClean="0"/>
              <a:t>Small Skulls, then Big Skulls then Small Skulls now Big Skulls Again????</a:t>
            </a:r>
          </a:p>
          <a:p>
            <a:r>
              <a:rPr lang="en-US" dirty="0" smtClean="0"/>
              <a:t>“Lean Muscular Hogs Just Don’t Make Good Sows”</a:t>
            </a:r>
          </a:p>
          <a:p>
            <a:r>
              <a:rPr lang="en-US" dirty="0" smtClean="0"/>
              <a:t>“Buy Your Sows a Spotted Boar!”</a:t>
            </a:r>
          </a:p>
          <a:p>
            <a:r>
              <a:rPr lang="en-US" dirty="0" smtClean="0"/>
              <a:t>Crossbred Boars are Mongrels and Won’t Breed True?</a:t>
            </a:r>
          </a:p>
          <a:p>
            <a:r>
              <a:rPr lang="en-US" b="1" dirty="0" smtClean="0"/>
              <a:t>“These Company Hogs are Fine Boned, Narrow </a:t>
            </a:r>
            <a:r>
              <a:rPr lang="en-US" b="1" dirty="0" err="1" smtClean="0"/>
              <a:t>Chested</a:t>
            </a:r>
            <a:r>
              <a:rPr lang="en-US" b="1" dirty="0" smtClean="0"/>
              <a:t>, Coke Bottle Headed, Broken Topped, High Topped, Light Muscled, Deer Footed and My Customers will Never Buy them….Never???”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600" dirty="0" smtClean="0">
                <a:solidFill>
                  <a:srgbClr val="FF0000"/>
                </a:solidFill>
              </a:rPr>
              <a:t>Wait Just a Cotton </a:t>
            </a:r>
            <a:r>
              <a:rPr lang="en-US" sz="6600" dirty="0" err="1" smtClean="0">
                <a:solidFill>
                  <a:srgbClr val="FF0000"/>
                </a:solidFill>
              </a:rPr>
              <a:t>Pickin</a:t>
            </a:r>
            <a:r>
              <a:rPr lang="en-US" sz="6600" dirty="0" smtClean="0">
                <a:solidFill>
                  <a:srgbClr val="FF0000"/>
                </a:solidFill>
              </a:rPr>
              <a:t> Minute Marty!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endParaRPr lang="en-US" sz="6000" dirty="0" smtClean="0"/>
          </a:p>
          <a:p>
            <a:r>
              <a:rPr lang="en-US" sz="6000" dirty="0" smtClean="0"/>
              <a:t>The Cattle Business is Totally Different!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Why is this Even Important?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000" b="1" dirty="0" smtClean="0"/>
              <a:t>The Purebred Swine Seedstock Industry was Once a Large, Thriving and Very Profitable </a:t>
            </a:r>
          </a:p>
          <a:p>
            <a:r>
              <a:rPr lang="en-US" sz="3000" b="1" dirty="0" smtClean="0"/>
              <a:t>Opportunity for that Success to Continue</a:t>
            </a:r>
          </a:p>
          <a:p>
            <a:r>
              <a:rPr lang="en-US" sz="3000" b="1" dirty="0" smtClean="0"/>
              <a:t>Most “Breeders”  and Breed Organizations Ignored the Opportunity</a:t>
            </a:r>
          </a:p>
          <a:p>
            <a:r>
              <a:rPr lang="en-US" sz="3000" b="1" u="sng" dirty="0" smtClean="0"/>
              <a:t>Almost Everyone</a:t>
            </a:r>
            <a:r>
              <a:rPr lang="en-US" sz="3000" b="1" dirty="0" smtClean="0"/>
              <a:t> I Knew and Looked Up to in the Swine Genetics Business Lost Their Businesses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There Are Differences!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000" b="1" dirty="0" smtClean="0"/>
              <a:t>Folks Love to Raise Cattle….Fewer With Pigs…</a:t>
            </a:r>
          </a:p>
          <a:p>
            <a:r>
              <a:rPr lang="en-US" sz="3000" b="1" dirty="0" smtClean="0"/>
              <a:t>There is Very Little Price Differentiation… Rewards for Improvement!  Segmented</a:t>
            </a:r>
          </a:p>
          <a:p>
            <a:r>
              <a:rPr lang="en-US" sz="3000" b="1" dirty="0" smtClean="0"/>
              <a:t>Generation Interval is Too Long to Make Big Changes</a:t>
            </a:r>
          </a:p>
          <a:p>
            <a:r>
              <a:rPr lang="en-US" sz="3000" b="1" dirty="0" smtClean="0"/>
              <a:t>“We Still Rope them and Drag them to the Fire”</a:t>
            </a:r>
          </a:p>
          <a:p>
            <a:r>
              <a:rPr lang="en-US" sz="3000" b="1" dirty="0" smtClean="0"/>
              <a:t>Crossbreeding Doesn’t Work in Cattle???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More Important Differences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The Cow Calf Business Historically Plagued By Low Rate of Return On Investment.</a:t>
            </a:r>
          </a:p>
          <a:p>
            <a:r>
              <a:rPr lang="en-US" sz="2800" b="1" dirty="0" smtClean="0"/>
              <a:t>Many Producers Willing to Operate at a Loss.</a:t>
            </a:r>
          </a:p>
          <a:p>
            <a:r>
              <a:rPr lang="en-US" sz="2800" b="1" dirty="0" smtClean="0"/>
              <a:t>Cattle Production is Often a Function of Land Ownership (Cash Flow)</a:t>
            </a:r>
          </a:p>
          <a:p>
            <a:r>
              <a:rPr lang="en-US" sz="2800" b="1" dirty="0" smtClean="0"/>
              <a:t>Huge Land Mass.  Largest Factory in the Industry.</a:t>
            </a:r>
          </a:p>
          <a:p>
            <a:r>
              <a:rPr lang="en-US" sz="2800" b="1" dirty="0" smtClean="0"/>
              <a:t>Environmental Diversity Can Drive Uniformity Challenges at All Levels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Like 1984 in Pigs?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Still Largely Segmented Business, but Changing…</a:t>
            </a:r>
          </a:p>
          <a:p>
            <a:r>
              <a:rPr lang="en-US" b="1" dirty="0" smtClean="0"/>
              <a:t>Genetic Improvement is Too Often Unfocused, Un-Scientific and Often Unprofessional </a:t>
            </a:r>
          </a:p>
          <a:p>
            <a:r>
              <a:rPr lang="en-US" b="1" dirty="0" smtClean="0"/>
              <a:t>Development of Proprietary Genetics Companies (PIC/Genus/??)</a:t>
            </a:r>
          </a:p>
          <a:p>
            <a:r>
              <a:rPr lang="en-US" b="1" dirty="0" smtClean="0"/>
              <a:t>Down Chain Participants Asking for More Value…Some Producers Refusing?? </a:t>
            </a:r>
          </a:p>
          <a:p>
            <a:r>
              <a:rPr lang="en-US" b="1" dirty="0" smtClean="0"/>
              <a:t>Traditional Independent Seedstock Business is Still Thriving with Wonderful Profitability..</a:t>
            </a:r>
          </a:p>
          <a:p>
            <a:r>
              <a:rPr lang="en-US" b="1" dirty="0" smtClean="0"/>
              <a:t>“I’ll Raise the Kind of Cattle I Like!”</a:t>
            </a:r>
          </a:p>
          <a:p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Learn From the Others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smtClean="0"/>
              <a:t>Poultry</a:t>
            </a:r>
          </a:p>
          <a:p>
            <a:r>
              <a:rPr lang="en-US" sz="4000" b="1" dirty="0" smtClean="0"/>
              <a:t>Dairy</a:t>
            </a:r>
          </a:p>
          <a:p>
            <a:r>
              <a:rPr lang="en-US" sz="4000" b="1" dirty="0" smtClean="0"/>
              <a:t>Swine</a:t>
            </a:r>
          </a:p>
          <a:p>
            <a:r>
              <a:rPr lang="en-US" sz="4000" b="1" dirty="0" smtClean="0"/>
              <a:t>Food Agriculture</a:t>
            </a:r>
          </a:p>
          <a:p>
            <a:r>
              <a:rPr lang="en-US" sz="4000" b="1" dirty="0" smtClean="0"/>
              <a:t>Business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What I Learned from Pigs..I Think?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400" b="1" dirty="0" smtClean="0"/>
              <a:t>Livestock is a Food Business First!</a:t>
            </a:r>
          </a:p>
          <a:p>
            <a:r>
              <a:rPr lang="en-US" sz="3400" b="1" dirty="0" smtClean="0"/>
              <a:t>Never Assume Things Will not Change</a:t>
            </a:r>
          </a:p>
          <a:p>
            <a:r>
              <a:rPr lang="en-US" sz="3400" b="1" dirty="0" smtClean="0"/>
              <a:t>Whomever Writes Your Check Has a Huge Influence on What You or Your Customers Do!</a:t>
            </a:r>
          </a:p>
          <a:p>
            <a:r>
              <a:rPr lang="en-US" sz="3400" b="1" dirty="0" smtClean="0"/>
              <a:t>Use Industry Signals and Logic.  Set Long Range Plans for the Future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What I Learned from Pigs..I Think?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b="1" dirty="0" smtClean="0"/>
              <a:t>In any Huge Industry, Science Based Decisions Will Prevail Over Opinions and Dogma</a:t>
            </a:r>
          </a:p>
          <a:p>
            <a:r>
              <a:rPr lang="en-US" sz="3600" b="1" dirty="0" smtClean="0"/>
              <a:t>Don’t Confuse What You Want to Do from What You Need to Do</a:t>
            </a:r>
          </a:p>
          <a:p>
            <a:r>
              <a:rPr lang="en-US" sz="3600" b="1" dirty="0" smtClean="0"/>
              <a:t>Profitability Drives Change!</a:t>
            </a:r>
          </a:p>
          <a:p>
            <a:r>
              <a:rPr lang="en-US" sz="3600" b="1" dirty="0" smtClean="0"/>
              <a:t>Plan for a Large Number of Winners Unless You Plan to Stand Alone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1974  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$.34 Market Hogs</a:t>
            </a:r>
          </a:p>
          <a:p>
            <a:r>
              <a:rPr lang="en-US" sz="2800" b="1" dirty="0" smtClean="0"/>
              <a:t>650,000 Hog Operations</a:t>
            </a:r>
          </a:p>
          <a:p>
            <a:r>
              <a:rPr lang="en-US" sz="2800" b="1" dirty="0" smtClean="0"/>
              <a:t>Most Hogs Raised on Dirt</a:t>
            </a:r>
          </a:p>
          <a:p>
            <a:r>
              <a:rPr lang="en-US" sz="2800" b="1" dirty="0" smtClean="0"/>
              <a:t>Crossbreds Still Often Considered “Mongrels” </a:t>
            </a:r>
          </a:p>
          <a:p>
            <a:r>
              <a:rPr lang="en-US" sz="2800" b="1" dirty="0" smtClean="0"/>
              <a:t>Feeder Pig Markets Were Powerful</a:t>
            </a:r>
          </a:p>
          <a:p>
            <a:r>
              <a:rPr lang="en-US" sz="2800" b="1" dirty="0" smtClean="0"/>
              <a:t>8 Strong Breed Associations with Offices, Field Staff, National Shows….Genetic Decisions?</a:t>
            </a:r>
          </a:p>
          <a:p>
            <a:r>
              <a:rPr lang="en-US" sz="2800" b="1" dirty="0" smtClean="0"/>
              <a:t>No AI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1974 More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Most Pigs Sold Through an Auction</a:t>
            </a:r>
          </a:p>
          <a:p>
            <a:r>
              <a:rPr lang="en-US" b="1" dirty="0" smtClean="0"/>
              <a:t>Very Little Price Differentiation at Harvest</a:t>
            </a:r>
          </a:p>
          <a:p>
            <a:r>
              <a:rPr lang="en-US" b="1" dirty="0" smtClean="0"/>
              <a:t>Larger Number of Smaller “Local” Packers, but Consolidation was Beginning</a:t>
            </a:r>
          </a:p>
          <a:p>
            <a:r>
              <a:rPr lang="en-US" b="1" dirty="0" smtClean="0"/>
              <a:t>Infrastructure in Every County</a:t>
            </a:r>
          </a:p>
          <a:p>
            <a:r>
              <a:rPr lang="en-US" b="1" dirty="0" smtClean="0"/>
              <a:t>Never Heard of PIC, Farmers Hybrids, Lucy’s, </a:t>
            </a:r>
            <a:r>
              <a:rPr lang="en-US" b="1" dirty="0" err="1" smtClean="0"/>
              <a:t>Dekalb</a:t>
            </a:r>
            <a:r>
              <a:rPr lang="en-US" b="1" dirty="0" smtClean="0"/>
              <a:t>, etc.???</a:t>
            </a:r>
          </a:p>
          <a:p>
            <a:r>
              <a:rPr lang="en-US" b="1" dirty="0" smtClean="0"/>
              <a:t>Average Pig was Quite Lean and Muscular</a:t>
            </a:r>
          </a:p>
          <a:p>
            <a:r>
              <a:rPr lang="en-US" b="1" dirty="0" smtClean="0"/>
              <a:t>Huge Number of Independent Boar Sales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1974 Continued…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Pigs Were Registered 1 at a Time</a:t>
            </a:r>
          </a:p>
          <a:p>
            <a:r>
              <a:rPr lang="en-US" sz="2800" b="1" dirty="0" smtClean="0"/>
              <a:t>Very Little Data Recorded (Test Stations 1954?)</a:t>
            </a:r>
          </a:p>
          <a:p>
            <a:r>
              <a:rPr lang="en-US" sz="2800" b="1" dirty="0" smtClean="0"/>
              <a:t>Litter Size?</a:t>
            </a:r>
          </a:p>
          <a:p>
            <a:r>
              <a:rPr lang="en-US" sz="2800" b="1" dirty="0" smtClean="0"/>
              <a:t>Pigs Paid for Tens of Thousands of Farms</a:t>
            </a:r>
          </a:p>
          <a:p>
            <a:r>
              <a:rPr lang="en-US" sz="2800" b="1" dirty="0" smtClean="0"/>
              <a:t>Cash Flow Trade Off for Labor</a:t>
            </a:r>
          </a:p>
          <a:p>
            <a:r>
              <a:rPr lang="en-US" sz="2800" b="1" dirty="0" smtClean="0"/>
              <a:t>Almost All Family Farms and Independent Seedstock</a:t>
            </a:r>
          </a:p>
          <a:p>
            <a:r>
              <a:rPr lang="en-US" sz="2800" b="1" dirty="0" smtClean="0"/>
              <a:t>100 Early Feb. Chester Boars at Ill. State Fair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 smtClean="0"/>
              <a:t>1984 Era of Sustained Profits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Pigs Moving to Concrete and Confinement</a:t>
            </a:r>
          </a:p>
          <a:p>
            <a:r>
              <a:rPr lang="en-US" b="1" dirty="0" smtClean="0"/>
              <a:t>Herd Size Increasing Dramatically</a:t>
            </a:r>
          </a:p>
          <a:p>
            <a:r>
              <a:rPr lang="en-US" b="1" dirty="0" smtClean="0"/>
              <a:t>Packers Consolidating Quickly</a:t>
            </a:r>
          </a:p>
          <a:p>
            <a:r>
              <a:rPr lang="en-US" b="1" dirty="0" smtClean="0"/>
              <a:t>Breeding Companies Beginning to Become Very  Serious Competitors</a:t>
            </a:r>
          </a:p>
          <a:p>
            <a:r>
              <a:rPr lang="en-US" b="1" dirty="0" smtClean="0"/>
              <a:t>Purebred Seedstock Market is Thriving and Still Growing, Wonderfully Profitable</a:t>
            </a:r>
          </a:p>
          <a:p>
            <a:r>
              <a:rPr lang="en-US" b="1" dirty="0" smtClean="0"/>
              <a:t>Approaching Record Registrations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1984 Continued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Growing but Limited Data Collection for Sow Productivity, Growth and Carcass Traits </a:t>
            </a:r>
          </a:p>
          <a:p>
            <a:r>
              <a:rPr lang="en-US" b="1" dirty="0" smtClean="0"/>
              <a:t>Almost All Purebred Genetic Decision Still Made on Phenotype (Type Conferences)</a:t>
            </a:r>
          </a:p>
          <a:p>
            <a:r>
              <a:rPr lang="en-US" b="1" dirty="0" smtClean="0"/>
              <a:t>Almost All Corporate Seedstock was Being Selected by Breeding Values (Profit)</a:t>
            </a:r>
          </a:p>
          <a:p>
            <a:r>
              <a:rPr lang="en-US" b="1" dirty="0" smtClean="0"/>
              <a:t>Largest Customer of SGI (Semen) was PIC </a:t>
            </a:r>
          </a:p>
          <a:p>
            <a:r>
              <a:rPr lang="en-US" b="1" dirty="0" smtClean="0"/>
              <a:t>Average Purebred Pig was Getting Fatter and Poorer for Lean Value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1984 Continued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b="1" dirty="0" smtClean="0"/>
              <a:t>Packers Asked Commercial Producers to Bring them a More Valuable Product (many refused…)</a:t>
            </a:r>
          </a:p>
          <a:p>
            <a:r>
              <a:rPr lang="en-US" sz="2800" b="1" dirty="0" smtClean="0"/>
              <a:t>Began to Teach Corn Farmers to Raise Pigs?</a:t>
            </a:r>
          </a:p>
          <a:p>
            <a:r>
              <a:rPr lang="en-US" sz="2800" b="1" dirty="0" smtClean="0"/>
              <a:t>Growth of Packer Grids</a:t>
            </a:r>
          </a:p>
          <a:p>
            <a:r>
              <a:rPr lang="en-US" sz="2800" b="1" dirty="0" smtClean="0"/>
              <a:t>Health Was Becoming Job #1 for Producers</a:t>
            </a:r>
          </a:p>
          <a:p>
            <a:r>
              <a:rPr lang="en-US" sz="2800" b="1" dirty="0" smtClean="0"/>
              <a:t>Nucleus, Multiplier, De-Pop/Re-Pop, Lines Instead of Breeds, Vertical Integration, Proprietary Genetics, Contracts.  </a:t>
            </a:r>
          </a:p>
          <a:p>
            <a:r>
              <a:rPr lang="en-US" sz="2800" b="1" dirty="0" smtClean="0"/>
              <a:t>My Second Year of College Paid By Purebred Hogs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Breed Associations Response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1985 S.T.A.G.E.S. (EPDs) </a:t>
            </a:r>
          </a:p>
          <a:p>
            <a:r>
              <a:rPr lang="en-US" b="1" dirty="0" smtClean="0"/>
              <a:t>1993 MLI (API), TSI (TI), SPI ($W) Published</a:t>
            </a:r>
          </a:p>
          <a:p>
            <a:r>
              <a:rPr lang="en-US" b="1" dirty="0" smtClean="0"/>
              <a:t>1995 After 10 Years of EPDs Most Independent Seedstock Producers Still Only Use Phenotype</a:t>
            </a:r>
          </a:p>
          <a:p>
            <a:r>
              <a:rPr lang="en-US" b="1" dirty="0" smtClean="0"/>
              <a:t>1995 NSR Formed (</a:t>
            </a:r>
            <a:r>
              <a:rPr lang="en-US" b="1" dirty="0" err="1" smtClean="0"/>
              <a:t>Duroc</a:t>
            </a:r>
            <a:r>
              <a:rPr lang="en-US" b="1" dirty="0" smtClean="0"/>
              <a:t>, York, </a:t>
            </a:r>
            <a:r>
              <a:rPr lang="en-US" b="1" dirty="0" err="1" smtClean="0"/>
              <a:t>Hamp</a:t>
            </a:r>
            <a:r>
              <a:rPr lang="en-US" b="1" dirty="0" smtClean="0"/>
              <a:t> (Landrace)) </a:t>
            </a:r>
          </a:p>
          <a:p>
            <a:r>
              <a:rPr lang="en-US" b="1" dirty="0" smtClean="0"/>
              <a:t>1997 Cert. Pedigreed Swine (CW, SP, PC, (</a:t>
            </a:r>
            <a:r>
              <a:rPr lang="en-US" b="1" dirty="0" err="1" smtClean="0"/>
              <a:t>Berk</a:t>
            </a:r>
            <a:r>
              <a:rPr lang="en-US" b="1" dirty="0" smtClean="0"/>
              <a:t>))</a:t>
            </a:r>
          </a:p>
          <a:p>
            <a:r>
              <a:rPr lang="en-US" b="1" dirty="0" smtClean="0"/>
              <a:t>1999 Berkshire Gold Program</a:t>
            </a:r>
          </a:p>
          <a:p>
            <a:r>
              <a:rPr lang="en-US" b="1" dirty="0" smtClean="0"/>
              <a:t>By 2000 Purebred Associations Were Almost Dead</a:t>
            </a:r>
          </a:p>
          <a:p>
            <a:r>
              <a:rPr lang="en-US" b="1" dirty="0" smtClean="0"/>
              <a:t>2000 Some “</a:t>
            </a:r>
            <a:r>
              <a:rPr lang="en-US" b="1" u="sng" dirty="0" smtClean="0"/>
              <a:t>Sharp Independents”</a:t>
            </a:r>
            <a:r>
              <a:rPr lang="en-US" b="1" dirty="0" smtClean="0"/>
              <a:t> Still Thriving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17844</TotalTime>
  <Words>1320</Words>
  <Application>Microsoft Office PowerPoint</Application>
  <PresentationFormat>On-screen Show (4:3)</PresentationFormat>
  <Paragraphs>174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Flow</vt:lpstr>
      <vt:lpstr>What I Learned from Pigs</vt:lpstr>
      <vt:lpstr>Why is this Even Important?</vt:lpstr>
      <vt:lpstr>1974  </vt:lpstr>
      <vt:lpstr>1974 More</vt:lpstr>
      <vt:lpstr>1974 Continued…</vt:lpstr>
      <vt:lpstr>1984 Era of Sustained Profits</vt:lpstr>
      <vt:lpstr>1984 Continued</vt:lpstr>
      <vt:lpstr>1984 Continued</vt:lpstr>
      <vt:lpstr>Breed Associations Response</vt:lpstr>
      <vt:lpstr>1990</vt:lpstr>
      <vt:lpstr>2012</vt:lpstr>
      <vt:lpstr>Who Provides Genetics Now?</vt:lpstr>
      <vt:lpstr>PIC “Story” Off the Website</vt:lpstr>
      <vt:lpstr>Mission Statement of PIC</vt:lpstr>
      <vt:lpstr>So How Did Corporates Rise?</vt:lpstr>
      <vt:lpstr>Historic Points In the Pig Business</vt:lpstr>
      <vt:lpstr>Historic Points In the Pig Business</vt:lpstr>
      <vt:lpstr>Seedstock Follies…</vt:lpstr>
      <vt:lpstr>Wait Just a Cotton Pickin Minute Marty!</vt:lpstr>
      <vt:lpstr>There Are Differences!</vt:lpstr>
      <vt:lpstr>More Important Differences</vt:lpstr>
      <vt:lpstr>Like 1984 in Pigs?</vt:lpstr>
      <vt:lpstr>Learn From the Others</vt:lpstr>
      <vt:lpstr>What I Learned from Pigs..I Think?</vt:lpstr>
      <vt:lpstr>What I Learned from Pigs..I Think?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Following a Pig Trail</dc:title>
  <dc:creator>Marty Ropp</dc:creator>
  <cp:lastModifiedBy>KathyShafer</cp:lastModifiedBy>
  <cp:revision>34</cp:revision>
  <dcterms:created xsi:type="dcterms:W3CDTF">2014-08-16T15:55:54Z</dcterms:created>
  <dcterms:modified xsi:type="dcterms:W3CDTF">2014-09-16T15:49:47Z</dcterms:modified>
</cp:coreProperties>
</file>