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65" r:id="rId1"/>
  </p:sldMasterIdLst>
  <p:notesMasterIdLst>
    <p:notesMasterId r:id="rId17"/>
  </p:notesMasterIdLst>
  <p:sldIdLst>
    <p:sldId id="992" r:id="rId2"/>
    <p:sldId id="993" r:id="rId3"/>
    <p:sldId id="994" r:id="rId4"/>
    <p:sldId id="991" r:id="rId5"/>
    <p:sldId id="1011" r:id="rId6"/>
    <p:sldId id="1023" r:id="rId7"/>
    <p:sldId id="1025" r:id="rId8"/>
    <p:sldId id="1012" r:id="rId9"/>
    <p:sldId id="1021" r:id="rId10"/>
    <p:sldId id="1010" r:id="rId11"/>
    <p:sldId id="1031" r:id="rId12"/>
    <p:sldId id="1015" r:id="rId13"/>
    <p:sldId id="1029" r:id="rId14"/>
    <p:sldId id="1013" r:id="rId15"/>
    <p:sldId id="1032" r:id="rId16"/>
  </p:sldIdLst>
  <p:sldSz cx="9144000" cy="6858000" type="screen4x3"/>
  <p:notesSz cx="6858000" cy="9144000"/>
  <p:defaultTextStyle>
    <a:defPPr>
      <a:defRPr lang="en-US"/>
    </a:defPPr>
    <a:lvl1pPr algn="l" rtl="0" fontAlgn="base">
      <a:spcBef>
        <a:spcPct val="0"/>
      </a:spcBef>
      <a:spcAft>
        <a:spcPct val="0"/>
      </a:spcAft>
      <a:defRPr i="1" kern="1200">
        <a:solidFill>
          <a:schemeClr val="tx1"/>
        </a:solidFill>
        <a:latin typeface="Tahoma" pitchFamily="34" charset="0"/>
        <a:ea typeface="+mn-ea"/>
        <a:cs typeface="Arial" charset="0"/>
      </a:defRPr>
    </a:lvl1pPr>
    <a:lvl2pPr marL="457200" algn="l" rtl="0" fontAlgn="base">
      <a:spcBef>
        <a:spcPct val="0"/>
      </a:spcBef>
      <a:spcAft>
        <a:spcPct val="0"/>
      </a:spcAft>
      <a:defRPr i="1" kern="1200">
        <a:solidFill>
          <a:schemeClr val="tx1"/>
        </a:solidFill>
        <a:latin typeface="Tahoma" pitchFamily="34" charset="0"/>
        <a:ea typeface="+mn-ea"/>
        <a:cs typeface="Arial" charset="0"/>
      </a:defRPr>
    </a:lvl2pPr>
    <a:lvl3pPr marL="914400" algn="l" rtl="0" fontAlgn="base">
      <a:spcBef>
        <a:spcPct val="0"/>
      </a:spcBef>
      <a:spcAft>
        <a:spcPct val="0"/>
      </a:spcAft>
      <a:defRPr i="1" kern="1200">
        <a:solidFill>
          <a:schemeClr val="tx1"/>
        </a:solidFill>
        <a:latin typeface="Tahoma" pitchFamily="34" charset="0"/>
        <a:ea typeface="+mn-ea"/>
        <a:cs typeface="Arial" charset="0"/>
      </a:defRPr>
    </a:lvl3pPr>
    <a:lvl4pPr marL="1371600" algn="l" rtl="0" fontAlgn="base">
      <a:spcBef>
        <a:spcPct val="0"/>
      </a:spcBef>
      <a:spcAft>
        <a:spcPct val="0"/>
      </a:spcAft>
      <a:defRPr i="1" kern="1200">
        <a:solidFill>
          <a:schemeClr val="tx1"/>
        </a:solidFill>
        <a:latin typeface="Tahoma" pitchFamily="34" charset="0"/>
        <a:ea typeface="+mn-ea"/>
        <a:cs typeface="Arial" charset="0"/>
      </a:defRPr>
    </a:lvl4pPr>
    <a:lvl5pPr marL="1828800" algn="l" rtl="0" fontAlgn="base">
      <a:spcBef>
        <a:spcPct val="0"/>
      </a:spcBef>
      <a:spcAft>
        <a:spcPct val="0"/>
      </a:spcAft>
      <a:defRPr i="1" kern="1200">
        <a:solidFill>
          <a:schemeClr val="tx1"/>
        </a:solidFill>
        <a:latin typeface="Tahoma" pitchFamily="34" charset="0"/>
        <a:ea typeface="+mn-ea"/>
        <a:cs typeface="Arial" charset="0"/>
      </a:defRPr>
    </a:lvl5pPr>
    <a:lvl6pPr marL="2286000" algn="l" defTabSz="914400" rtl="0" eaLnBrk="1" latinLnBrk="0" hangingPunct="1">
      <a:defRPr i="1" kern="1200">
        <a:solidFill>
          <a:schemeClr val="tx1"/>
        </a:solidFill>
        <a:latin typeface="Tahoma" pitchFamily="34" charset="0"/>
        <a:ea typeface="+mn-ea"/>
        <a:cs typeface="Arial" charset="0"/>
      </a:defRPr>
    </a:lvl6pPr>
    <a:lvl7pPr marL="2743200" algn="l" defTabSz="914400" rtl="0" eaLnBrk="1" latinLnBrk="0" hangingPunct="1">
      <a:defRPr i="1" kern="1200">
        <a:solidFill>
          <a:schemeClr val="tx1"/>
        </a:solidFill>
        <a:latin typeface="Tahoma" pitchFamily="34" charset="0"/>
        <a:ea typeface="+mn-ea"/>
        <a:cs typeface="Arial" charset="0"/>
      </a:defRPr>
    </a:lvl7pPr>
    <a:lvl8pPr marL="3200400" algn="l" defTabSz="914400" rtl="0" eaLnBrk="1" latinLnBrk="0" hangingPunct="1">
      <a:defRPr i="1" kern="1200">
        <a:solidFill>
          <a:schemeClr val="tx1"/>
        </a:solidFill>
        <a:latin typeface="Tahoma" pitchFamily="34" charset="0"/>
        <a:ea typeface="+mn-ea"/>
        <a:cs typeface="Arial" charset="0"/>
      </a:defRPr>
    </a:lvl8pPr>
    <a:lvl9pPr marL="3657600" algn="l" defTabSz="914400" rtl="0" eaLnBrk="1" latinLnBrk="0" hangingPunct="1">
      <a:defRPr i="1" kern="1200">
        <a:solidFill>
          <a:schemeClr val="tx1"/>
        </a:solidFill>
        <a:latin typeface="Tahom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00FFFF"/>
    <a:srgbClr val="66FFFF"/>
    <a:srgbClr val="FFFF00"/>
    <a:srgbClr val="33CCCC"/>
    <a:srgbClr val="000000"/>
    <a:srgbClr val="993366"/>
    <a:srgbClr val="6699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autoAdjust="0"/>
    <p:restoredTop sz="94660" autoAdjust="0"/>
  </p:normalViewPr>
  <p:slideViewPr>
    <p:cSldViewPr>
      <p:cViewPr>
        <p:scale>
          <a:sx n="66" d="100"/>
          <a:sy n="66" d="100"/>
        </p:scale>
        <p:origin x="-2832" y="-6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i="0">
                <a:latin typeface="Times New Roman" pitchFamily="18" charset="0"/>
                <a:cs typeface="+mn-cs"/>
              </a:defRPr>
            </a:lvl1pPr>
          </a:lstStyle>
          <a:p>
            <a:pPr>
              <a:defRPr/>
            </a:pPr>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i="0">
                <a:latin typeface="Times New Roman" pitchFamily="18" charset="0"/>
                <a:cs typeface="+mn-cs"/>
              </a:defRPr>
            </a:lvl1pPr>
          </a:lstStyle>
          <a:p>
            <a:pPr>
              <a:defRPr/>
            </a:pPr>
            <a:endParaRPr lang="en-US"/>
          </a:p>
        </p:txBody>
      </p:sp>
      <p:sp>
        <p:nvSpPr>
          <p:cNvPr id="122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i="0">
                <a:latin typeface="Times New Roman" pitchFamily="18" charset="0"/>
                <a:cs typeface="+mn-cs"/>
              </a:defRPr>
            </a:lvl1pPr>
          </a:lstStyle>
          <a:p>
            <a:pPr>
              <a:defRPr/>
            </a:pPr>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i="0">
                <a:latin typeface="Times New Roman" pitchFamily="18" charset="0"/>
                <a:cs typeface="+mn-cs"/>
              </a:defRPr>
            </a:lvl1pPr>
          </a:lstStyle>
          <a:p>
            <a:pPr>
              <a:defRPr/>
            </a:pPr>
            <a:fld id="{13C53C98-3FC4-4900-BCA0-20558CA7529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pPr>
              <a:defRPr/>
            </a:pPr>
            <a:endParaRPr lang="en-US"/>
          </a:p>
        </p:txBody>
      </p:sp>
      <p:sp>
        <p:nvSpPr>
          <p:cNvPr id="17" name="Footer Placeholder 16"/>
          <p:cNvSpPr>
            <a:spLocks noGrp="1"/>
          </p:cNvSpPr>
          <p:nvPr>
            <p:ph type="ftr" sz="quarter" idx="11"/>
          </p:nvPr>
        </p:nvSpPr>
        <p:spPr/>
        <p:txBody>
          <a:bodyPr/>
          <a:lstStyle/>
          <a:p>
            <a:pPr>
              <a:defRPr/>
            </a:pPr>
            <a:endParaRPr lang="en-US"/>
          </a:p>
        </p:txBody>
      </p:sp>
      <p:sp>
        <p:nvSpPr>
          <p:cNvPr id="29" name="Slide Number Placeholder 28"/>
          <p:cNvSpPr>
            <a:spLocks noGrp="1"/>
          </p:cNvSpPr>
          <p:nvPr>
            <p:ph type="sldNum" sz="quarter" idx="12"/>
          </p:nvPr>
        </p:nvSpPr>
        <p:spPr/>
        <p:txBody>
          <a:bodyPr/>
          <a:lstStyle/>
          <a:p>
            <a:pPr>
              <a:defRPr/>
            </a:pPr>
            <a:fld id="{AC86E7D3-43A5-4705-A961-707B10B28048}" type="slidenum">
              <a:rPr lang="en-US" smtClean="0"/>
              <a:pPr>
                <a:defRPr/>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FCB4D5E-E425-4EEE-8138-5811FD923BBD}"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55B7086-3E10-4AC8-99D9-87190655262D}"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62C1403-49C8-46C3-903E-9BEEF455B1F0}"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7924800" y="6416675"/>
            <a:ext cx="762000" cy="365125"/>
          </a:xfrm>
        </p:spPr>
        <p:txBody>
          <a:bodyPr/>
          <a:lstStyle/>
          <a:p>
            <a:pPr>
              <a:defRPr/>
            </a:pPr>
            <a:fld id="{A28462F1-4994-4D51-836D-BCB73E52B4FA}"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C7F5A17-3F0F-4471-BC7E-06AA34FCA59E}"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74689EDC-F092-4ED7-BD78-BF30126F34C7}"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09D2CDCA-C4A4-4221-93F4-318F80F3C30A}"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624C8650-FA7A-46E9-A8F5-379BDD3111AD}"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161E5A4-D71A-4643-9A66-074080FC5C63}"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51EC3B8-6528-47BE-B888-92226D84CBE6}"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a:defRPr/>
            </a:pPr>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a:defRPr/>
            </a:pPr>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a:defRPr/>
            </a:pPr>
            <a:fld id="{AC86E7D3-43A5-4705-A961-707B10B28048}" type="slidenum">
              <a:rPr lang="en-US" smtClean="0"/>
              <a:pPr>
                <a:defRPr/>
              </a:pPr>
              <a:t>‹#›</a:t>
            </a:fld>
            <a:endParaRPr lang="en-US"/>
          </a:p>
        </p:txBody>
      </p:sp>
    </p:spTree>
  </p:cSld>
  <p:clrMap bg1="dk1" tx1="lt1" bg2="dk2" tx2="lt2" accent1="accent1" accent2="accent2" accent3="accent3" accent4="accent4" accent5="accent5" accent6="accent6" hlink="hlink" folHlink="folHlink"/>
  <p:sldLayoutIdLst>
    <p:sldLayoutId id="2147484266" r:id="rId1"/>
    <p:sldLayoutId id="2147484267" r:id="rId2"/>
    <p:sldLayoutId id="2147484268" r:id="rId3"/>
    <p:sldLayoutId id="2147484269" r:id="rId4"/>
    <p:sldLayoutId id="2147484270" r:id="rId5"/>
    <p:sldLayoutId id="2147484271" r:id="rId6"/>
    <p:sldLayoutId id="2147484272" r:id="rId7"/>
    <p:sldLayoutId id="2147484273" r:id="rId8"/>
    <p:sldLayoutId id="2147484274" r:id="rId9"/>
    <p:sldLayoutId id="2147484275" r:id="rId10"/>
    <p:sldLayoutId id="2147484276"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8" Type="http://schemas.openxmlformats.org/officeDocument/2006/relationships/hyperlink" Target="http://www.google.com/url?sa=i&amp;rct=j&amp;q=&amp;esrc=s&amp;source=images&amp;cd=&amp;cad=rja&amp;uact=8&amp;docid=sYJYDMXiv6GSzM&amp;tbnid=M1bxHv_GpQSZiM:&amp;ved=0CAYQjRw&amp;url=http://www.scstatefair.org/fair/competitive-exhibits/cattle-department/open-beef-cattle/american-shorthorn-association.php&amp;ei=dqwjU83sDYmfrAG_14HoAQ&amp;bvm=bv.62922401,d.aWc&amp;psig=AFQjCNE8u9Muj3Hh_1KkYze2Cfn-cS4gaw&amp;ust=1394933214306825" TargetMode="External"/><Relationship Id="rId13" Type="http://schemas.openxmlformats.org/officeDocument/2006/relationships/image" Target="../media/image33.png"/><Relationship Id="rId3" Type="http://schemas.openxmlformats.org/officeDocument/2006/relationships/image" Target="../media/image24.jpeg"/><Relationship Id="rId7" Type="http://schemas.openxmlformats.org/officeDocument/2006/relationships/image" Target="../media/image28.jpeg"/><Relationship Id="rId12" Type="http://schemas.openxmlformats.org/officeDocument/2006/relationships/image" Target="../media/image32.png"/><Relationship Id="rId2" Type="http://schemas.openxmlformats.org/officeDocument/2006/relationships/image" Target="../media/image23.jpeg"/><Relationship Id="rId16"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27.jpeg"/><Relationship Id="rId11" Type="http://schemas.openxmlformats.org/officeDocument/2006/relationships/image" Target="../media/image31.png"/><Relationship Id="rId5" Type="http://schemas.openxmlformats.org/officeDocument/2006/relationships/image" Target="../media/image26.jpeg"/><Relationship Id="rId15" Type="http://schemas.openxmlformats.org/officeDocument/2006/relationships/image" Target="../media/image35.jpeg"/><Relationship Id="rId10" Type="http://schemas.openxmlformats.org/officeDocument/2006/relationships/image" Target="../media/image30.png"/><Relationship Id="rId4" Type="http://schemas.openxmlformats.org/officeDocument/2006/relationships/image" Target="../media/image25.jpeg"/><Relationship Id="rId9" Type="http://schemas.openxmlformats.org/officeDocument/2006/relationships/image" Target="../media/image29.jpeg"/><Relationship Id="rId14" Type="http://schemas.openxmlformats.org/officeDocument/2006/relationships/image" Target="../media/image3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10.jpeg"/></Relationships>
</file>

<file path=ppt/slides/_rels/slide3.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images.google.com/imgres?imgurl=http://www.spartacus.schoolnet.co.uk/TUmorrison2.jpg&amp;imgrefurl=http://greenehouse.blogspot.com/2002_11_03_greenehouse_archive.html&amp;h=382&amp;w=472&amp;sz=48&amp;hl=en&amp;start=2&amp;tbnid=tzW7IJEOxwxZFM:&amp;tbnh=104&amp;tbnw=129&amp;prev=/images?q=roll+up+your+sleeves&amp;gbv=2&amp;ndsp=20&amp;svnum=10&amp;hl=en&amp;sa=N"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google.com/imgres?imgurl&amp;imgrefurl=http://blog.oxforddictionaries.com/2012/11/popular-idioms-explained/&amp;h=0&amp;w=0&amp;sz=1&amp;tbnid=86J8Zq0sN0QUrM&amp;tbnh=160&amp;tbnw=316&amp;zoom=1&amp;docid=WVhkJbOByjpFxM&amp;ei=rOXJUs2dLubiyAGDjYHQCw&amp;ved=0CAIQsCUoAA" TargetMode="External"/><Relationship Id="rId1" Type="http://schemas.openxmlformats.org/officeDocument/2006/relationships/slideLayout" Target="../slideLayouts/slideLayout7.xml"/><Relationship Id="rId4" Type="http://schemas.openxmlformats.org/officeDocument/2006/relationships/image" Target="../media/image14.wmf"/></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google.com/imgres?imgurl&amp;imgrefurl=http://blog.oxforddictionaries.com/2012/11/popular-idioms-explained/&amp;h=0&amp;w=0&amp;sz=1&amp;tbnid=86J8Zq0sN0QUrM&amp;tbnh=160&amp;tbnw=316&amp;zoom=1&amp;docid=WVhkJbOByjpFxM&amp;ei=rOXJUs2dLubiyAGDjYHQCw&amp;ved=0CAIQsCUoAA" TargetMode="External"/><Relationship Id="rId1" Type="http://schemas.openxmlformats.org/officeDocument/2006/relationships/slideLayout" Target="../slideLayouts/slideLayout7.xml"/><Relationship Id="rId6" Type="http://schemas.openxmlformats.org/officeDocument/2006/relationships/image" Target="../media/image14.wmf"/><Relationship Id="rId5" Type="http://schemas.openxmlformats.org/officeDocument/2006/relationships/image" Target="../media/image16.wmf"/><Relationship Id="rId4" Type="http://schemas.openxmlformats.org/officeDocument/2006/relationships/image" Target="../media/image15.wmf"/></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google.com/imgres?imgurl&amp;imgrefurl=http://blog.oxforddictionaries.com/2012/11/popular-idioms-explained/&amp;h=0&amp;w=0&amp;sz=1&amp;tbnid=86J8Zq0sN0QUrM&amp;tbnh=160&amp;tbnw=316&amp;zoom=1&amp;docid=WVhkJbOByjpFxM&amp;ei=rOXJUs2dLubiyAGDjYHQCw&amp;ved=0CAIQsCUoAA"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google.com/imgres?imgurl&amp;imgrefurl=http://blog.oxforddictionaries.com/2012/11/popular-idioms-explained/&amp;h=0&amp;w=0&amp;sz=1&amp;tbnid=86J8Zq0sN0QUrM&amp;tbnh=160&amp;tbnw=316&amp;zoom=1&amp;docid=WVhkJbOByjpFxM&amp;ei=rOXJUs2dLubiyAGDjYHQCw&amp;ved=0CAIQsCUoAA"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73730" name="Picture 1" descr="SimGenetics Logo.png"/>
          <p:cNvPicPr>
            <a:picLocks noChangeAspect="1"/>
          </p:cNvPicPr>
          <p:nvPr/>
        </p:nvPicPr>
        <p:blipFill>
          <a:blip r:embed="rId2" cstate="print"/>
          <a:srcRect/>
          <a:stretch>
            <a:fillRect/>
          </a:stretch>
        </p:blipFill>
        <p:spPr bwMode="auto">
          <a:xfrm>
            <a:off x="152400" y="5853112"/>
            <a:ext cx="4343400" cy="1004888"/>
          </a:xfrm>
          <a:prstGeom prst="rect">
            <a:avLst/>
          </a:prstGeom>
          <a:noFill/>
          <a:ln w="9525">
            <a:noFill/>
            <a:miter lim="800000"/>
            <a:headEnd/>
            <a:tailEnd/>
          </a:ln>
        </p:spPr>
      </p:pic>
      <p:sp>
        <p:nvSpPr>
          <p:cNvPr id="3" name="TextBox 2"/>
          <p:cNvSpPr txBox="1"/>
          <p:nvPr/>
        </p:nvSpPr>
        <p:spPr>
          <a:xfrm>
            <a:off x="360804" y="769838"/>
            <a:ext cx="8554596" cy="2308325"/>
          </a:xfrm>
          <a:prstGeom prst="rect">
            <a:avLst/>
          </a:prstGeom>
          <a:noFill/>
        </p:spPr>
        <p:txBody>
          <a:bodyPr wrap="none">
            <a:spAutoFit/>
          </a:bodyPr>
          <a:lstStyle/>
          <a:p>
            <a:pPr>
              <a:defRPr/>
            </a:pPr>
            <a:r>
              <a:rPr lang="en-US" sz="7200" b="1" i="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Impact"/>
                <a:ea typeface="ＭＳ Ｐゴシック" charset="0"/>
                <a:cs typeface="Impact"/>
              </a:rPr>
              <a:t>We do the science.</a:t>
            </a:r>
          </a:p>
          <a:p>
            <a:pPr>
              <a:defRPr/>
            </a:pPr>
            <a:r>
              <a:rPr lang="en-US" sz="7200" b="1" i="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Impact"/>
                <a:ea typeface="ＭＳ Ｐゴシック" charset="0"/>
                <a:cs typeface="Impact"/>
              </a:rPr>
              <a:t>	You make the profit.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Cundiff\Desktop\Power Point Slides Cundiff\Pictures\Cundiff 02.JPG"/>
          <p:cNvPicPr>
            <a:picLocks noChangeAspect="1" noChangeArrowheads="1"/>
          </p:cNvPicPr>
          <p:nvPr/>
        </p:nvPicPr>
        <p:blipFill>
          <a:blip r:embed="rId2" cstate="print"/>
          <a:srcRect/>
          <a:stretch>
            <a:fillRect/>
          </a:stretch>
        </p:blipFill>
        <p:spPr bwMode="auto">
          <a:xfrm>
            <a:off x="152400" y="3166056"/>
            <a:ext cx="3244495" cy="3082344"/>
          </a:xfrm>
          <a:prstGeom prst="rect">
            <a:avLst/>
          </a:prstGeom>
          <a:noFill/>
        </p:spPr>
      </p:pic>
      <p:sp>
        <p:nvSpPr>
          <p:cNvPr id="3" name="Text Box 11"/>
          <p:cNvSpPr txBox="1">
            <a:spLocks noChangeArrowheads="1"/>
          </p:cNvSpPr>
          <p:nvPr/>
        </p:nvSpPr>
        <p:spPr bwMode="auto">
          <a:xfrm>
            <a:off x="3581400" y="3265304"/>
            <a:ext cx="5257800" cy="2678296"/>
          </a:xfrm>
          <a:prstGeom prst="rect">
            <a:avLst/>
          </a:prstGeom>
          <a:noFill/>
          <a:ln w="12700" cap="sq">
            <a:noFill/>
            <a:miter lim="800000"/>
            <a:headEnd type="none" w="sm" len="sm"/>
            <a:tailEnd type="none" w="sm" len="sm"/>
          </a:ln>
        </p:spPr>
        <p:txBody>
          <a:bodyPr wrap="square" lIns="92075" tIns="46037" rIns="92075" bIns="46037">
            <a:spAutoFit/>
          </a:bodyPr>
          <a:lstStyle/>
          <a:p>
            <a:r>
              <a:rPr lang="en-US" sz="2800" dirty="0" smtClean="0">
                <a:solidFill>
                  <a:schemeClr val="bg1"/>
                </a:solidFill>
              </a:rPr>
              <a:t>"When it comes to beef cattle breeding, perhaps nothing can have a more positive and consistent impact on profit than a structured crossbreeding program".</a:t>
            </a:r>
            <a:endParaRPr lang="en-US" sz="2800" dirty="0">
              <a:solidFill>
                <a:schemeClr val="bg1"/>
              </a:solidFill>
            </a:endParaRPr>
          </a:p>
        </p:txBody>
      </p:sp>
      <p:sp>
        <p:nvSpPr>
          <p:cNvPr id="4" name="Text Box 11"/>
          <p:cNvSpPr txBox="1">
            <a:spLocks noChangeArrowheads="1"/>
          </p:cNvSpPr>
          <p:nvPr/>
        </p:nvSpPr>
        <p:spPr bwMode="auto">
          <a:xfrm>
            <a:off x="304800" y="6257940"/>
            <a:ext cx="2895600" cy="523860"/>
          </a:xfrm>
          <a:prstGeom prst="rect">
            <a:avLst/>
          </a:prstGeom>
          <a:noFill/>
          <a:ln w="12700" cap="sq">
            <a:noFill/>
            <a:miter lim="800000"/>
            <a:headEnd type="none" w="sm" len="sm"/>
            <a:tailEnd type="none" w="sm" len="sm"/>
          </a:ln>
        </p:spPr>
        <p:txBody>
          <a:bodyPr wrap="square" lIns="92075" tIns="46037" rIns="92075" bIns="46037">
            <a:spAutoFit/>
          </a:bodyPr>
          <a:lstStyle/>
          <a:p>
            <a:r>
              <a:rPr lang="en-US" sz="2800" i="0" dirty="0" smtClean="0">
                <a:solidFill>
                  <a:schemeClr val="bg1"/>
                </a:solidFill>
              </a:rPr>
              <a:t>Dr. Larry Cundiff</a:t>
            </a:r>
            <a:endParaRPr lang="en-US" sz="2800" i="0" dirty="0">
              <a:solidFill>
                <a:schemeClr val="bg1"/>
              </a:solidFill>
            </a:endParaRPr>
          </a:p>
        </p:txBody>
      </p:sp>
      <p:sp>
        <p:nvSpPr>
          <p:cNvPr id="5" name="Text Box 2"/>
          <p:cNvSpPr txBox="1">
            <a:spLocks noChangeArrowheads="1"/>
          </p:cNvSpPr>
          <p:nvPr/>
        </p:nvSpPr>
        <p:spPr bwMode="auto">
          <a:xfrm>
            <a:off x="152400" y="1949450"/>
            <a:ext cx="9144000" cy="1098550"/>
          </a:xfrm>
          <a:prstGeom prst="rect">
            <a:avLst/>
          </a:prstGeom>
          <a:noFill/>
          <a:ln w="12700" cap="sq">
            <a:noFill/>
            <a:miter lim="800000"/>
            <a:headEnd type="none" w="sm" len="sm"/>
            <a:tailEnd type="none" w="sm" len="sm"/>
          </a:ln>
          <a:effectLst/>
        </p:spPr>
        <p:txBody>
          <a:bodyPr>
            <a:spAutoFit/>
          </a:bodyPr>
          <a:lstStyle/>
          <a:p>
            <a:pPr>
              <a:defRPr/>
            </a:pPr>
            <a:r>
              <a:rPr lang="en-US" sz="6600" i="0" dirty="0">
                <a:solidFill>
                  <a:srgbClr val="FFFF99"/>
                </a:solidFill>
                <a:effectLst>
                  <a:outerShdw blurRad="38100" dist="38100" dir="2700000" algn="tl">
                    <a:srgbClr val="000000"/>
                  </a:outerShdw>
                </a:effectLst>
                <a:latin typeface="Impact" pitchFamily="34" charset="0"/>
                <a:cs typeface="+mn-cs"/>
              </a:rPr>
              <a:t>Thou </a:t>
            </a:r>
            <a:r>
              <a:rPr lang="en-US" sz="6600" i="0" dirty="0" err="1">
                <a:solidFill>
                  <a:srgbClr val="FFFF99"/>
                </a:solidFill>
                <a:effectLst>
                  <a:outerShdw blurRad="38100" dist="38100" dir="2700000" algn="tl">
                    <a:srgbClr val="000000"/>
                  </a:outerShdw>
                </a:effectLst>
                <a:latin typeface="Impact" pitchFamily="34" charset="0"/>
                <a:cs typeface="+mn-cs"/>
              </a:rPr>
              <a:t>Shalt</a:t>
            </a:r>
            <a:r>
              <a:rPr lang="en-US" sz="6600" i="0" dirty="0">
                <a:solidFill>
                  <a:srgbClr val="FFFF99"/>
                </a:solidFill>
                <a:effectLst>
                  <a:outerShdw blurRad="38100" dist="38100" dir="2700000" algn="tl">
                    <a:srgbClr val="000000"/>
                  </a:outerShdw>
                </a:effectLst>
                <a:latin typeface="Impact" pitchFamily="34" charset="0"/>
                <a:cs typeface="+mn-cs"/>
              </a:rPr>
              <a:t> Crossbreed!!!</a:t>
            </a:r>
          </a:p>
        </p:txBody>
      </p:sp>
      <p:sp>
        <p:nvSpPr>
          <p:cNvPr id="6" name="Rectangle 5"/>
          <p:cNvSpPr/>
          <p:nvPr/>
        </p:nvSpPr>
        <p:spPr>
          <a:xfrm>
            <a:off x="131833" y="-152400"/>
            <a:ext cx="9032735" cy="1824189"/>
          </a:xfrm>
          <a:prstGeom prst="rect">
            <a:avLst/>
          </a:prstGeom>
        </p:spPr>
        <p:txBody>
          <a:bodyPr wrap="square">
            <a:spAutoFit/>
          </a:bodyPr>
          <a:lstStyle/>
          <a:p>
            <a:r>
              <a:rPr lang="en-US" sz="5400" b="1" i="0" dirty="0" smtClean="0">
                <a:solidFill>
                  <a:schemeClr val="bg1"/>
                </a:solidFill>
              </a:rPr>
              <a:t>Leverage Science &amp; Collaborate…</a:t>
            </a:r>
            <a:endParaRPr lang="en-US" sz="5400" b="1" i="0" dirty="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4848849" y="1219200"/>
            <a:ext cx="4295151" cy="3269295"/>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0" y="3252787"/>
            <a:ext cx="2804054" cy="3605213"/>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4953662" y="4495800"/>
            <a:ext cx="4190338" cy="2362200"/>
          </a:xfrm>
          <a:prstGeom prst="rect">
            <a:avLst/>
          </a:prstGeom>
          <a:noFill/>
          <a:ln w="9525">
            <a:noFill/>
            <a:miter lim="800000"/>
            <a:headEnd/>
            <a:tailEnd/>
          </a:ln>
          <a:effectLst/>
        </p:spPr>
      </p:pic>
      <p:sp>
        <p:nvSpPr>
          <p:cNvPr id="1030" name="AutoShape 6" descr="data:image/jpeg;base64,/9j/4AAQSkZJRgABAQAAAQABAAD/2wCEAAkGBhISERUSEhISERUUGBUXFhQUFxgUFBQUFxgXFRMVFxcXHCYfFxkjHBYSHzEgIycpLCwvGh4xNTAqNScuLCkBCQoKDgwOGg8PGi0kHSUqLCksMC4tKSwpLCowKjUsKSkvLCksLykqKSwyLCkqLCotNS4pKSwpLCwsLCwsKSwsLP/AABEIANYAmAMBIgACEQEDEQH/xAAbAAEAAgMBAQAAAAAAAAAAAAAABQYDBAcBAv/EAEEQAAEDAQYBBwkHAwMFAAAAAAEAAgMRBAUGEiExEyJBUWFxgeEWMkJTcpGSscEHFKGywtHwM1KCJHPxFyM0YpP/xAAaAQEAAgMBAAAAAAAAAAAAAAAAAQIEBQYD/8QAMREAAgEDAQUHAwMFAAAAAAAAAAECAwQRMQUSIUFxExU0UoGhsVFhwSKR8CMkM9Hh/9oADAMBAAIRAxEAPwDuKIiAIiIAiIgCxWi0tjbme4NA5ysqqOKraXSiPmYB3uIBr7qe8rFurjsKbn+wNybGDfQjJ63HL+ABWCTGD+aJo7XE/QKvrM2wSFucMdl/upp2rne8Lqej/Zf8LYLHZsXMOkjCzrBzD5A/NTkE7XtDmkOB2IXOVOYVtxbJw92vqexwBNe8A/gs2y2jOc1Tq8+YaLciIt+VCIiAIiIAiIgCIiAIiIAiIgCoN8ms8ntFX5UC9v68vtu+a0+1/wDEuv4JRqK6RX/Bwgc40b5p86tNqKlotLbXc7fO6tST157urvK37gH+oj7T+UqPUnhz/wAln+X5XKltxrx6r5Bd0RF2pUIiIAiIgCIiAIiIAiIgCIiALn96kGeQjXlu+au942sRRueeYadZ5h71z9ziSSdSdT28/wBVotsVFuxh6ko8RRV9YlgspaJnOBeCQGtLjQaVNNlHf9R7D/dL/wDMrTxta01vRi2iSzKQuGSloj7SPeCPqoW7LzjtEYliOZpruKGoNCCOYres02R7X/2kH3GpVaeaVWLlww0DoyL5jkDgCNQQCOw6hfS7cqEREAREQBERAEREAREQBEUbf15cGLTznaN6uk9ypUqKnFylogQmKLzzu4TdmHldbvDX+BQEkgaC5xoACSegDUlfZP8APxKpv2j35w4RZ2nlS6upzRjm7zp2Ark/13lx1+C2hRMQ3ubTaHynYmjB0MGjR9e0lRq9p+H/AAjWkmg1K62EVGKS0RUuP2cX5w5TZ3Hky6t6pANB/kBTtAXTVwOOQtcHA5S0gg84IOhXacO3wLTZ2Sjcijx0PGjh9e9c/tW23WqsdOZKL1ha86jguOo1Z1jnHd/NlYlzmCYscHt0LTUfzoV+sFtbLGHt59x0HnCzNmXPaQ7OWq+AzYREW2ICIiAIiIAiIgCIiA8e8AEnQDUqh3teHGkLvR2aOhvjv3qcxVeVG8Fp1OrupvMO/wCiqy53alzvPso8tSyRjtE7WNc9xytaC4noAFSuKX3ejrTO+Z3pHkg+iwaNb7vxqrx9pN+ZWNszDrJypPYryQe0j8Fz6y5M7eJXJUZsvnZQdaV6lk7Lt9yDqvV6dCGWVlx8O65J3DlTOjp1Rh2nxHXsoq/dP9eL/cZ+YK14mxrBaLKYIo5GmrKVAygNO2h5gFULFMGSMeakNc1xpvQEE0WdQ7SUJOaw23w+wJ7Hdxfd7SXNFI5SXt6A6vLb3Gh7+pbH2eX5wZ+C48ibTsk9A9+3eFt4pxlZbXAY8kocCHMcQ2gd79iCQqQ001GhGtRzU29y86dOdag4Vlh6f6YO+qYw3efDkyO81/4O2B+iqGFr6Fqs7ZPTHJkHQ8Uqew6HvUwFzUZTta33TJOkoorD158WOhPLZQHrHM5Sq7CnUjUipx0ZUIiL0AREQBERAFhtdpEbHPds0V/YLMqnim8szuENm6u63c3u+axbq4VCm5c+XUEParSZHl7t3Gv7AdWy1LXamxMdI80awFxPUP5RZVQ/tMv2gbZWnej5OweY39XcFy1Ck7isk+fFl9CkXreLp5nzP3ea9g2A7gAO5S91YFtNoibKzI1rq0zmhIBpWlDooy5LqNonZCPSOp6GjV591V2yGEMaGNFGtAAHQAKALfXt27ZRhT1/BVI5Je+CbRZojLIYy0EDkuJOug0ooOzxF7mtG7iAO0mgXVvtCP8AoX+1H+Zcwur+vF/uM/MF7WdxOtRc5a8Qyxn7M7X/AHQ/Ef27FCX5h+WyOa2UDlCrS01bvqK9IXbDuoLGNyfebM4AVkZV8faBq3vFR7uha232nN1FGpjAwUPAV+cC0BjjSOajT0B3oO+Y711lcB2/mq7Dg6/PvNma4msjORJ1uGzu8a9tehW2tb6Vl0f4CLPdlvMMgfzbOHS07/Q9yvscgcAQaggEHpB2XOFaMKXjVphO7dW9becdoP4FU2Vc7snRlo9OpLRYURF0RUIiIAiIUBoXzePBiLh5x0b2nn7t1RXOJJJ1JJqecnclSF+XnxpKjzG1Dfqe+g9wUcuT2hc9tUxHRfzJZBVK3/Z5HNK+V88pc9xcdG8/MNNhoFbUWJSr1KLbg8ZBBYdwjFY3OcxznucAKupUDnAp06e5TqIq1Ksqst6byySOxBc4tUBhLzHUtOYDNShrtUKs2b7MWse1/wB5ccrg6nDArQ1p5+iu6L1pXVWlHdg+BAJQFEWMSVK3/ZvBLI+QSSMzkuytDaAneleatVvYewg2xvLmTSODhRzXBtDrUHTnH1Kn0WVK8rSjuOXAgLLZ7QWOD2mhaaj9uw7LEixotxeUSdCsNsbKwPbsebnB5wetbCpeHb04UmVxox+9dg7md9D3K6LsbO5VxT3ufMoERFlgKCxReeRnCb5zxr1M2Pv296l7VaWxsL3bNFfBUG2Wt0jy925/AcwHZ+61e0rnsqe7HV/HMlGFERcsWCIiAIiIAiIgCIiAIiIAiIgCumHbzMsdHGr2aGu5B2PzHcqWtu67wMMgeNRs4dLf5qs6xuewqpvR8GQy/oviKUOAc01BFQekIuvTyVILF8hyMbzFxJ7hp869yqqs+MTpH2u+QVYXJ7Tf9w/T4LIIiLXEhERAEREAREQBERAEREAREQBERAW7Cc5dCWn0HUHYdfnVFjwf5j/aHyCLsbGTlbwb+hQ+MY7R9r/0qsKzYx2j7X/pVZXP7T8Q/T4LIIiLXEhERAEREAREQBERAEREAREQBCiFEC1YP8x/tD5BerzB/mP9ofIL1dhYeHh0KGLGO0fa/wDSqyrNjHaPtf8ApVZWg2n4iXp8FkERFriQiIgCIiAIiIAiIgCIiAIiIAhRCiBasH+Y/wBofIL1eYP8x/tD5BersLDw8OhQxYx2j7X/AKVWVZ8Y7R9r/wBKrC0G0/Ev0+CyCIi1xIREQBERAEREAREQBERAEREAQohUgtWD/Mf7Q+QXq8wf5j/aHyCLr7Dw8OhQx4x2i7X/AKVy7F9/zxyxQWYjiOa97uSHckAlo19l/wCC65imyF8OYCpYa/47O+h7lyC14Lkntck8spY0gCPhOOcAUABqNqArX3EIRunOrpjh9+RIdiiR11/eWuAlbRrjQEZg7KTl21FFYLktTpLNFI81c9jXOIFNSNdKKrwYJnZZ7RZhJGWSuY6Mkmoyn0tNy0D3KRuW7bwi4cb5LOYWDKQ0HOWgaa03rRY1WFFpqLWufTBJ7gm+pbTHK6ZwcWPyigDdKVppuviG/ZjeUtmLhwmxucBlFcwaw777krQunDV42YPbDLZgHuzHMC7XYcykrLhuUW59qe5hD4shArXOWMaTSm1WuSSoKpKSccNcCCp2THVpc2r7XDEeh0JcToDWrWkU1IU7el9Wz73FZYZY2l8THFzmAtzZXucdq05Kw3ThS32dmSN9kIJqc7c5rQDct202W3eeG7W60x2mJ8IeyNrTmqQX0eHnLSlOUVkzlbuXDd0eOvLkDawpf80sk1ntAbxYDQuaKAipae+oWTGV9yWeNghI4ssgY2orp6Rp8IXuGMNvs7pZZpBJNMauLRQAVr76mq18Q4Wktdpje6QMhjbQZSRJm1dUaU3ye5YX9B3OcrdXH7ZwSYrlxXJ92tL7RR0tmc7MAA2v9o0/9g4LBdlsvSVjLQ10L2PP9EhrOQCRXNSo26SdtF92LAzo5ZhxM8E8ZY7MTxcxoQ46UJDs3vWOz4XvBsbbMLTGyFjqh7MwlpUupt0k86yG7fi4uPHD4/THIg2b3vu0vtgsdlLIiG5nyOAfTk5iBUEUFRzVNV9z3hbobHO+fhiSOnDkblOcZgKluw8dl9Xxhuf7y21WWRjZA3I4S1LXChbUkDcjfsBXw3DVqdZrQyacSSz7Cp4UeoJAHNXXYU2XmpUN2PGOOGfrnmCFuXF1olkia61wVe4Ax8F2bfVuYNpXvWS+MWWhtpmjMzbJwzSJr48wkAI1c+hIFKGo6eZSN13FeEIjYH2TIwj0OXlrV3KpWtKpemHra90zWywzxS6N4+YuhFajJQUBFSO4LIc7d1M/px/Ptj9wfGIMS2iKCzuBjbxf6s8Y4rG0oORUc4JOo6RzLewhe0s3EzzQ2hrTyXs5ElCfTjytoCKeK1zhe0xQQR2e0CsVS9j6iKUk5jUAHTWlDus2GsMyQzy2iYxB8gI4cIIjaCQTuOrbtXhUdv2MlHHPH11JOoYPH/bf7f6QizYVsxbDU6Z3Zh2UAHyqi3VlFxoQT+hDJlQNuwox5rG7h19GlW93QvUXtVowqrE1kg1fI93rR8Pinkc71o+HxRFh92W3l92TkeRzvWj4fFPI53rR8PiiKe7bfy+7GR5HO9aPh8U8jnetHw+KIndtv5fdjI8jnetHw+KeR7vWj4fFEUd2W3l92MjyOd60fD4rzyOd60fD4r1FPdtt5fdjI8jnetHw+KeR7vWj4fFETu238vuxkeR7vWj4fFPI53rR8PiiKO7bfy+7GR5HO9aPh8Vs2HCjGkGR3EpzUo3v6exEV47Pt4vKj8jJPAIiLOIP/9k="/>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 name="Picture 5" descr="allied_access.png"/>
          <p:cNvPicPr>
            <a:picLocks noChangeAspect="1"/>
          </p:cNvPicPr>
          <p:nvPr/>
        </p:nvPicPr>
        <p:blipFill>
          <a:blip r:embed="rId5" cstate="print"/>
          <a:stretch>
            <a:fillRect/>
          </a:stretch>
        </p:blipFill>
        <p:spPr>
          <a:xfrm>
            <a:off x="2743200" y="3800475"/>
            <a:ext cx="2171700" cy="3057525"/>
          </a:xfrm>
          <a:prstGeom prst="rect">
            <a:avLst/>
          </a:prstGeom>
        </p:spPr>
      </p:pic>
      <p:sp>
        <p:nvSpPr>
          <p:cNvPr id="7" name="Rectangle 6"/>
          <p:cNvSpPr/>
          <p:nvPr/>
        </p:nvSpPr>
        <p:spPr>
          <a:xfrm>
            <a:off x="131833" y="-152400"/>
            <a:ext cx="9032735" cy="1824189"/>
          </a:xfrm>
          <a:prstGeom prst="rect">
            <a:avLst/>
          </a:prstGeom>
        </p:spPr>
        <p:txBody>
          <a:bodyPr wrap="square">
            <a:spAutoFit/>
          </a:bodyPr>
          <a:lstStyle/>
          <a:p>
            <a:r>
              <a:rPr lang="en-US" sz="5400" b="1" i="0" dirty="0" smtClean="0">
                <a:solidFill>
                  <a:schemeClr val="bg1"/>
                </a:solidFill>
              </a:rPr>
              <a:t>Leverage Science &amp; Collaborate…</a:t>
            </a:r>
            <a:endParaRPr lang="en-US" sz="5400" b="1" i="0" dirty="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386" name="Text Box 2"/>
          <p:cNvSpPr txBox="1">
            <a:spLocks noChangeArrowheads="1"/>
          </p:cNvSpPr>
          <p:nvPr/>
        </p:nvSpPr>
        <p:spPr bwMode="auto">
          <a:xfrm>
            <a:off x="304800" y="1589782"/>
            <a:ext cx="8153400" cy="1077218"/>
          </a:xfrm>
          <a:prstGeom prst="rect">
            <a:avLst/>
          </a:prstGeom>
          <a:noFill/>
          <a:ln w="12700" cap="sq">
            <a:noFill/>
            <a:miter lim="800000"/>
            <a:headEnd type="none" w="sm" len="sm"/>
            <a:tailEnd type="none" w="sm" len="sm"/>
          </a:ln>
          <a:effectLst/>
        </p:spPr>
        <p:txBody>
          <a:bodyPr wrap="square">
            <a:spAutoFit/>
          </a:bodyPr>
          <a:lstStyle/>
          <a:p>
            <a:pPr>
              <a:defRPr/>
            </a:pPr>
            <a:r>
              <a:rPr lang="en-US" sz="3200" b="1" i="0" dirty="0">
                <a:solidFill>
                  <a:srgbClr val="FF0000"/>
                </a:solidFill>
                <a:latin typeface="Arial" charset="0"/>
              </a:rPr>
              <a:t>World’s Largest Multi-Breed </a:t>
            </a:r>
            <a:r>
              <a:rPr lang="en-US" sz="3200" b="1" i="0" dirty="0" smtClean="0">
                <a:solidFill>
                  <a:srgbClr val="FF0000"/>
                </a:solidFill>
                <a:latin typeface="Arial" charset="0"/>
              </a:rPr>
              <a:t>Database &amp; Genetic Evaluation…</a:t>
            </a:r>
            <a:endParaRPr lang="en-US" sz="3200" b="1" i="0" dirty="0">
              <a:solidFill>
                <a:srgbClr val="FF0000"/>
              </a:solidFill>
              <a:effectLst>
                <a:outerShdw blurRad="38100" dist="38100" dir="2700000" algn="tl">
                  <a:srgbClr val="000000"/>
                </a:outerShdw>
              </a:effectLst>
              <a:latin typeface="Impact" pitchFamily="34" charset="0"/>
            </a:endParaRPr>
          </a:p>
        </p:txBody>
      </p:sp>
      <p:pic>
        <p:nvPicPr>
          <p:cNvPr id="21510" name="Picture 7" descr="can_sm"/>
          <p:cNvPicPr>
            <a:picLocks noChangeAspect="1" noChangeArrowheads="1"/>
          </p:cNvPicPr>
          <p:nvPr/>
        </p:nvPicPr>
        <p:blipFill>
          <a:blip r:embed="rId2" cstate="print"/>
          <a:srcRect/>
          <a:stretch>
            <a:fillRect/>
          </a:stretch>
        </p:blipFill>
        <p:spPr bwMode="auto">
          <a:xfrm>
            <a:off x="0" y="3690937"/>
            <a:ext cx="2514600" cy="804863"/>
          </a:xfrm>
          <a:prstGeom prst="rect">
            <a:avLst/>
          </a:prstGeom>
          <a:noFill/>
          <a:ln w="9525">
            <a:noFill/>
            <a:miter lim="800000"/>
            <a:headEnd/>
            <a:tailEnd/>
          </a:ln>
        </p:spPr>
      </p:pic>
      <p:pic>
        <p:nvPicPr>
          <p:cNvPr id="21511" name="Picture 8" descr="chi_logo"/>
          <p:cNvPicPr>
            <a:picLocks noChangeAspect="1" noChangeArrowheads="1"/>
          </p:cNvPicPr>
          <p:nvPr/>
        </p:nvPicPr>
        <p:blipFill>
          <a:blip r:embed="rId3" cstate="print"/>
          <a:srcRect/>
          <a:stretch>
            <a:fillRect/>
          </a:stretch>
        </p:blipFill>
        <p:spPr bwMode="auto">
          <a:xfrm>
            <a:off x="0" y="5154612"/>
            <a:ext cx="2514600" cy="636588"/>
          </a:xfrm>
          <a:prstGeom prst="rect">
            <a:avLst/>
          </a:prstGeom>
          <a:noFill/>
          <a:ln w="9525">
            <a:noFill/>
            <a:miter lim="800000"/>
            <a:headEnd/>
            <a:tailEnd/>
          </a:ln>
        </p:spPr>
      </p:pic>
      <p:pic>
        <p:nvPicPr>
          <p:cNvPr id="21512" name="Picture 9" descr="majulogo"/>
          <p:cNvPicPr>
            <a:picLocks noChangeAspect="1" noChangeArrowheads="1"/>
          </p:cNvPicPr>
          <p:nvPr/>
        </p:nvPicPr>
        <p:blipFill>
          <a:blip r:embed="rId4" cstate="print"/>
          <a:srcRect/>
          <a:stretch>
            <a:fillRect/>
          </a:stretch>
        </p:blipFill>
        <p:spPr bwMode="auto">
          <a:xfrm>
            <a:off x="0" y="4471987"/>
            <a:ext cx="2514600" cy="709613"/>
          </a:xfrm>
          <a:prstGeom prst="rect">
            <a:avLst/>
          </a:prstGeom>
          <a:noFill/>
          <a:ln w="9525">
            <a:noFill/>
            <a:miter lim="800000"/>
            <a:headEnd/>
            <a:tailEnd/>
          </a:ln>
        </p:spPr>
      </p:pic>
      <p:pic>
        <p:nvPicPr>
          <p:cNvPr id="25616" name="Picture 16" descr="ANd9GcQqM-SBezQzOawiE0VylUIFtPf0ECCfomt5kPr1ZG43IhlH1bXDMQ"/>
          <p:cNvPicPr>
            <a:picLocks noChangeAspect="1" noChangeArrowheads="1"/>
          </p:cNvPicPr>
          <p:nvPr/>
        </p:nvPicPr>
        <p:blipFill>
          <a:blip r:embed="rId5" cstate="print"/>
          <a:srcRect/>
          <a:stretch>
            <a:fillRect/>
          </a:stretch>
        </p:blipFill>
        <p:spPr bwMode="auto">
          <a:xfrm>
            <a:off x="6096000" y="4191000"/>
            <a:ext cx="3048000" cy="762001"/>
          </a:xfrm>
          <a:prstGeom prst="rect">
            <a:avLst/>
          </a:prstGeom>
          <a:noFill/>
          <a:ln w="9525">
            <a:noFill/>
            <a:miter lim="800000"/>
            <a:headEnd/>
            <a:tailEnd/>
          </a:ln>
        </p:spPr>
      </p:pic>
      <p:pic>
        <p:nvPicPr>
          <p:cNvPr id="192535" name="Picture 23" descr="Canadian-Gelbvieh-Association_logo"/>
          <p:cNvPicPr>
            <a:picLocks noChangeAspect="1" noChangeArrowheads="1"/>
          </p:cNvPicPr>
          <p:nvPr/>
        </p:nvPicPr>
        <p:blipFill>
          <a:blip r:embed="rId6" cstate="print"/>
          <a:srcRect/>
          <a:stretch>
            <a:fillRect/>
          </a:stretch>
        </p:blipFill>
        <p:spPr bwMode="auto">
          <a:xfrm>
            <a:off x="6096000" y="4953000"/>
            <a:ext cx="3048000" cy="762000"/>
          </a:xfrm>
          <a:prstGeom prst="rect">
            <a:avLst/>
          </a:prstGeom>
          <a:noFill/>
          <a:ln w="9525">
            <a:noFill/>
            <a:miter lim="800000"/>
            <a:headEnd/>
            <a:tailEnd/>
          </a:ln>
        </p:spPr>
      </p:pic>
      <p:pic>
        <p:nvPicPr>
          <p:cNvPr id="21525" name="Picture 26" descr="SimGenetic Logo for website"/>
          <p:cNvPicPr>
            <a:picLocks noChangeAspect="1" noChangeArrowheads="1"/>
          </p:cNvPicPr>
          <p:nvPr/>
        </p:nvPicPr>
        <p:blipFill>
          <a:blip r:embed="rId7" cstate="print"/>
          <a:srcRect/>
          <a:stretch>
            <a:fillRect/>
          </a:stretch>
        </p:blipFill>
        <p:spPr bwMode="auto">
          <a:xfrm>
            <a:off x="0" y="2741613"/>
            <a:ext cx="2514600" cy="915987"/>
          </a:xfrm>
          <a:prstGeom prst="rect">
            <a:avLst/>
          </a:prstGeom>
          <a:noFill/>
          <a:ln w="9525">
            <a:noFill/>
            <a:miter lim="800000"/>
            <a:headEnd/>
            <a:tailEnd/>
          </a:ln>
        </p:spPr>
      </p:pic>
      <p:sp>
        <p:nvSpPr>
          <p:cNvPr id="20482" name="AutoShape 2" descr="data:image/jpeg;base64,/9j/4AAQSkZJRgABAQAAAQABAAD/2wCEAAkGBhQSEBUUEhQVFRUUFxwVFBcVGRcXFhgZGBYYGRwcFhcYGyYeFxklHRYdIC8gIycpLCwsHR4xNTAqNSYrLCoBCQoKDgwOGA8PGCwcHyUpKSwpLCkpKSwpKSkqNSkpKSwpKSwpLCwqLCwpLCwsNCwsKSksLCksLCkyKSkpLCkpKf/AABEIAHQAyAMBIgACEQEDEQH/xAAcAAEAAQUBAQAAAAAAAAAAAAAABQEEBgcIAwL/xABJEAACAQMDAQUDCAYGBwkAAAABAgMABBEFEiExBhMiQVEHYZEUIzJCUnGBoWJyksHR0ggVM4KywxY1U3OTorEXGCRDVGOUs8L/xAAZAQEAAwEBAAAAAAAAAAAAAAAAAQIDBAX/xAAoEQACAgEDBAEDBQAAAAAAAAAAAQIRAxIhMQQTQVEyFGFxUoGCsdH/2gAMAwEAAhEDEQA/AN40pSgGaiL7XMLmMArnbvOdpY8ARqvMrZ8hge+vHUtTDSGMrIY14cojMHPmmR0UfW9enrVhZaqs0vfGObYvhtx3TEY85OnBPQeig/aqrZZIuItJuZvFPcSRr1EcW1D/AH2AOD7h8T5WNl2b+URmXv7iMSD5jbK/hT6rNk+Jm+lz5HHvq/17WlNu6BJgZB3QPduP7Tw8HHUAk1ex6wgAAimAHAAifAHQcY6Yqm5ZWuCD0y2uthaKdy8bGOWGUq6llPJRyNwBGCM8YIHHlMad2g3D51dhB2secK3pIDzGfvJHoxq0g1dFupBsm+cRX/snzlSVPl6ba89VvwrCaOKbcvEi90/zkfOQQRgkfSGfePrVaw1ZlANVqB0nVl3KqiTunA7tmUqFz0XJ6qR0+HpU7mrIo1RWlKVJApSlAKUpQClKUApSlAKUpQClKUApSlAKttRuNkTMOuML+seF/MirmovtFMEiVmOFEse7qeO8X0qGDw1WIx2oiQ+JysIPnmRsM2fXBY59alYYQqhV4CjAHoAMD8qgdT16AvB4zgS5+hJ17t8fV9avx2ig+2f2JP5azZamNW5aBfWYH9lWP7qkqx2/1+EzQHeeHb6kn+zb9CpAdooPtn9iT+WgoXx23VuftCSP4qJP8qpHFY9qGvwma3IY+F2J8En+xk/RqR/0hg+2f2JP5aCmWthbZSe3PHduQhHUK43oR71JIB/RqV064LxKx6kYb7xwfzFQcWvwi6kO44MUf1JOoeby2e+pHs7KGiZgcgyyY69O8PrVkGiUpSlXKilKUApSlAKUpQClKUApSlAKUpQClKUAq01WEtEwHLDDL+spDD8xV3VDQEPrUoNusy5IjZJh+qpG7j9QmpVTxxUbMRCWV8dy5OCeFQnqrE8AEkkH3kelWGi9oIUBgeaLMWNjd4nijP0frdR9Ej3e+s2mW5RIaocSW5/93Hxjf+FSYrHte1uARBhNETHIj4EiZwHAbz9Cakf69tx1nh/4kf8ANUDwed/zdWw9O9f4IF/zKk81jw1uBrwnvosRw7Qe8TGZHBOPF6RLVxqXaeGOMlZYmY+FFEicueAOvA8yfIA0oUysN0BLdTMcJGFTPliJWdj8ZCPwq70GErbpuGGbLsD1BcliD7xnFROnWvfBIwd0UZ7yWQHImlLb8KfNQ3iJ6fRHrjJQKvFEMrSlKsQKUpQClKUApSlAKUpQClKUApSlAfLHg+dK+qUB8yPgE+gzUNoHbK0vRm3mVz5ofDIPvRsEVNGuYvaJoZstTmVcqrsZoiMg7XJY7SOmCSKrKVG2HF3XpujpqaEOpVgGUjBBGQQfIioHUOzxAHdANsO6PON6H9Enh1PQq2OPOtGaL7W9QtgB3wmQdFmG449z5DfEms00/wDpArwJ7Rh6mNwR8GA/61CmmaPpsseFZnEWtwn5q6j7lyMHehEbg8Ha+McjyJzXzpGuW8cJjmli3242uSUyyr9F/fuXB+/NQUftz09hhluF9QYwf+jGh9sGk9dr5/3HNQ2n5K9qfmLJbTdViEbyBDLNM5YRRLvKg8IpbG1CFUZJOMk1dWOgySsZLkLHkYEaEEqueRuAwCcckZJ6ZA4rGpPbxYqMJFcH0wqKPzfj4VD339IE4+ZtPxkk/cq/vqdS9krDlfETcMUQUAKAABgAcAAeQFQOudvLS1kSKSTdLIyoscfifLMFG4DhRkjrWitd9q+oXQKmXukPVYF2ftNy3516eyvs613qKOQTHbkTSE5PI+gOepJH5Go170i30rUXKTo6SqtUFWWtTSrbymBd0oRjGvq+PD199aHIfNzr0KSiJn+cJUbQCSu44UvjhASeM4zUhWuY+ztzi3Kxv3ccpnlWRws08yrlZJ2BPG/kID0AHHSpQalqwQMbe3JMTN3e4ghww2pu3csy+nAI6mgMypWMXGo37XCqkCpEApyxVtxOc7nz4AOOAGJOfLmvGPUdSEd18yrOjN3GQFVlCjaAA2Xy2Tk7cDrzxQGWA1WsQW+vRsRLfusqGbAVgXY5bJL4iHnjxHnjOK84tY1R3R/k0aRlmV42I3gAHad+7nJ8wv8AGhFmZZqtYnZ6vqPzLS2seHZxIkbZdBgmMszEKPRsZ/dWVqeOetCStKUoBSlKAUpSgKViHtH7CLqNv4cCeMEwt6+qN+ifyOKzCqEUJjJxdo5Z0jUmsp2iu7dZYwds8EqjI98ZP0H9COD+Y2nZ+yTS76BLi1kmRJBuGxwQPUbXB2kHjFS3tY7FR3VnJOqgXECl1YDllUZZG9RjJHoawP2GdpHjvDaEkxzKXUeSyKM5HplQQfuBrFKnTO9zeSHcg6a5JW5/o+HPzd5x+nFz8VbB+FeP/d8k/wDVp/w2/mrdVVq+iJh9Vl/UaZi/o9nPjvOP0Yv4vV9L7GtOs4nnu5p5EiXc2SqL+AQbiT0xmtr1pf289pj3kdkpwoUTS+hJJCA+4YJ/EVDUYq6LQyZcslHUYQQ+o3SW1lAsMbN83Enkvm8znlyB1JPuFdBdj+yUWn2ywx8k+KR/N3xyT7vIDyFY37HeyKW1ktww+euV3En6sZ5VR+GCfXPurYNTFVuVz5beiPCOdNS7YXTavIFmkVGulTarEDakwUADPHn9+a+NQ7TXQ/rDFxN4JwEw7eEfKHXw88DHFSel9llub+5g3JHdQ33fgvuy0IZmKrgHJyQfuNWPamCNJNZUbVImh7sZAPLlm2jz9TWLs71KF1Xg8+2Xau57uxQTyjbapIxDHJdi3LEHk4A607ZdsLppYHS4lTdawuQjlRuK8nA8yRUl2o0SJ76dNo2w6aJIwOisqAjH4mviDTYHOj9+q7JLeQSljgFUztyc+XlTei0e3s3H2fHaDtjdSaTYyd/IJO8mjd1YqzbMY3EdTzUBB2qu/k0x+Uz5DRYO9uMl84546flWTafoobTLbcm9P/HSrkEgYjOwk+XKjBqMOkoNLlcR4zawPux1f5Q4Jz9rbxRpiDxpVXkk9A7T3C6iN00rKtn3m1mJXcLQNkg+e7nPrUV2M7W3Pe3IaeRu8tZ25YnDrGzqy8+E5HlUtYwRme+ZAp2aUm0g52sYI1bBB4PUGrbspo8Yu9MOOLm1lMoP1smZTn8MfCp3Ky0PVt6/0suwnba7XULdXuJXjkkVHV2LKQ3HnnByQakpe1Vyuo6ghnl27LgIN7YUryCvPB4q17NaTE39XlAouDfsGwfF3UbbuR6DHFS2t6dGmusSi7GnWJ18j31uWOfxX86hXQfbc+PBnPscv5JtMDyu0jd643OSxwCOMms5rD/ZPbqukW20AblLNjzYscn8qzCuhcHl5Xc3+RSlKkzFKUoBQ0pQHjdxbkZfVSPiMVzf7LPm9at19GkT/kcfurpWuZ+wT412D33Dj/HWc+UdnT/Ca+x0zSqVWtDjKVzX7YJd+s3GPIRr8I1/jXShNcx+0d92tXX++VfgqCs8nB19J82/szo/RLfu7aFB0WNF+Cir2vmJMAD0GPhX0a0OQ0v27vbc3Meo2hZZbe7FtcAgruK+Y9eBtz5isa7Z6cklxq05zuhmi7vB4+dO05/ACoXXpXN/PEGOx7tztz4S3elQceuOKuNRuXI1LcxO6ZA2T12zsBn7gK5nLc9qOFxS38GZdoGA1G7z56V/lrUbJoq3cejwOSBJbyjI6gg5H5ioDthcybreQs26ayi3tnlhyCCf7tSHyh47/S4w7DZHbgAHG3vTlh7s7uRS7ChpSd+zYfZXVDL2fcMcutrITwB4cSqvA4/8s/Coi+47JJ+ov/3VjXZa5lTR9T8TDYIYlx5DdLvUen0z8a9Lq8f/AEYjG44+VFMZ42jJ2/dnmrt/0Y9qpfyRcaJpaW7ajHHnB0xZOTk5kjRz5DzNe3Zhh8q0b3Wsv+KaonS5ne+kTcfnNP2sM/SAs1IB+4jNRPYyWRrhmDN8xaXDIcnwAQuRj08TVRPg2cG7tmQdh7b5PcWV0rYM1zPBKCARsQEjHoalu2UoFxczjpHd2Umf0WibP5GsDhu5RYIyuw2XTbT6F4QT8f41MSNJJ/WqMzHZGj4J84pEUfAZFE/AlierU2bk9ln+qLX9T/8ARrLKxP2Wf6otf1D/AImrLK6FweRk+b/IpSlSUFKUoBQ0pQFK5cu5WsNXZyDm3ui+PVQ+Tj71P511GRWsPar7MGu2+VWoBnAxJH07wAcFSeN46e+qTVnT004xk1Lhmx7C+SaNZImDo4DKwOQQaua5hsLnVNPOIxcweqlSVP8AcYEefUD8alP+1bWPtH/44/lqNaLPpXezT/c6EurhUUuzBVUZZicAAepNcuXUvyzVWZeRcXWV/VaXA/5audR1bU787ZPlM2T9BUfZ+yqhfjWxvZh7KXt5Uu7zAkUZii67SRjc5+0B0HlzUO5mkYxwJuTttG2hVDVFH419VqcBi0ns1sWmWbujvWUz53NguxydwzyM84r4k9mGnt3mYP7Zt8njfk7i32uOT5VllKikX7kvZhnaX2e2L2ymSJttpGe7CswO1Ru2sc+IZFYdb2dnHdJNPFvZe5EThmGWVWkaQc4Yb9qjyCrzgAmtxOgIIIyDwQeQQfUVbNpkRAUxoQBtAKggKfIccLwOOnFKRGuXs1zZXVk9vNEtqVhuMSybpNqvKxQnDHlYxkYfocHA61b3q6eLRrX5PIEVw4iLnwnaCZeTnA7weEnJ8JwAc1tFrJDnKKc4zlRzjpnjnHl6VU2i7t21c884GecZ59eKUhrl7NVaNp1rZTmeWKeSYrIsWWAOyNY4ghjGANwfJyMKOpyDV72Y0/T45ZI0tJ0a5XupiWLxKJEZ9iNnoQvGBnBU9CK2U9spzlVOcjkA9Rg/EVVYQOgA+4DypSGuXsxqD2a2Cxd0sHg7xZsFnPjQYByT0x5dDVxH2Cs1adu5BNyCs2WY7gzbiOvHI8qyACq0pDXL2WunabHBEsUKBI0GFUdAKuqUqSopSlAKUpQClKUAqhFKUBQrnrXz8nX7K/AVSlAemKYpSgK0pSgFKUoBSlKAUpSgFKUoBSlKAUpSgFKUoBSlKA//2Q=="/>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484" name="AutoShape 4" descr="data:image/jpeg;base64,/9j/4AAQSkZJRgABAQAAAQABAAD/2wCEAAkGBhQSEBUUEhQVFRUUFxwVFBcVGRcXFhgZGBYYGRwcFhcYGyYeFxklHRYdIC8gIycpLCwsHR4xNTAqNSYrLCoBCQoKDgwOGA8PGCwcHyUpKSwpLCkpKSwpKSkqNSkpKSwpKSwpLCwqLCwpLCwsNCwsKSksLCksLCkyKSkpLCkpKf/AABEIAHQAyAMBIgACEQEDEQH/xAAcAAEAAQUBAQAAAAAAAAAAAAAABQEEBgcIAwL/xABJEAACAQMDAQUDCAYGBwkAAAABAgMABBEFEiExBhMiQVEHYZEUIzJCUnGBoWJyksHR0ggVM4KywxY1U3OTorEXGCRDVGOUs8L/xAAZAQEAAwEBAAAAAAAAAAAAAAAAAQIDBAX/xAAoEQACAgEDBAEDBQAAAAAAAAAAAQIRAxIhMQQTQVEyFGFxUoGCsdH/2gAMAwEAAhEDEQA/AN40pSgGaiL7XMLmMArnbvOdpY8ARqvMrZ8hge+vHUtTDSGMrIY14cojMHPmmR0UfW9enrVhZaqs0vfGObYvhtx3TEY85OnBPQeig/aqrZZIuItJuZvFPcSRr1EcW1D/AH2AOD7h8T5WNl2b+URmXv7iMSD5jbK/hT6rNk+Jm+lz5HHvq/17WlNu6BJgZB3QPduP7Tw8HHUAk1ex6wgAAimAHAAifAHQcY6Yqm5ZWuCD0y2uthaKdy8bGOWGUq6llPJRyNwBGCM8YIHHlMad2g3D51dhB2secK3pIDzGfvJHoxq0g1dFupBsm+cRX/snzlSVPl6ba89VvwrCaOKbcvEi90/zkfOQQRgkfSGfePrVaw1ZlANVqB0nVl3KqiTunA7tmUqFz0XJ6qR0+HpU7mrIo1RWlKVJApSlAKUpQClKUApSlAKUpQClKUApSlAKttRuNkTMOuML+seF/MirmovtFMEiVmOFEse7qeO8X0qGDw1WIx2oiQ+JysIPnmRsM2fXBY59alYYQqhV4CjAHoAMD8qgdT16AvB4zgS5+hJ17t8fV9avx2ig+2f2JP5azZamNW5aBfWYH9lWP7qkqx2/1+EzQHeeHb6kn+zb9CpAdooPtn9iT+WgoXx23VuftCSP4qJP8qpHFY9qGvwma3IY+F2J8En+xk/RqR/0hg+2f2JP5aCmWthbZSe3PHduQhHUK43oR71JIB/RqV064LxKx6kYb7xwfzFQcWvwi6kO44MUf1JOoeby2e+pHs7KGiZgcgyyY69O8PrVkGiUpSlXKilKUApSlAKUpQClKUApSlAKUpQClKUAq01WEtEwHLDDL+spDD8xV3VDQEPrUoNusy5IjZJh+qpG7j9QmpVTxxUbMRCWV8dy5OCeFQnqrE8AEkkH3kelWGi9oIUBgeaLMWNjd4nijP0frdR9Ej3e+s2mW5RIaocSW5/93Hxjf+FSYrHte1uARBhNETHIj4EiZwHAbz9Cakf69tx1nh/4kf8ANUDwed/zdWw9O9f4IF/zKk81jw1uBrwnvosRw7Qe8TGZHBOPF6RLVxqXaeGOMlZYmY+FFEicueAOvA8yfIA0oUysN0BLdTMcJGFTPliJWdj8ZCPwq70GErbpuGGbLsD1BcliD7xnFROnWvfBIwd0UZ7yWQHImlLb8KfNQ3iJ6fRHrjJQKvFEMrSlKsQKUpQClKUApSlAKUpQClKUApSlAfLHg+dK+qUB8yPgE+gzUNoHbK0vRm3mVz5ofDIPvRsEVNGuYvaJoZstTmVcqrsZoiMg7XJY7SOmCSKrKVG2HF3XpujpqaEOpVgGUjBBGQQfIioHUOzxAHdANsO6PON6H9Enh1PQq2OPOtGaL7W9QtgB3wmQdFmG449z5DfEms00/wDpArwJ7Rh6mNwR8GA/61CmmaPpsseFZnEWtwn5q6j7lyMHehEbg8Ha+McjyJzXzpGuW8cJjmli3242uSUyyr9F/fuXB+/NQUftz09hhluF9QYwf+jGh9sGk9dr5/3HNQ2n5K9qfmLJbTdViEbyBDLNM5YRRLvKg8IpbG1CFUZJOMk1dWOgySsZLkLHkYEaEEqueRuAwCcckZJ6ZA4rGpPbxYqMJFcH0wqKPzfj4VD339IE4+ZtPxkk/cq/vqdS9krDlfETcMUQUAKAABgAcAAeQFQOudvLS1kSKSTdLIyoscfifLMFG4DhRkjrWitd9q+oXQKmXukPVYF2ftNy3516eyvs613qKOQTHbkTSE5PI+gOepJH5Go170i30rUXKTo6SqtUFWWtTSrbymBd0oRjGvq+PD199aHIfNzr0KSiJn+cJUbQCSu44UvjhASeM4zUhWuY+ztzi3Kxv3ccpnlWRws08yrlZJ2BPG/kID0AHHSpQalqwQMbe3JMTN3e4ghww2pu3csy+nAI6mgMypWMXGo37XCqkCpEApyxVtxOc7nz4AOOAGJOfLmvGPUdSEd18yrOjN3GQFVlCjaAA2Xy2Tk7cDrzxQGWA1WsQW+vRsRLfusqGbAVgXY5bJL4iHnjxHnjOK84tY1R3R/k0aRlmV42I3gAHad+7nJ8wv8AGhFmZZqtYnZ6vqPzLS2seHZxIkbZdBgmMszEKPRsZ/dWVqeOetCStKUoBSlKAUpSgKViHtH7CLqNv4cCeMEwt6+qN+ifyOKzCqEUJjJxdo5Z0jUmsp2iu7dZYwds8EqjI98ZP0H9COD+Y2nZ+yTS76BLi1kmRJBuGxwQPUbXB2kHjFS3tY7FR3VnJOqgXECl1YDllUZZG9RjJHoawP2GdpHjvDaEkxzKXUeSyKM5HplQQfuBrFKnTO9zeSHcg6a5JW5/o+HPzd5x+nFz8VbB+FeP/d8k/wDVp/w2/mrdVVq+iJh9Vl/UaZi/o9nPjvOP0Yv4vV9L7GtOs4nnu5p5EiXc2SqL+AQbiT0xmtr1pf289pj3kdkpwoUTS+hJJCA+4YJ/EVDUYq6LQyZcslHUYQQ+o3SW1lAsMbN83Enkvm8znlyB1JPuFdBdj+yUWn2ywx8k+KR/N3xyT7vIDyFY37HeyKW1ktww+euV3En6sZ5VR+GCfXPurYNTFVuVz5beiPCOdNS7YXTavIFmkVGulTarEDakwUADPHn9+a+NQ7TXQ/rDFxN4JwEw7eEfKHXw88DHFSel9llub+5g3JHdQ33fgvuy0IZmKrgHJyQfuNWPamCNJNZUbVImh7sZAPLlm2jz9TWLs71KF1Xg8+2Xau57uxQTyjbapIxDHJdi3LEHk4A607ZdsLppYHS4lTdawuQjlRuK8nA8yRUl2o0SJ76dNo2w6aJIwOisqAjH4mviDTYHOj9+q7JLeQSljgFUztyc+XlTei0e3s3H2fHaDtjdSaTYyd/IJO8mjd1YqzbMY3EdTzUBB2qu/k0x+Uz5DRYO9uMl84546flWTafoobTLbcm9P/HSrkEgYjOwk+XKjBqMOkoNLlcR4zawPux1f5Q4Jz9rbxRpiDxpVXkk9A7T3C6iN00rKtn3m1mJXcLQNkg+e7nPrUV2M7W3Pe3IaeRu8tZ25YnDrGzqy8+E5HlUtYwRme+ZAp2aUm0g52sYI1bBB4PUGrbspo8Yu9MOOLm1lMoP1smZTn8MfCp3Ky0PVt6/0suwnba7XULdXuJXjkkVHV2LKQ3HnnByQakpe1Vyuo6ghnl27LgIN7YUryCvPB4q17NaTE39XlAouDfsGwfF3UbbuR6DHFS2t6dGmusSi7GnWJ18j31uWOfxX86hXQfbc+PBnPscv5JtMDyu0jd643OSxwCOMms5rD/ZPbqukW20AblLNjzYscn8qzCuhcHl5Xc3+RSlKkzFKUoBQ0pQHjdxbkZfVSPiMVzf7LPm9at19GkT/kcfurpWuZ+wT412D33Dj/HWc+UdnT/Ca+x0zSqVWtDjKVzX7YJd+s3GPIRr8I1/jXShNcx+0d92tXX++VfgqCs8nB19J82/szo/RLfu7aFB0WNF+Cir2vmJMAD0GPhX0a0OQ0v27vbc3Meo2hZZbe7FtcAgruK+Y9eBtz5isa7Z6cklxq05zuhmi7vB4+dO05/ACoXXpXN/PEGOx7tztz4S3elQceuOKuNRuXI1LcxO6ZA2T12zsBn7gK5nLc9qOFxS38GZdoGA1G7z56V/lrUbJoq3cejwOSBJbyjI6gg5H5ioDthcybreQs26ayi3tnlhyCCf7tSHyh47/S4w7DZHbgAHG3vTlh7s7uRS7ChpSd+zYfZXVDL2fcMcutrITwB4cSqvA4/8s/Coi+47JJ+ov/3VjXZa5lTR9T8TDYIYlx5DdLvUen0z8a9Lq8f/AEYjG44+VFMZ42jJ2/dnmrt/0Y9qpfyRcaJpaW7ajHHnB0xZOTk5kjRz5DzNe3Zhh8q0b3Wsv+KaonS5ne+kTcfnNP2sM/SAs1IB+4jNRPYyWRrhmDN8xaXDIcnwAQuRj08TVRPg2cG7tmQdh7b5PcWV0rYM1zPBKCARsQEjHoalu2UoFxczjpHd2Umf0WibP5GsDhu5RYIyuw2XTbT6F4QT8f41MSNJJ/WqMzHZGj4J84pEUfAZFE/AlierU2bk9ln+qLX9T/8ARrLKxP2Wf6otf1D/AImrLK6FweRk+b/IpSlSUFKUoBQ0pQFK5cu5WsNXZyDm3ui+PVQ+Tj71P511GRWsPar7MGu2+VWoBnAxJH07wAcFSeN46e+qTVnT004xk1Lhmx7C+SaNZImDo4DKwOQQaua5hsLnVNPOIxcweqlSVP8AcYEefUD8alP+1bWPtH/44/lqNaLPpXezT/c6EurhUUuzBVUZZicAAepNcuXUvyzVWZeRcXWV/VaXA/5audR1bU787ZPlM2T9BUfZ+yqhfjWxvZh7KXt5Uu7zAkUZii67SRjc5+0B0HlzUO5mkYxwJuTttG2hVDVFH419VqcBi0ns1sWmWbujvWUz53NguxydwzyM84r4k9mGnt3mYP7Zt8njfk7i32uOT5VllKikX7kvZhnaX2e2L2ymSJttpGe7CswO1Ru2sc+IZFYdb2dnHdJNPFvZe5EThmGWVWkaQc4Yb9qjyCrzgAmtxOgIIIyDwQeQQfUVbNpkRAUxoQBtAKggKfIccLwOOnFKRGuXs1zZXVk9vNEtqVhuMSybpNqvKxQnDHlYxkYfocHA61b3q6eLRrX5PIEVw4iLnwnaCZeTnA7weEnJ8JwAc1tFrJDnKKc4zlRzjpnjnHl6VU2i7t21c884GecZ59eKUhrl7NVaNp1rZTmeWKeSYrIsWWAOyNY4ghjGANwfJyMKOpyDV72Y0/T45ZI0tJ0a5XupiWLxKJEZ9iNnoQvGBnBU9CK2U9spzlVOcjkA9Rg/EVVYQOgA+4DypSGuXsxqD2a2Cxd0sHg7xZsFnPjQYByT0x5dDVxH2Cs1adu5BNyCs2WY7gzbiOvHI8qyACq0pDXL2WunabHBEsUKBI0GFUdAKuqUqSopSlAKUpQClKUAqhFKUBQrnrXz8nX7K/AVSlAemKYpSgK0pSgFKUoBSlKAUpSgFKUoBSlKAUpSgFKUoBSlKA//2Q==">
            <a:hlinkClick r:id="rId8"/>
          </p:cNvPr>
          <p:cNvSpPr>
            <a:spLocks noChangeAspect="1" noChangeArrowheads="1"/>
          </p:cNvSpPr>
          <p:nvPr/>
        </p:nvSpPr>
        <p:spPr bwMode="auto">
          <a:xfrm>
            <a:off x="46038" y="-661988"/>
            <a:ext cx="2381250" cy="13811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486" name="AutoShape 6" descr="data:image/jpeg;base64,/9j/4AAQSkZJRgABAQAAAQABAAD/2wCEAAkGBhQSEBUUEhQVFRUUFxwVFBcVGRcXFhgZGBYYGRwcFhcYGyYeFxklHRYdIC8gIycpLCwsHR4xNTAqNSYrLCoBCQoKDgwOGA8PGCwcHyUpKSwpLCkpKSwpKSkqNSkpKSwpKSwpLCwqLCwpLCwsNCwsKSksLCksLCkyKSkpLCkpKf/AABEIAHQAyAMBIgACEQEDEQH/xAAcAAEAAQUBAQAAAAAAAAAAAAAABQEEBgcIAwL/xABJEAACAQMDAQUDCAYGBwkAAAABAgMABBEFEiExBhMiQVEHYZEUIzJCUnGBoWJyksHR0ggVM4KywxY1U3OTorEXGCRDVGOUs8L/xAAZAQEAAwEBAAAAAAAAAAAAAAAAAQIDBAX/xAAoEQACAgEDBAEDBQAAAAAAAAAAAQIRAxIhMQQTQVEyFGFxUoGCsdH/2gAMAwEAAhEDEQA/AN40pSgGaiL7XMLmMArnbvOdpY8ARqvMrZ8hge+vHUtTDSGMrIY14cojMHPmmR0UfW9enrVhZaqs0vfGObYvhtx3TEY85OnBPQeig/aqrZZIuItJuZvFPcSRr1EcW1D/AH2AOD7h8T5WNl2b+URmXv7iMSD5jbK/hT6rNk+Jm+lz5HHvq/17WlNu6BJgZB3QPduP7Tw8HHUAk1ex6wgAAimAHAAifAHQcY6Yqm5ZWuCD0y2uthaKdy8bGOWGUq6llPJRyNwBGCM8YIHHlMad2g3D51dhB2secK3pIDzGfvJHoxq0g1dFupBsm+cRX/snzlSVPl6ba89VvwrCaOKbcvEi90/zkfOQQRgkfSGfePrVaw1ZlANVqB0nVl3KqiTunA7tmUqFz0XJ6qR0+HpU7mrIo1RWlKVJApSlAKUpQClKUApSlAKUpQClKUApSlAKttRuNkTMOuML+seF/MirmovtFMEiVmOFEse7qeO8X0qGDw1WIx2oiQ+JysIPnmRsM2fXBY59alYYQqhV4CjAHoAMD8qgdT16AvB4zgS5+hJ17t8fV9avx2ig+2f2JP5azZamNW5aBfWYH9lWP7qkqx2/1+EzQHeeHb6kn+zb9CpAdooPtn9iT+WgoXx23VuftCSP4qJP8qpHFY9qGvwma3IY+F2J8En+xk/RqR/0hg+2f2JP5aCmWthbZSe3PHduQhHUK43oR71JIB/RqV064LxKx6kYb7xwfzFQcWvwi6kO44MUf1JOoeby2e+pHs7KGiZgcgyyY69O8PrVkGiUpSlXKilKUApSlAKUpQClKUApSlAKUpQClKUAq01WEtEwHLDDL+spDD8xV3VDQEPrUoNusy5IjZJh+qpG7j9QmpVTxxUbMRCWV8dy5OCeFQnqrE8AEkkH3kelWGi9oIUBgeaLMWNjd4nijP0frdR9Ej3e+s2mW5RIaocSW5/93Hxjf+FSYrHte1uARBhNETHIj4EiZwHAbz9Cakf69tx1nh/4kf8ANUDwed/zdWw9O9f4IF/zKk81jw1uBrwnvosRw7Qe8TGZHBOPF6RLVxqXaeGOMlZYmY+FFEicueAOvA8yfIA0oUysN0BLdTMcJGFTPliJWdj8ZCPwq70GErbpuGGbLsD1BcliD7xnFROnWvfBIwd0UZ7yWQHImlLb8KfNQ3iJ6fRHrjJQKvFEMrSlKsQKUpQClKUApSlAKUpQClKUApSlAfLHg+dK+qUB8yPgE+gzUNoHbK0vRm3mVz5ofDIPvRsEVNGuYvaJoZstTmVcqrsZoiMg7XJY7SOmCSKrKVG2HF3XpujpqaEOpVgGUjBBGQQfIioHUOzxAHdANsO6PON6H9Enh1PQq2OPOtGaL7W9QtgB3wmQdFmG449z5DfEms00/wDpArwJ7Rh6mNwR8GA/61CmmaPpsseFZnEWtwn5q6j7lyMHehEbg8Ha+McjyJzXzpGuW8cJjmli3242uSUyyr9F/fuXB+/NQUftz09hhluF9QYwf+jGh9sGk9dr5/3HNQ2n5K9qfmLJbTdViEbyBDLNM5YRRLvKg8IpbG1CFUZJOMk1dWOgySsZLkLHkYEaEEqueRuAwCcckZJ6ZA4rGpPbxYqMJFcH0wqKPzfj4VD339IE4+ZtPxkk/cq/vqdS9krDlfETcMUQUAKAABgAcAAeQFQOudvLS1kSKSTdLIyoscfifLMFG4DhRkjrWitd9q+oXQKmXukPVYF2ftNy3516eyvs613qKOQTHbkTSE5PI+gOepJH5Go170i30rUXKTo6SqtUFWWtTSrbymBd0oRjGvq+PD199aHIfNzr0KSiJn+cJUbQCSu44UvjhASeM4zUhWuY+ztzi3Kxv3ccpnlWRws08yrlZJ2BPG/kID0AHHSpQalqwQMbe3JMTN3e4ghww2pu3csy+nAI6mgMypWMXGo37XCqkCpEApyxVtxOc7nz4AOOAGJOfLmvGPUdSEd18yrOjN3GQFVlCjaAA2Xy2Tk7cDrzxQGWA1WsQW+vRsRLfusqGbAVgXY5bJL4iHnjxHnjOK84tY1R3R/k0aRlmV42I3gAHad+7nJ8wv8AGhFmZZqtYnZ6vqPzLS2seHZxIkbZdBgmMszEKPRsZ/dWVqeOetCStKUoBSlKAUpSgKViHtH7CLqNv4cCeMEwt6+qN+ifyOKzCqEUJjJxdo5Z0jUmsp2iu7dZYwds8EqjI98ZP0H9COD+Y2nZ+yTS76BLi1kmRJBuGxwQPUbXB2kHjFS3tY7FR3VnJOqgXECl1YDllUZZG9RjJHoawP2GdpHjvDaEkxzKXUeSyKM5HplQQfuBrFKnTO9zeSHcg6a5JW5/o+HPzd5x+nFz8VbB+FeP/d8k/wDVp/w2/mrdVVq+iJh9Vl/UaZi/o9nPjvOP0Yv4vV9L7GtOs4nnu5p5EiXc2SqL+AQbiT0xmtr1pf289pj3kdkpwoUTS+hJJCA+4YJ/EVDUYq6LQyZcslHUYQQ+o3SW1lAsMbN83Enkvm8znlyB1JPuFdBdj+yUWn2ywx8k+KR/N3xyT7vIDyFY37HeyKW1ktww+euV3En6sZ5VR+GCfXPurYNTFVuVz5beiPCOdNS7YXTavIFmkVGulTarEDakwUADPHn9+a+NQ7TXQ/rDFxN4JwEw7eEfKHXw88DHFSel9llub+5g3JHdQ33fgvuy0IZmKrgHJyQfuNWPamCNJNZUbVImh7sZAPLlm2jz9TWLs71KF1Xg8+2Xau57uxQTyjbapIxDHJdi3LEHk4A607ZdsLppYHS4lTdawuQjlRuK8nA8yRUl2o0SJ76dNo2w6aJIwOisqAjH4mviDTYHOj9+q7JLeQSljgFUztyc+XlTei0e3s3H2fHaDtjdSaTYyd/IJO8mjd1YqzbMY3EdTzUBB2qu/k0x+Uz5DRYO9uMl84546flWTafoobTLbcm9P/HSrkEgYjOwk+XKjBqMOkoNLlcR4zawPux1f5Q4Jz9rbxRpiDxpVXkk9A7T3C6iN00rKtn3m1mJXcLQNkg+e7nPrUV2M7W3Pe3IaeRu8tZ25YnDrGzqy8+E5HlUtYwRme+ZAp2aUm0g52sYI1bBB4PUGrbspo8Yu9MOOLm1lMoP1smZTn8MfCp3Ky0PVt6/0suwnba7XULdXuJXjkkVHV2LKQ3HnnByQakpe1Vyuo6ghnl27LgIN7YUryCvPB4q17NaTE39XlAouDfsGwfF3UbbuR6DHFS2t6dGmusSi7GnWJ18j31uWOfxX86hXQfbc+PBnPscv5JtMDyu0jd643OSxwCOMms5rD/ZPbqukW20AblLNjzYscn8qzCuhcHl5Xc3+RSlKkzFKUoBQ0pQHjdxbkZfVSPiMVzf7LPm9at19GkT/kcfurpWuZ+wT412D33Dj/HWc+UdnT/Ca+x0zSqVWtDjKVzX7YJd+s3GPIRr8I1/jXShNcx+0d92tXX++VfgqCs8nB19J82/szo/RLfu7aFB0WNF+Cir2vmJMAD0GPhX0a0OQ0v27vbc3Meo2hZZbe7FtcAgruK+Y9eBtz5isa7Z6cklxq05zuhmi7vB4+dO05/ACoXXpXN/PEGOx7tztz4S3elQceuOKuNRuXI1LcxO6ZA2T12zsBn7gK5nLc9qOFxS38GZdoGA1G7z56V/lrUbJoq3cejwOSBJbyjI6gg5H5ioDthcybreQs26ayi3tnlhyCCf7tSHyh47/S4w7DZHbgAHG3vTlh7s7uRS7ChpSd+zYfZXVDL2fcMcutrITwB4cSqvA4/8s/Coi+47JJ+ov/3VjXZa5lTR9T8TDYIYlx5DdLvUen0z8a9Lq8f/AEYjG44+VFMZ42jJ2/dnmrt/0Y9qpfyRcaJpaW7ajHHnB0xZOTk5kjRz5DzNe3Zhh8q0b3Wsv+KaonS5ne+kTcfnNP2sM/SAs1IB+4jNRPYyWRrhmDN8xaXDIcnwAQuRj08TVRPg2cG7tmQdh7b5PcWV0rYM1zPBKCARsQEjHoalu2UoFxczjpHd2Umf0WibP5GsDhu5RYIyuw2XTbT6F4QT8f41MSNJJ/WqMzHZGj4J84pEUfAZFE/AlierU2bk9ln+qLX9T/8ARrLKxP2Wf6otf1D/AImrLK6FweRk+b/IpSlSUFKUoBQ0pQFK5cu5WsNXZyDm3ui+PVQ+Tj71P511GRWsPar7MGu2+VWoBnAxJH07wAcFSeN46e+qTVnT004xk1Lhmx7C+SaNZImDo4DKwOQQaua5hsLnVNPOIxcweqlSVP8AcYEefUD8alP+1bWPtH/44/lqNaLPpXezT/c6EurhUUuzBVUZZicAAepNcuXUvyzVWZeRcXWV/VaXA/5audR1bU787ZPlM2T9BUfZ+yqhfjWxvZh7KXt5Uu7zAkUZii67SRjc5+0B0HlzUO5mkYxwJuTttG2hVDVFH419VqcBi0ns1sWmWbujvWUz53NguxydwzyM84r4k9mGnt3mYP7Zt8njfk7i32uOT5VllKikX7kvZhnaX2e2L2ymSJttpGe7CswO1Ru2sc+IZFYdb2dnHdJNPFvZe5EThmGWVWkaQc4Yb9qjyCrzgAmtxOgIIIyDwQeQQfUVbNpkRAUxoQBtAKggKfIccLwOOnFKRGuXs1zZXVk9vNEtqVhuMSybpNqvKxQnDHlYxkYfocHA61b3q6eLRrX5PIEVw4iLnwnaCZeTnA7weEnJ8JwAc1tFrJDnKKc4zlRzjpnjnHl6VU2i7t21c884GecZ59eKUhrl7NVaNp1rZTmeWKeSYrIsWWAOyNY4ghjGANwfJyMKOpyDV72Y0/T45ZI0tJ0a5XupiWLxKJEZ9iNnoQvGBnBU9CK2U9spzlVOcjkA9Rg/EVVYQOgA+4DypSGuXsxqD2a2Cxd0sHg7xZsFnPjQYByT0x5dDVxH2Cs1adu5BNyCs2WY7gzbiOvHI8qyACq0pDXL2WunabHBEsUKBI0GFUdAKuqUqSopSlAKUpQClKUAqhFKUBQrnrXz8nX7K/AVSlAemKYpSgK0pSgFKUoBSlKAUpSgFKUoBSlKAUpSgFKUoBSlKA//2Q==">
            <a:hlinkClick r:id="rId8"/>
          </p:cNvPr>
          <p:cNvSpPr>
            <a:spLocks noChangeAspect="1" noChangeArrowheads="1"/>
          </p:cNvSpPr>
          <p:nvPr/>
        </p:nvSpPr>
        <p:spPr bwMode="auto">
          <a:xfrm>
            <a:off x="46038" y="-661988"/>
            <a:ext cx="2381250" cy="13811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488" name="AutoShape 8" descr="data:image/jpeg;base64,/9j/4AAQSkZJRgABAQAAAQABAAD/2wCEAAkGBhQSEBUUEhQVFRUUFxwVFBcVGRcXFhgZGBYYGRwcFhcYGyYeFxklHRYdIC8gIycpLCwsHR4xNTAqNSYrLCoBCQoKDgwOGA8PGCwcHyUpKSwpLCkpKSwpKSkqNSkpKSwpKSwpLCwqLCwpLCwsNCwsKSksLCksLCkyKSkpLCkpKf/AABEIAHQAyAMBIgACEQEDEQH/xAAcAAEAAQUBAQAAAAAAAAAAAAAABQEEBgcIAwL/xABJEAACAQMDAQUDCAYGBwkAAAABAgMABBEFEiExBhMiQVEHYZEUIzJCUnGBoWJyksHR0ggVM4KywxY1U3OTorEXGCRDVGOUs8L/xAAZAQEAAwEBAAAAAAAAAAAAAAAAAQIDBAX/xAAoEQACAgEDBAEDBQAAAAAAAAAAAQIRAxIhMQQTQVEyFGFxUoGCsdH/2gAMAwEAAhEDEQA/AN40pSgGaiL7XMLmMArnbvOdpY8ARqvMrZ8hge+vHUtTDSGMrIY14cojMHPmmR0UfW9enrVhZaqs0vfGObYvhtx3TEY85OnBPQeig/aqrZZIuItJuZvFPcSRr1EcW1D/AH2AOD7h8T5WNl2b+URmXv7iMSD5jbK/hT6rNk+Jm+lz5HHvq/17WlNu6BJgZB3QPduP7Tw8HHUAk1ex6wgAAimAHAAifAHQcY6Yqm5ZWuCD0y2uthaKdy8bGOWGUq6llPJRyNwBGCM8YIHHlMad2g3D51dhB2secK3pIDzGfvJHoxq0g1dFupBsm+cRX/snzlSVPl6ba89VvwrCaOKbcvEi90/zkfOQQRgkfSGfePrVaw1ZlANVqB0nVl3KqiTunA7tmUqFz0XJ6qR0+HpU7mrIo1RWlKVJApSlAKUpQClKUApSlAKUpQClKUApSlAKttRuNkTMOuML+seF/MirmovtFMEiVmOFEse7qeO8X0qGDw1WIx2oiQ+JysIPnmRsM2fXBY59alYYQqhV4CjAHoAMD8qgdT16AvB4zgS5+hJ17t8fV9avx2ig+2f2JP5azZamNW5aBfWYH9lWP7qkqx2/1+EzQHeeHb6kn+zb9CpAdooPtn9iT+WgoXx23VuftCSP4qJP8qpHFY9qGvwma3IY+F2J8En+xk/RqR/0hg+2f2JP5aCmWthbZSe3PHduQhHUK43oR71JIB/RqV064LxKx6kYb7xwfzFQcWvwi6kO44MUf1JOoeby2e+pHs7KGiZgcgyyY69O8PrVkGiUpSlXKilKUApSlAKUpQClKUApSlAKUpQClKUAq01WEtEwHLDDL+spDD8xV3VDQEPrUoNusy5IjZJh+qpG7j9QmpVTxxUbMRCWV8dy5OCeFQnqrE8AEkkH3kelWGi9oIUBgeaLMWNjd4nijP0frdR9Ej3e+s2mW5RIaocSW5/93Hxjf+FSYrHte1uARBhNETHIj4EiZwHAbz9Cakf69tx1nh/4kf8ANUDwed/zdWw9O9f4IF/zKk81jw1uBrwnvosRw7Qe8TGZHBOPF6RLVxqXaeGOMlZYmY+FFEicueAOvA8yfIA0oUysN0BLdTMcJGFTPliJWdj8ZCPwq70GErbpuGGbLsD1BcliD7xnFROnWvfBIwd0UZ7yWQHImlLb8KfNQ3iJ6fRHrjJQKvFEMrSlKsQKUpQClKUApSlAKUpQClKUApSlAfLHg+dK+qUB8yPgE+gzUNoHbK0vRm3mVz5ofDIPvRsEVNGuYvaJoZstTmVcqrsZoiMg7XJY7SOmCSKrKVG2HF3XpujpqaEOpVgGUjBBGQQfIioHUOzxAHdANsO6PON6H9Enh1PQq2OPOtGaL7W9QtgB3wmQdFmG449z5DfEms00/wDpArwJ7Rh6mNwR8GA/61CmmaPpsseFZnEWtwn5q6j7lyMHehEbg8Ha+McjyJzXzpGuW8cJjmli3242uSUyyr9F/fuXB+/NQUftz09hhluF9QYwf+jGh9sGk9dr5/3HNQ2n5K9qfmLJbTdViEbyBDLNM5YRRLvKg8IpbG1CFUZJOMk1dWOgySsZLkLHkYEaEEqueRuAwCcckZJ6ZA4rGpPbxYqMJFcH0wqKPzfj4VD339IE4+ZtPxkk/cq/vqdS9krDlfETcMUQUAKAABgAcAAeQFQOudvLS1kSKSTdLIyoscfifLMFG4DhRkjrWitd9q+oXQKmXukPVYF2ftNy3516eyvs613qKOQTHbkTSE5PI+gOepJH5Go170i30rUXKTo6SqtUFWWtTSrbymBd0oRjGvq+PD199aHIfNzr0KSiJn+cJUbQCSu44UvjhASeM4zUhWuY+ztzi3Kxv3ccpnlWRws08yrlZJ2BPG/kID0AHHSpQalqwQMbe3JMTN3e4ghww2pu3csy+nAI6mgMypWMXGo37XCqkCpEApyxVtxOc7nz4AOOAGJOfLmvGPUdSEd18yrOjN3GQFVlCjaAA2Xy2Tk7cDrzxQGWA1WsQW+vRsRLfusqGbAVgXY5bJL4iHnjxHnjOK84tY1R3R/k0aRlmV42I3gAHad+7nJ8wv8AGhFmZZqtYnZ6vqPzLS2seHZxIkbZdBgmMszEKPRsZ/dWVqeOetCStKUoBSlKAUpSgKViHtH7CLqNv4cCeMEwt6+qN+ifyOKzCqEUJjJxdo5Z0jUmsp2iu7dZYwds8EqjI98ZP0H9COD+Y2nZ+yTS76BLi1kmRJBuGxwQPUbXB2kHjFS3tY7FR3VnJOqgXECl1YDllUZZG9RjJHoawP2GdpHjvDaEkxzKXUeSyKM5HplQQfuBrFKnTO9zeSHcg6a5JW5/o+HPzd5x+nFz8VbB+FeP/d8k/wDVp/w2/mrdVVq+iJh9Vl/UaZi/o9nPjvOP0Yv4vV9L7GtOs4nnu5p5EiXc2SqL+AQbiT0xmtr1pf289pj3kdkpwoUTS+hJJCA+4YJ/EVDUYq6LQyZcslHUYQQ+o3SW1lAsMbN83Enkvm8znlyB1JPuFdBdj+yUWn2ywx8k+KR/N3xyT7vIDyFY37HeyKW1ktww+euV3En6sZ5VR+GCfXPurYNTFVuVz5beiPCOdNS7YXTavIFmkVGulTarEDakwUADPHn9+a+NQ7TXQ/rDFxN4JwEw7eEfKHXw88DHFSel9llub+5g3JHdQ33fgvuy0IZmKrgHJyQfuNWPamCNJNZUbVImh7sZAPLlm2jz9TWLs71KF1Xg8+2Xau57uxQTyjbapIxDHJdi3LEHk4A607ZdsLppYHS4lTdawuQjlRuK8nA8yRUl2o0SJ76dNo2w6aJIwOisqAjH4mviDTYHOj9+q7JLeQSljgFUztyc+XlTei0e3s3H2fHaDtjdSaTYyd/IJO8mjd1YqzbMY3EdTzUBB2qu/k0x+Uz5DRYO9uMl84546flWTafoobTLbcm9P/HSrkEgYjOwk+XKjBqMOkoNLlcR4zawPux1f5Q4Jz9rbxRpiDxpVXkk9A7T3C6iN00rKtn3m1mJXcLQNkg+e7nPrUV2M7W3Pe3IaeRu8tZ25YnDrGzqy8+E5HlUtYwRme+ZAp2aUm0g52sYI1bBB4PUGrbspo8Yu9MOOLm1lMoP1smZTn8MfCp3Ky0PVt6/0suwnba7XULdXuJXjkkVHV2LKQ3HnnByQakpe1Vyuo6ghnl27LgIN7YUryCvPB4q17NaTE39XlAouDfsGwfF3UbbuR6DHFS2t6dGmusSi7GnWJ18j31uWOfxX86hXQfbc+PBnPscv5JtMDyu0jd643OSxwCOMms5rD/ZPbqukW20AblLNjzYscn8qzCuhcHl5Xc3+RSlKkzFKUoBQ0pQHjdxbkZfVSPiMVzf7LPm9at19GkT/kcfurpWuZ+wT412D33Dj/HWc+UdnT/Ca+x0zSqVWtDjKVzX7YJd+s3GPIRr8I1/jXShNcx+0d92tXX++VfgqCs8nB19J82/szo/RLfu7aFB0WNF+Cir2vmJMAD0GPhX0a0OQ0v27vbc3Meo2hZZbe7FtcAgruK+Y9eBtz5isa7Z6cklxq05zuhmi7vB4+dO05/ACoXXpXN/PEGOx7tztz4S3elQceuOKuNRuXI1LcxO6ZA2T12zsBn7gK5nLc9qOFxS38GZdoGA1G7z56V/lrUbJoq3cejwOSBJbyjI6gg5H5ioDthcybreQs26ayi3tnlhyCCf7tSHyh47/S4w7DZHbgAHG3vTlh7s7uRS7ChpSd+zYfZXVDL2fcMcutrITwB4cSqvA4/8s/Coi+47JJ+ov/3VjXZa5lTR9T8TDYIYlx5DdLvUen0z8a9Lq8f/AEYjG44+VFMZ42jJ2/dnmrt/0Y9qpfyRcaJpaW7ajHHnB0xZOTk5kjRz5DzNe3Zhh8q0b3Wsv+KaonS5ne+kTcfnNP2sM/SAs1IB+4jNRPYyWRrhmDN8xaXDIcnwAQuRj08TVRPg2cG7tmQdh7b5PcWV0rYM1zPBKCARsQEjHoalu2UoFxczjpHd2Umf0WibP5GsDhu5RYIyuw2XTbT6F4QT8f41MSNJJ/WqMzHZGj4J84pEUfAZFE/AlierU2bk9ln+qLX9T/8ARrLKxP2Wf6otf1D/AImrLK6FweRk+b/IpSlSUFKUoBQ0pQFK5cu5WsNXZyDm3ui+PVQ+Tj71P511GRWsPar7MGu2+VWoBnAxJH07wAcFSeN46e+qTVnT004xk1Lhmx7C+SaNZImDo4DKwOQQaua5hsLnVNPOIxcweqlSVP8AcYEefUD8alP+1bWPtH/44/lqNaLPpXezT/c6EurhUUuzBVUZZicAAepNcuXUvyzVWZeRcXWV/VaXA/5audR1bU787ZPlM2T9BUfZ+yqhfjWxvZh7KXt5Uu7zAkUZii67SRjc5+0B0HlzUO5mkYxwJuTttG2hVDVFH419VqcBi0ns1sWmWbujvWUz53NguxydwzyM84r4k9mGnt3mYP7Zt8njfk7i32uOT5VllKikX7kvZhnaX2e2L2ymSJttpGe7CswO1Ru2sc+IZFYdb2dnHdJNPFvZe5EThmGWVWkaQc4Yb9qjyCrzgAmtxOgIIIyDwQeQQfUVbNpkRAUxoQBtAKggKfIccLwOOnFKRGuXs1zZXVk9vNEtqVhuMSybpNqvKxQnDHlYxkYfocHA61b3q6eLRrX5PIEVw4iLnwnaCZeTnA7weEnJ8JwAc1tFrJDnKKc4zlRzjpnjnHl6VU2i7t21c884GecZ59eKUhrl7NVaNp1rZTmeWKeSYrIsWWAOyNY4ghjGANwfJyMKOpyDV72Y0/T45ZI0tJ0a5XupiWLxKJEZ9iNnoQvGBnBU9CK2U9spzlVOcjkA9Rg/EVVYQOgA+4DypSGuXsxqD2a2Cxd0sHg7xZsFnPjQYByT0x5dDVxH2Cs1adu5BNyCs2WY7gzbiOvHI8qyACq0pDXL2WunabHBEsUKBI0GFUdAKuqUqSopSlAKUpQClKUAqhFKUBQrnrXz8nX7K/AVSlAemKYpSgK0pSgFKUoBSlKAUpSgFKUoBSlKAUpSgFKUoBSlKA//2Q==">
            <a:hlinkClick r:id="rId8"/>
          </p:cNvPr>
          <p:cNvSpPr>
            <a:spLocks noChangeAspect="1" noChangeArrowheads="1"/>
          </p:cNvSpPr>
          <p:nvPr/>
        </p:nvSpPr>
        <p:spPr bwMode="auto">
          <a:xfrm>
            <a:off x="46038" y="-661988"/>
            <a:ext cx="2381250" cy="13811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490" name="AutoShape 10" descr="data:image/jpeg;base64,/9j/4AAQSkZJRgABAQAAAQABAAD/2wCEAAkGBhQSEBUUEhQVFRUUFxwVFBcVGRcXFhgZGBYYGRwcFhcYGyYeFxklHRYdIC8gIycpLCwsHR4xNTAqNSYrLCoBCQoKDgwOGA8PGCwcHyUpKSwpLCkpKSwpKSkqNSkpKSwpKSwpLCwqLCwpLCwsNCwsKSksLCksLCkyKSkpLCkpKf/AABEIAHQAyAMBIgACEQEDEQH/xAAcAAEAAQUBAQAAAAAAAAAAAAAABQEEBgcIAwL/xABJEAACAQMDAQUDCAYGBwkAAAABAgMABBEFEiExBhMiQVEHYZEUIzJCUnGBoWJyksHR0ggVM4KywxY1U3OTorEXGCRDVGOUs8L/xAAZAQEAAwEBAAAAAAAAAAAAAAAAAQIDBAX/xAAoEQACAgEDBAEDBQAAAAAAAAAAAQIRAxIhMQQTQVEyFGFxUoGCsdH/2gAMAwEAAhEDEQA/AN40pSgGaiL7XMLmMArnbvOdpY8ARqvMrZ8hge+vHUtTDSGMrIY14cojMHPmmR0UfW9enrVhZaqs0vfGObYvhtx3TEY85OnBPQeig/aqrZZIuItJuZvFPcSRr1EcW1D/AH2AOD7h8T5WNl2b+URmXv7iMSD5jbK/hT6rNk+Jm+lz5HHvq/17WlNu6BJgZB3QPduP7Tw8HHUAk1ex6wgAAimAHAAifAHQcY6Yqm5ZWuCD0y2uthaKdy8bGOWGUq6llPJRyNwBGCM8YIHHlMad2g3D51dhB2secK3pIDzGfvJHoxq0g1dFupBsm+cRX/snzlSVPl6ba89VvwrCaOKbcvEi90/zkfOQQRgkfSGfePrVaw1ZlANVqB0nVl3KqiTunA7tmUqFz0XJ6qR0+HpU7mrIo1RWlKVJApSlAKUpQClKUApSlAKUpQClKUApSlAKttRuNkTMOuML+seF/MirmovtFMEiVmOFEse7qeO8X0qGDw1WIx2oiQ+JysIPnmRsM2fXBY59alYYQqhV4CjAHoAMD8qgdT16AvB4zgS5+hJ17t8fV9avx2ig+2f2JP5azZamNW5aBfWYH9lWP7qkqx2/1+EzQHeeHb6kn+zb9CpAdooPtn9iT+WgoXx23VuftCSP4qJP8qpHFY9qGvwma3IY+F2J8En+xk/RqR/0hg+2f2JP5aCmWthbZSe3PHduQhHUK43oR71JIB/RqV064LxKx6kYb7xwfzFQcWvwi6kO44MUf1JOoeby2e+pHs7KGiZgcgyyY69O8PrVkGiUpSlXKilKUApSlAKUpQClKUApSlAKUpQClKUAq01WEtEwHLDDL+spDD8xV3VDQEPrUoNusy5IjZJh+qpG7j9QmpVTxxUbMRCWV8dy5OCeFQnqrE8AEkkH3kelWGi9oIUBgeaLMWNjd4nijP0frdR9Ej3e+s2mW5RIaocSW5/93Hxjf+FSYrHte1uARBhNETHIj4EiZwHAbz9Cakf69tx1nh/4kf8ANUDwed/zdWw9O9f4IF/zKk81jw1uBrwnvosRw7Qe8TGZHBOPF6RLVxqXaeGOMlZYmY+FFEicueAOvA8yfIA0oUysN0BLdTMcJGFTPliJWdj8ZCPwq70GErbpuGGbLsD1BcliD7xnFROnWvfBIwd0UZ7yWQHImlLb8KfNQ3iJ6fRHrjJQKvFEMrSlKsQKUpQClKUApSlAKUpQClKUApSlAfLHg+dK+qUB8yPgE+gzUNoHbK0vRm3mVz5ofDIPvRsEVNGuYvaJoZstTmVcqrsZoiMg7XJY7SOmCSKrKVG2HF3XpujpqaEOpVgGUjBBGQQfIioHUOzxAHdANsO6PON6H9Enh1PQq2OPOtGaL7W9QtgB3wmQdFmG449z5DfEms00/wDpArwJ7Rh6mNwR8GA/61CmmaPpsseFZnEWtwn5q6j7lyMHehEbg8Ha+McjyJzXzpGuW8cJjmli3242uSUyyr9F/fuXB+/NQUftz09hhluF9QYwf+jGh9sGk9dr5/3HNQ2n5K9qfmLJbTdViEbyBDLNM5YRRLvKg8IpbG1CFUZJOMk1dWOgySsZLkLHkYEaEEqueRuAwCcckZJ6ZA4rGpPbxYqMJFcH0wqKPzfj4VD339IE4+ZtPxkk/cq/vqdS9krDlfETcMUQUAKAABgAcAAeQFQOudvLS1kSKSTdLIyoscfifLMFG4DhRkjrWitd9q+oXQKmXukPVYF2ftNy3516eyvs613qKOQTHbkTSE5PI+gOepJH5Go170i30rUXKTo6SqtUFWWtTSrbymBd0oRjGvq+PD199aHIfNzr0KSiJn+cJUbQCSu44UvjhASeM4zUhWuY+ztzi3Kxv3ccpnlWRws08yrlZJ2BPG/kID0AHHSpQalqwQMbe3JMTN3e4ghww2pu3csy+nAI6mgMypWMXGo37XCqkCpEApyxVtxOc7nz4AOOAGJOfLmvGPUdSEd18yrOjN3GQFVlCjaAA2Xy2Tk7cDrzxQGWA1WsQW+vRsRLfusqGbAVgXY5bJL4iHnjxHnjOK84tY1R3R/k0aRlmV42I3gAHad+7nJ8wv8AGhFmZZqtYnZ6vqPzLS2seHZxIkbZdBgmMszEKPRsZ/dWVqeOetCStKUoBSlKAUpSgKViHtH7CLqNv4cCeMEwt6+qN+ifyOKzCqEUJjJxdo5Z0jUmsp2iu7dZYwds8EqjI98ZP0H9COD+Y2nZ+yTS76BLi1kmRJBuGxwQPUbXB2kHjFS3tY7FR3VnJOqgXECl1YDllUZZG9RjJHoawP2GdpHjvDaEkxzKXUeSyKM5HplQQfuBrFKnTO9zeSHcg6a5JW5/o+HPzd5x+nFz8VbB+FeP/d8k/wDVp/w2/mrdVVq+iJh9Vl/UaZi/o9nPjvOP0Yv4vV9L7GtOs4nnu5p5EiXc2SqL+AQbiT0xmtr1pf289pj3kdkpwoUTS+hJJCA+4YJ/EVDUYq6LQyZcslHUYQQ+o3SW1lAsMbN83Enkvm8znlyB1JPuFdBdj+yUWn2ywx8k+KR/N3xyT7vIDyFY37HeyKW1ktww+euV3En6sZ5VR+GCfXPurYNTFVuVz5beiPCOdNS7YXTavIFmkVGulTarEDakwUADPHn9+a+NQ7TXQ/rDFxN4JwEw7eEfKHXw88DHFSel9llub+5g3JHdQ33fgvuy0IZmKrgHJyQfuNWPamCNJNZUbVImh7sZAPLlm2jz9TWLs71KF1Xg8+2Xau57uxQTyjbapIxDHJdi3LEHk4A607ZdsLppYHS4lTdawuQjlRuK8nA8yRUl2o0SJ76dNo2w6aJIwOisqAjH4mviDTYHOj9+q7JLeQSljgFUztyc+XlTei0e3s3H2fHaDtjdSaTYyd/IJO8mjd1YqzbMY3EdTzUBB2qu/k0x+Uz5DRYO9uMl84546flWTafoobTLbcm9P/HSrkEgYjOwk+XKjBqMOkoNLlcR4zawPux1f5Q4Jz9rbxRpiDxpVXkk9A7T3C6iN00rKtn3m1mJXcLQNkg+e7nPrUV2M7W3Pe3IaeRu8tZ25YnDrGzqy8+E5HlUtYwRme+ZAp2aUm0g52sYI1bBB4PUGrbspo8Yu9MOOLm1lMoP1smZTn8MfCp3Ky0PVt6/0suwnba7XULdXuJXjkkVHV2LKQ3HnnByQakpe1Vyuo6ghnl27LgIN7YUryCvPB4q17NaTE39XlAouDfsGwfF3UbbuR6DHFS2t6dGmusSi7GnWJ18j31uWOfxX86hXQfbc+PBnPscv5JtMDyu0jd643OSxwCOMms5rD/ZPbqukW20AblLNjzYscn8qzCuhcHl5Xc3+RSlKkzFKUoBQ0pQHjdxbkZfVSPiMVzf7LPm9at19GkT/kcfurpWuZ+wT412D33Dj/HWc+UdnT/Ca+x0zSqVWtDjKVzX7YJd+s3GPIRr8I1/jXShNcx+0d92tXX++VfgqCs8nB19J82/szo/RLfu7aFB0WNF+Cir2vmJMAD0GPhX0a0OQ0v27vbc3Meo2hZZbe7FtcAgruK+Y9eBtz5isa7Z6cklxq05zuhmi7vB4+dO05/ACoXXpXN/PEGOx7tztz4S3elQceuOKuNRuXI1LcxO6ZA2T12zsBn7gK5nLc9qOFxS38GZdoGA1G7z56V/lrUbJoq3cejwOSBJbyjI6gg5H5ioDthcybreQs26ayi3tnlhyCCf7tSHyh47/S4w7DZHbgAHG3vTlh7s7uRS7ChpSd+zYfZXVDL2fcMcutrITwB4cSqvA4/8s/Coi+47JJ+ov/3VjXZa5lTR9T8TDYIYlx5DdLvUen0z8a9Lq8f/AEYjG44+VFMZ42jJ2/dnmrt/0Y9qpfyRcaJpaW7ajHHnB0xZOTk5kjRz5DzNe3Zhh8q0b3Wsv+KaonS5ne+kTcfnNP2sM/SAs1IB+4jNRPYyWRrhmDN8xaXDIcnwAQuRj08TVRPg2cG7tmQdh7b5PcWV0rYM1zPBKCARsQEjHoalu2UoFxczjpHd2Umf0WibP5GsDhu5RYIyuw2XTbT6F4QT8f41MSNJJ/WqMzHZGj4J84pEUfAZFE/AlierU2bk9ln+qLX9T/8ARrLKxP2Wf6otf1D/AImrLK6FweRk+b/IpSlSUFKUoBQ0pQFK5cu5WsNXZyDm3ui+PVQ+Tj71P511GRWsPar7MGu2+VWoBnAxJH07wAcFSeN46e+qTVnT004xk1Lhmx7C+SaNZImDo4DKwOQQaua5hsLnVNPOIxcweqlSVP8AcYEefUD8alP+1bWPtH/44/lqNaLPpXezT/c6EurhUUuzBVUZZicAAepNcuXUvyzVWZeRcXWV/VaXA/5audR1bU787ZPlM2T9BUfZ+yqhfjWxvZh7KXt5Uu7zAkUZii67SRjc5+0B0HlzUO5mkYxwJuTttG2hVDVFH419VqcBi0ns1sWmWbujvWUz53NguxydwzyM84r4k9mGnt3mYP7Zt8njfk7i32uOT5VllKikX7kvZhnaX2e2L2ymSJttpGe7CswO1Ru2sc+IZFYdb2dnHdJNPFvZe5EThmGWVWkaQc4Yb9qjyCrzgAmtxOgIIIyDwQeQQfUVbNpkRAUxoQBtAKggKfIccLwOOnFKRGuXs1zZXVk9vNEtqVhuMSybpNqvKxQnDHlYxkYfocHA61b3q6eLRrX5PIEVw4iLnwnaCZeTnA7weEnJ8JwAc1tFrJDnKKc4zlRzjpnjnHl6VU2i7t21c884GecZ59eKUhrl7NVaNp1rZTmeWKeSYrIsWWAOyNY4ghjGANwfJyMKOpyDV72Y0/T45ZI0tJ0a5XupiWLxKJEZ9iNnoQvGBnBU9CK2U9spzlVOcjkA9Rg/EVVYQOgA+4DypSGuXsxqD2a2Cxd0sHg7xZsFnPjQYByT0x5dDVxH2Cs1adu5BNyCs2WY7gzbiOvHI8qyACq0pDXL2WunabHBEsUKBI0GFUdAKuqUqSopSlAKUpQClKUAqhFKUBQrnrXz8nX7K/AVSlAemKYpSgK0pSgFKUoBSlKAUpSgFKUoBSlKAUpSgFKUoBSlKA//2Q==">
            <a:hlinkClick r:id="rId8"/>
          </p:cNvPr>
          <p:cNvSpPr>
            <a:spLocks noChangeAspect="1" noChangeArrowheads="1"/>
          </p:cNvSpPr>
          <p:nvPr/>
        </p:nvSpPr>
        <p:spPr bwMode="auto">
          <a:xfrm>
            <a:off x="46038" y="-661988"/>
            <a:ext cx="2381250" cy="13811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492" name="AutoShape 12" descr="data:image/jpeg;base64,/9j/4AAQSkZJRgABAQAAAQABAAD/2wCEAAkGBhQSEBUUEhQVFRUUFxwVFBcVGRcXFhgZGBYYGRwcFhcYGyYeFxklHRYdIC8gIycpLCwsHR4xNTAqNSYrLCoBCQoKDgwOGA8PGCwcHyUpKSwpLCkpKSwpKSkqNSkpKSwpKSwpLCwqLCwpLCwsNCwsKSksLCksLCkyKSkpLCkpKf/AABEIAHQAyAMBIgACEQEDEQH/xAAcAAEAAQUBAQAAAAAAAAAAAAAABQEEBgcIAwL/xABJEAACAQMDAQUDCAYGBwkAAAABAgMABBEFEiExBhMiQVEHYZEUIzJCUnGBoWJyksHR0ggVM4KywxY1U3OTorEXGCRDVGOUs8L/xAAZAQEAAwEBAAAAAAAAAAAAAAAAAQIDBAX/xAAoEQACAgEDBAEDBQAAAAAAAAAAAQIRAxIhMQQTQVEyFGFxUoGCsdH/2gAMAwEAAhEDEQA/AN40pSgGaiL7XMLmMArnbvOdpY8ARqvMrZ8hge+vHUtTDSGMrIY14cojMHPmmR0UfW9enrVhZaqs0vfGObYvhtx3TEY85OnBPQeig/aqrZZIuItJuZvFPcSRr1EcW1D/AH2AOD7h8T5WNl2b+URmXv7iMSD5jbK/hT6rNk+Jm+lz5HHvq/17WlNu6BJgZB3QPduP7Tw8HHUAk1ex6wgAAimAHAAifAHQcY6Yqm5ZWuCD0y2uthaKdy8bGOWGUq6llPJRyNwBGCM8YIHHlMad2g3D51dhB2secK3pIDzGfvJHoxq0g1dFupBsm+cRX/snzlSVPl6ba89VvwrCaOKbcvEi90/zkfOQQRgkfSGfePrVaw1ZlANVqB0nVl3KqiTunA7tmUqFz0XJ6qR0+HpU7mrIo1RWlKVJApSlAKUpQClKUApSlAKUpQClKUApSlAKttRuNkTMOuML+seF/MirmovtFMEiVmOFEse7qeO8X0qGDw1WIx2oiQ+JysIPnmRsM2fXBY59alYYQqhV4CjAHoAMD8qgdT16AvB4zgS5+hJ17t8fV9avx2ig+2f2JP5azZamNW5aBfWYH9lWP7qkqx2/1+EzQHeeHb6kn+zb9CpAdooPtn9iT+WgoXx23VuftCSP4qJP8qpHFY9qGvwma3IY+F2J8En+xk/RqR/0hg+2f2JP5aCmWthbZSe3PHduQhHUK43oR71JIB/RqV064LxKx6kYb7xwfzFQcWvwi6kO44MUf1JOoeby2e+pHs7KGiZgcgyyY69O8PrVkGiUpSlXKilKUApSlAKUpQClKUApSlAKUpQClKUAq01WEtEwHLDDL+spDD8xV3VDQEPrUoNusy5IjZJh+qpG7j9QmpVTxxUbMRCWV8dy5OCeFQnqrE8AEkkH3kelWGi9oIUBgeaLMWNjd4nijP0frdR9Ej3e+s2mW5RIaocSW5/93Hxjf+FSYrHte1uARBhNETHIj4EiZwHAbz9Cakf69tx1nh/4kf8ANUDwed/zdWw9O9f4IF/zKk81jw1uBrwnvosRw7Qe8TGZHBOPF6RLVxqXaeGOMlZYmY+FFEicueAOvA8yfIA0oUysN0BLdTMcJGFTPliJWdj8ZCPwq70GErbpuGGbLsD1BcliD7xnFROnWvfBIwd0UZ7yWQHImlLb8KfNQ3iJ6fRHrjJQKvFEMrSlKsQKUpQClKUApSlAKUpQClKUApSlAfLHg+dK+qUB8yPgE+gzUNoHbK0vRm3mVz5ofDIPvRsEVNGuYvaJoZstTmVcqrsZoiMg7XJY7SOmCSKrKVG2HF3XpujpqaEOpVgGUjBBGQQfIioHUOzxAHdANsO6PON6H9Enh1PQq2OPOtGaL7W9QtgB3wmQdFmG449z5DfEms00/wDpArwJ7Rh6mNwR8GA/61CmmaPpsseFZnEWtwn5q6j7lyMHehEbg8Ha+McjyJzXzpGuW8cJjmli3242uSUyyr9F/fuXB+/NQUftz09hhluF9QYwf+jGh9sGk9dr5/3HNQ2n5K9qfmLJbTdViEbyBDLNM5YRRLvKg8IpbG1CFUZJOMk1dWOgySsZLkLHkYEaEEqueRuAwCcckZJ6ZA4rGpPbxYqMJFcH0wqKPzfj4VD339IE4+ZtPxkk/cq/vqdS9krDlfETcMUQUAKAABgAcAAeQFQOudvLS1kSKSTdLIyoscfifLMFG4DhRkjrWitd9q+oXQKmXukPVYF2ftNy3516eyvs613qKOQTHbkTSE5PI+gOepJH5Go170i30rUXKTo6SqtUFWWtTSrbymBd0oRjGvq+PD199aHIfNzr0KSiJn+cJUbQCSu44UvjhASeM4zUhWuY+ztzi3Kxv3ccpnlWRws08yrlZJ2BPG/kID0AHHSpQalqwQMbe3JMTN3e4ghww2pu3csy+nAI6mgMypWMXGo37XCqkCpEApyxVtxOc7nz4AOOAGJOfLmvGPUdSEd18yrOjN3GQFVlCjaAA2Xy2Tk7cDrzxQGWA1WsQW+vRsRLfusqGbAVgXY5bJL4iHnjxHnjOK84tY1R3R/k0aRlmV42I3gAHad+7nJ8wv8AGhFmZZqtYnZ6vqPzLS2seHZxIkbZdBgmMszEKPRsZ/dWVqeOetCStKUoBSlKAUpSgKViHtH7CLqNv4cCeMEwt6+qN+ifyOKzCqEUJjJxdo5Z0jUmsp2iu7dZYwds8EqjI98ZP0H9COD+Y2nZ+yTS76BLi1kmRJBuGxwQPUbXB2kHjFS3tY7FR3VnJOqgXECl1YDllUZZG9RjJHoawP2GdpHjvDaEkxzKXUeSyKM5HplQQfuBrFKnTO9zeSHcg6a5JW5/o+HPzd5x+nFz8VbB+FeP/d8k/wDVp/w2/mrdVVq+iJh9Vl/UaZi/o9nPjvOP0Yv4vV9L7GtOs4nnu5p5EiXc2SqL+AQbiT0xmtr1pf289pj3kdkpwoUTS+hJJCA+4YJ/EVDUYq6LQyZcslHUYQQ+o3SW1lAsMbN83Enkvm8znlyB1JPuFdBdj+yUWn2ywx8k+KR/N3xyT7vIDyFY37HeyKW1ktww+euV3En6sZ5VR+GCfXPurYNTFVuVz5beiPCOdNS7YXTavIFmkVGulTarEDakwUADPHn9+a+NQ7TXQ/rDFxN4JwEw7eEfKHXw88DHFSel9llub+5g3JHdQ33fgvuy0IZmKrgHJyQfuNWPamCNJNZUbVImh7sZAPLlm2jz9TWLs71KF1Xg8+2Xau57uxQTyjbapIxDHJdi3LEHk4A607ZdsLppYHS4lTdawuQjlRuK8nA8yRUl2o0SJ76dNo2w6aJIwOisqAjH4mviDTYHOj9+q7JLeQSljgFUztyc+XlTei0e3s3H2fHaDtjdSaTYyd/IJO8mjd1YqzbMY3EdTzUBB2qu/k0x+Uz5DRYO9uMl84546flWTafoobTLbcm9P/HSrkEgYjOwk+XKjBqMOkoNLlcR4zawPux1f5Q4Jz9rbxRpiDxpVXkk9A7T3C6iN00rKtn3m1mJXcLQNkg+e7nPrUV2M7W3Pe3IaeRu8tZ25YnDrGzqy8+E5HlUtYwRme+ZAp2aUm0g52sYI1bBB4PUGrbspo8Yu9MOOLm1lMoP1smZTn8MfCp3Ky0PVt6/0suwnba7XULdXuJXjkkVHV2LKQ3HnnByQakpe1Vyuo6ghnl27LgIN7YUryCvPB4q17NaTE39XlAouDfsGwfF3UbbuR6DHFS2t6dGmusSi7GnWJ18j31uWOfxX86hXQfbc+PBnPscv5JtMDyu0jd643OSxwCOMms5rD/ZPbqukW20AblLNjzYscn8qzCuhcHl5Xc3+RSlKkzFKUoBQ0pQHjdxbkZfVSPiMVzf7LPm9at19GkT/kcfurpWuZ+wT412D33Dj/HWc+UdnT/Ca+x0zSqVWtDjKVzX7YJd+s3GPIRr8I1/jXShNcx+0d92tXX++VfgqCs8nB19J82/szo/RLfu7aFB0WNF+Cir2vmJMAD0GPhX0a0OQ0v27vbc3Meo2hZZbe7FtcAgruK+Y9eBtz5isa7Z6cklxq05zuhmi7vB4+dO05/ACoXXpXN/PEGOx7tztz4S3elQceuOKuNRuXI1LcxO6ZA2T12zsBn7gK5nLc9qOFxS38GZdoGA1G7z56V/lrUbJoq3cejwOSBJbyjI6gg5H5ioDthcybreQs26ayi3tnlhyCCf7tSHyh47/S4w7DZHbgAHG3vTlh7s7uRS7ChpSd+zYfZXVDL2fcMcutrITwB4cSqvA4/8s/Coi+47JJ+ov/3VjXZa5lTR9T8TDYIYlx5DdLvUen0z8a9Lq8f/AEYjG44+VFMZ42jJ2/dnmrt/0Y9qpfyRcaJpaW7ajHHnB0xZOTk5kjRz5DzNe3Zhh8q0b3Wsv+KaonS5ne+kTcfnNP2sM/SAs1IB+4jNRPYyWRrhmDN8xaXDIcnwAQuRj08TVRPg2cG7tmQdh7b5PcWV0rYM1zPBKCARsQEjHoalu2UoFxczjpHd2Umf0WibP5GsDhu5RYIyuw2XTbT6F4QT8f41MSNJJ/WqMzHZGj4J84pEUfAZFE/AlierU2bk9ln+qLX9T/8ARrLKxP2Wf6otf1D/AImrLK6FweRk+b/IpSlSUFKUoBQ0pQFK5cu5WsNXZyDm3ui+PVQ+Tj71P511GRWsPar7MGu2+VWoBnAxJH07wAcFSeN46e+qTVnT004xk1Lhmx7C+SaNZImDo4DKwOQQaua5hsLnVNPOIxcweqlSVP8AcYEefUD8alP+1bWPtH/44/lqNaLPpXezT/c6EurhUUuzBVUZZicAAepNcuXUvyzVWZeRcXWV/VaXA/5audR1bU787ZPlM2T9BUfZ+yqhfjWxvZh7KXt5Uu7zAkUZii67SRjc5+0B0HlzUO5mkYxwJuTttG2hVDVFH419VqcBi0ns1sWmWbujvWUz53NguxydwzyM84r4k9mGnt3mYP7Zt8njfk7i32uOT5VllKikX7kvZhnaX2e2L2ymSJttpGe7CswO1Ru2sc+IZFYdb2dnHdJNPFvZe5EThmGWVWkaQc4Yb9qjyCrzgAmtxOgIIIyDwQeQQfUVbNpkRAUxoQBtAKggKfIccLwOOnFKRGuXs1zZXVk9vNEtqVhuMSybpNqvKxQnDHlYxkYfocHA61b3q6eLRrX5PIEVw4iLnwnaCZeTnA7weEnJ8JwAc1tFrJDnKKc4zlRzjpnjnHl6VU2i7t21c884GecZ59eKUhrl7NVaNp1rZTmeWKeSYrIsWWAOyNY4ghjGANwfJyMKOpyDV72Y0/T45ZI0tJ0a5XupiWLxKJEZ9iNnoQvGBnBU9CK2U9spzlVOcjkA9Rg/EVVYQOgA+4DypSGuXsxqD2a2Cxd0sHg7xZsFnPjQYByT0x5dDVxH2Cs1adu5BNyCs2WY7gzbiOvHI8qyACq0pDXL2WunabHBEsUKBI0GFUdAKuqUqSopSlAKUpQClKUAqhFKUBQrnrXz8nX7K/AVSlAemKYpSgK0pSgFKUoBSlKAUpSgFKUoBSlKAUpSgFKUoBSlKA//2Q==">
            <a:hlinkClick r:id="rId8"/>
          </p:cNvPr>
          <p:cNvSpPr>
            <a:spLocks noChangeAspect="1" noChangeArrowheads="1"/>
          </p:cNvSpPr>
          <p:nvPr/>
        </p:nvSpPr>
        <p:spPr bwMode="auto">
          <a:xfrm>
            <a:off x="46038" y="-661988"/>
            <a:ext cx="2381250" cy="13811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494" name="AutoShape 14" descr="data:image/jpeg;base64,/9j/4AAQSkZJRgABAQAAAQABAAD/2wCEAAkGBhQSEBUUEhQVFRUUFxwVFBcVGRcXFhgZGBYYGRwcFhcYGyYeFxklHRYdIC8gIycpLCwsHR4xNTAqNSYrLCoBCQoKDgwOGA8PGCwcHyUpKSwpLCkpKSwpKSkqNSkpKSwpKSwpLCwqLCwpLCwsNCwsKSksLCksLCkyKSkpLCkpKf/AABEIAHQAyAMBIgACEQEDEQH/xAAcAAEAAQUBAQAAAAAAAAAAAAAABQEEBgcIAwL/xABJEAACAQMDAQUDCAYGBwkAAAABAgMABBEFEiExBhMiQVEHYZEUIzJCUnGBoWJyksHR0ggVM4KywxY1U3OTorEXGCRDVGOUs8L/xAAZAQEAAwEBAAAAAAAAAAAAAAAAAQIDBAX/xAAoEQACAgEDBAEDBQAAAAAAAAAAAQIRAxIhMQQTQVEyFGFxUoGCsdH/2gAMAwEAAhEDEQA/AN40pSgGaiL7XMLmMArnbvOdpY8ARqvMrZ8hge+vHUtTDSGMrIY14cojMHPmmR0UfW9enrVhZaqs0vfGObYvhtx3TEY85OnBPQeig/aqrZZIuItJuZvFPcSRr1EcW1D/AH2AOD7h8T5WNl2b+URmXv7iMSD5jbK/hT6rNk+Jm+lz5HHvq/17WlNu6BJgZB3QPduP7Tw8HHUAk1ex6wgAAimAHAAifAHQcY6Yqm5ZWuCD0y2uthaKdy8bGOWGUq6llPJRyNwBGCM8YIHHlMad2g3D51dhB2secK3pIDzGfvJHoxq0g1dFupBsm+cRX/snzlSVPl6ba89VvwrCaOKbcvEi90/zkfOQQRgkfSGfePrVaw1ZlANVqB0nVl3KqiTunA7tmUqFz0XJ6qR0+HpU7mrIo1RWlKVJApSlAKUpQClKUApSlAKUpQClKUApSlAKttRuNkTMOuML+seF/MirmovtFMEiVmOFEse7qeO8X0qGDw1WIx2oiQ+JysIPnmRsM2fXBY59alYYQqhV4CjAHoAMD8qgdT16AvB4zgS5+hJ17t8fV9avx2ig+2f2JP5azZamNW5aBfWYH9lWP7qkqx2/1+EzQHeeHb6kn+zb9CpAdooPtn9iT+WgoXx23VuftCSP4qJP8qpHFY9qGvwma3IY+F2J8En+xk/RqR/0hg+2f2JP5aCmWthbZSe3PHduQhHUK43oR71JIB/RqV064LxKx6kYb7xwfzFQcWvwi6kO44MUf1JOoeby2e+pHs7KGiZgcgyyY69O8PrVkGiUpSlXKilKUApSlAKUpQClKUApSlAKUpQClKUAq01WEtEwHLDDL+spDD8xV3VDQEPrUoNusy5IjZJh+qpG7j9QmpVTxxUbMRCWV8dy5OCeFQnqrE8AEkkH3kelWGi9oIUBgeaLMWNjd4nijP0frdR9Ej3e+s2mW5RIaocSW5/93Hxjf+FSYrHte1uARBhNETHIj4EiZwHAbz9Cakf69tx1nh/4kf8ANUDwed/zdWw9O9f4IF/zKk81jw1uBrwnvosRw7Qe8TGZHBOPF6RLVxqXaeGOMlZYmY+FFEicueAOvA8yfIA0oUysN0BLdTMcJGFTPliJWdj8ZCPwq70GErbpuGGbLsD1BcliD7xnFROnWvfBIwd0UZ7yWQHImlLb8KfNQ3iJ6fRHrjJQKvFEMrSlKsQKUpQClKUApSlAKUpQClKUApSlAfLHg+dK+qUB8yPgE+gzUNoHbK0vRm3mVz5ofDIPvRsEVNGuYvaJoZstTmVcqrsZoiMg7XJY7SOmCSKrKVG2HF3XpujpqaEOpVgGUjBBGQQfIioHUOzxAHdANsO6PON6H9Enh1PQq2OPOtGaL7W9QtgB3wmQdFmG449z5DfEms00/wDpArwJ7Rh6mNwR8GA/61CmmaPpsseFZnEWtwn5q6j7lyMHehEbg8Ha+McjyJzXzpGuW8cJjmli3242uSUyyr9F/fuXB+/NQUftz09hhluF9QYwf+jGh9sGk9dr5/3HNQ2n5K9qfmLJbTdViEbyBDLNM5YRRLvKg8IpbG1CFUZJOMk1dWOgySsZLkLHkYEaEEqueRuAwCcckZJ6ZA4rGpPbxYqMJFcH0wqKPzfj4VD339IE4+ZtPxkk/cq/vqdS9krDlfETcMUQUAKAABgAcAAeQFQOudvLS1kSKSTdLIyoscfifLMFG4DhRkjrWitd9q+oXQKmXukPVYF2ftNy3516eyvs613qKOQTHbkTSE5PI+gOepJH5Go170i30rUXKTo6SqtUFWWtTSrbymBd0oRjGvq+PD199aHIfNzr0KSiJn+cJUbQCSu44UvjhASeM4zUhWuY+ztzi3Kxv3ccpnlWRws08yrlZJ2BPG/kID0AHHSpQalqwQMbe3JMTN3e4ghww2pu3csy+nAI6mgMypWMXGo37XCqkCpEApyxVtxOc7nz4AOOAGJOfLmvGPUdSEd18yrOjN3GQFVlCjaAA2Xy2Tk7cDrzxQGWA1WsQW+vRsRLfusqGbAVgXY5bJL4iHnjxHnjOK84tY1R3R/k0aRlmV42I3gAHad+7nJ8wv8AGhFmZZqtYnZ6vqPzLS2seHZxIkbZdBgmMszEKPRsZ/dWVqeOetCStKUoBSlKAUpSgKViHtH7CLqNv4cCeMEwt6+qN+ifyOKzCqEUJjJxdo5Z0jUmsp2iu7dZYwds8EqjI98ZP0H9COD+Y2nZ+yTS76BLi1kmRJBuGxwQPUbXB2kHjFS3tY7FR3VnJOqgXECl1YDllUZZG9RjJHoawP2GdpHjvDaEkxzKXUeSyKM5HplQQfuBrFKnTO9zeSHcg6a5JW5/o+HPzd5x+nFz8VbB+FeP/d8k/wDVp/w2/mrdVVq+iJh9Vl/UaZi/o9nPjvOP0Yv4vV9L7GtOs4nnu5p5EiXc2SqL+AQbiT0xmtr1pf289pj3kdkpwoUTS+hJJCA+4YJ/EVDUYq6LQyZcslHUYQQ+o3SW1lAsMbN83Enkvm8znlyB1JPuFdBdj+yUWn2ywx8k+KR/N3xyT7vIDyFY37HeyKW1ktww+euV3En6sZ5VR+GCfXPurYNTFVuVz5beiPCOdNS7YXTavIFmkVGulTarEDakwUADPHn9+a+NQ7TXQ/rDFxN4JwEw7eEfKHXw88DHFSel9llub+5g3JHdQ33fgvuy0IZmKrgHJyQfuNWPamCNJNZUbVImh7sZAPLlm2jz9TWLs71KF1Xg8+2Xau57uxQTyjbapIxDHJdi3LEHk4A607ZdsLppYHS4lTdawuQjlRuK8nA8yRUl2o0SJ76dNo2w6aJIwOisqAjH4mviDTYHOj9+q7JLeQSljgFUztyc+XlTei0e3s3H2fHaDtjdSaTYyd/IJO8mjd1YqzbMY3EdTzUBB2qu/k0x+Uz5DRYO9uMl84546flWTafoobTLbcm9P/HSrkEgYjOwk+XKjBqMOkoNLlcR4zawPux1f5Q4Jz9rbxRpiDxpVXkk9A7T3C6iN00rKtn3m1mJXcLQNkg+e7nPrUV2M7W3Pe3IaeRu8tZ25YnDrGzqy8+E5HlUtYwRme+ZAp2aUm0g52sYI1bBB4PUGrbspo8Yu9MOOLm1lMoP1smZTn8MfCp3Ky0PVt6/0suwnba7XULdXuJXjkkVHV2LKQ3HnnByQakpe1Vyuo6ghnl27LgIN7YUryCvPB4q17NaTE39XlAouDfsGwfF3UbbuR6DHFS2t6dGmusSi7GnWJ18j31uWOfxX86hXQfbc+PBnPscv5JtMDyu0jd643OSxwCOMms5rD/ZPbqukW20AblLNjzYscn8qzCuhcHl5Xc3+RSlKkzFKUoBQ0pQHjdxbkZfVSPiMVzf7LPm9at19GkT/kcfurpWuZ+wT412D33Dj/HWc+UdnT/Ca+x0zSqVWtDjKVzX7YJd+s3GPIRr8I1/jXShNcx+0d92tXX++VfgqCs8nB19J82/szo/RLfu7aFB0WNF+Cir2vmJMAD0GPhX0a0OQ0v27vbc3Meo2hZZbe7FtcAgruK+Y9eBtz5isa7Z6cklxq05zuhmi7vB4+dO05/ACoXXpXN/PEGOx7tztz4S3elQceuOKuNRuXI1LcxO6ZA2T12zsBn7gK5nLc9qOFxS38GZdoGA1G7z56V/lrUbJoq3cejwOSBJbyjI6gg5H5ioDthcybreQs26ayi3tnlhyCCf7tSHyh47/S4w7DZHbgAHG3vTlh7s7uRS7ChpSd+zYfZXVDL2fcMcutrITwB4cSqvA4/8s/Coi+47JJ+ov/3VjXZa5lTR9T8TDYIYlx5DdLvUen0z8a9Lq8f/AEYjG44+VFMZ42jJ2/dnmrt/0Y9qpfyRcaJpaW7ajHHnB0xZOTk5kjRz5DzNe3Zhh8q0b3Wsv+KaonS5ne+kTcfnNP2sM/SAs1IB+4jNRPYyWRrhmDN8xaXDIcnwAQuRj08TVRPg2cG7tmQdh7b5PcWV0rYM1zPBKCARsQEjHoalu2UoFxczjpHd2Umf0WibP5GsDhu5RYIyuw2XTbT6F4QT8f41MSNJJ/WqMzHZGj4J84pEUfAZFE/AlierU2bk9ln+qLX9T/8ARrLKxP2Wf6otf1D/AImrLK6FweRk+b/IpSlSUFKUoBQ0pQFK5cu5WsNXZyDm3ui+PVQ+Tj71P511GRWsPar7MGu2+VWoBnAxJH07wAcFSeN46e+qTVnT004xk1Lhmx7C+SaNZImDo4DKwOQQaua5hsLnVNPOIxcweqlSVP8AcYEefUD8alP+1bWPtH/44/lqNaLPpXezT/c6EurhUUuzBVUZZicAAepNcuXUvyzVWZeRcXWV/VaXA/5audR1bU787ZPlM2T9BUfZ+yqhfjWxvZh7KXt5Uu7zAkUZii67SRjc5+0B0HlzUO5mkYxwJuTttG2hVDVFH419VqcBi0ns1sWmWbujvWUz53NguxydwzyM84r4k9mGnt3mYP7Zt8njfk7i32uOT5VllKikX7kvZhnaX2e2L2ymSJttpGe7CswO1Ru2sc+IZFYdb2dnHdJNPFvZe5EThmGWVWkaQc4Yb9qjyCrzgAmtxOgIIIyDwQeQQfUVbNpkRAUxoQBtAKggKfIccLwOOnFKRGuXs1zZXVk9vNEtqVhuMSybpNqvKxQnDHlYxkYfocHA61b3q6eLRrX5PIEVw4iLnwnaCZeTnA7weEnJ8JwAc1tFrJDnKKc4zlRzjpnjnHl6VU2i7t21c884GecZ59eKUhrl7NVaNp1rZTmeWKeSYrIsWWAOyNY4ghjGANwfJyMKOpyDV72Y0/T45ZI0tJ0a5XupiWLxKJEZ9iNnoQvGBnBU9CK2U9spzlVOcjkA9Rg/EVVYQOgA+4DypSGuXsxqD2a2Cxd0sHg7xZsFnPjQYByT0x5dDVxH2Cs1adu5BNyCs2WY7gzbiOvHI8qyACq0pDXL2WunabHBEsUKBI0GFUdAKuqUqSopSlAKUpQClKUAqhFKUBQrnrXz8nX7K/AVSlAemKYpSgK0pSgFKUoBSlKAUpSgFKUoBSlKAUpSgFKUoBSlKA//2Q==">
            <a:hlinkClick r:id="rId8"/>
          </p:cNvPr>
          <p:cNvSpPr>
            <a:spLocks noChangeAspect="1" noChangeArrowheads="1"/>
          </p:cNvSpPr>
          <p:nvPr/>
        </p:nvSpPr>
        <p:spPr bwMode="auto">
          <a:xfrm>
            <a:off x="46038" y="-661988"/>
            <a:ext cx="2381250" cy="13811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496" name="AutoShape 16" descr="data:image/jpeg;base64,/9j/4AAQSkZJRgABAQAAAQABAAD/2wCEAAkGBhQSEBUUEhQVFRUUFxwVFBcVGRcXFhgZGBYYGRwcFhcYGyYeFxklHRYdIC8gIycpLCwsHR4xNTAqNSYrLCoBCQoKDgwOGA8PGCwcHyUpKSwpLCkpKSwpKSkqNSkpKSwpKSwpLCwqLCwpLCwsNCwsKSksLCksLCkyKSkpLCkpKf/AABEIAHQAyAMBIgACEQEDEQH/xAAcAAEAAQUBAQAAAAAAAAAAAAAABQEEBgcIAwL/xABJEAACAQMDAQUDCAYGBwkAAAABAgMABBEFEiExBhMiQVEHYZEUIzJCUnGBoWJyksHR0ggVM4KywxY1U3OTorEXGCRDVGOUs8L/xAAZAQEAAwEBAAAAAAAAAAAAAAAAAQIDBAX/xAAoEQACAgEDBAEDBQAAAAAAAAAAAQIRAxIhMQQTQVEyFGFxUoGCsdH/2gAMAwEAAhEDEQA/AN40pSgGaiL7XMLmMArnbvOdpY8ARqvMrZ8hge+vHUtTDSGMrIY14cojMHPmmR0UfW9enrVhZaqs0vfGObYvhtx3TEY85OnBPQeig/aqrZZIuItJuZvFPcSRr1EcW1D/AH2AOD7h8T5WNl2b+URmXv7iMSD5jbK/hT6rNk+Jm+lz5HHvq/17WlNu6BJgZB3QPduP7Tw8HHUAk1ex6wgAAimAHAAifAHQcY6Yqm5ZWuCD0y2uthaKdy8bGOWGUq6llPJRyNwBGCM8YIHHlMad2g3D51dhB2secK3pIDzGfvJHoxq0g1dFupBsm+cRX/snzlSVPl6ba89VvwrCaOKbcvEi90/zkfOQQRgkfSGfePrVaw1ZlANVqB0nVl3KqiTunA7tmUqFz0XJ6qR0+HpU7mrIo1RWlKVJApSlAKUpQClKUApSlAKUpQClKUApSlAKttRuNkTMOuML+seF/MirmovtFMEiVmOFEse7qeO8X0qGDw1WIx2oiQ+JysIPnmRsM2fXBY59alYYQqhV4CjAHoAMD8qgdT16AvB4zgS5+hJ17t8fV9avx2ig+2f2JP5azZamNW5aBfWYH9lWP7qkqx2/1+EzQHeeHb6kn+zb9CpAdooPtn9iT+WgoXx23VuftCSP4qJP8qpHFY9qGvwma3IY+F2J8En+xk/RqR/0hg+2f2JP5aCmWthbZSe3PHduQhHUK43oR71JIB/RqV064LxKx6kYb7xwfzFQcWvwi6kO44MUf1JOoeby2e+pHs7KGiZgcgyyY69O8PrVkGiUpSlXKilKUApSlAKUpQClKUApSlAKUpQClKUAq01WEtEwHLDDL+spDD8xV3VDQEPrUoNusy5IjZJh+qpG7j9QmpVTxxUbMRCWV8dy5OCeFQnqrE8AEkkH3kelWGi9oIUBgeaLMWNjd4nijP0frdR9Ej3e+s2mW5RIaocSW5/93Hxjf+FSYrHte1uARBhNETHIj4EiZwHAbz9Cakf69tx1nh/4kf8ANUDwed/zdWw9O9f4IF/zKk81jw1uBrwnvosRw7Qe8TGZHBOPF6RLVxqXaeGOMlZYmY+FFEicueAOvA8yfIA0oUysN0BLdTMcJGFTPliJWdj8ZCPwq70GErbpuGGbLsD1BcliD7xnFROnWvfBIwd0UZ7yWQHImlLb8KfNQ3iJ6fRHrjJQKvFEMrSlKsQKUpQClKUApSlAKUpQClKUApSlAfLHg+dK+qUB8yPgE+gzUNoHbK0vRm3mVz5ofDIPvRsEVNGuYvaJoZstTmVcqrsZoiMg7XJY7SOmCSKrKVG2HF3XpujpqaEOpVgGUjBBGQQfIioHUOzxAHdANsO6PON6H9Enh1PQq2OPOtGaL7W9QtgB3wmQdFmG449z5DfEms00/wDpArwJ7Rh6mNwR8GA/61CmmaPpsseFZnEWtwn5q6j7lyMHehEbg8Ha+McjyJzXzpGuW8cJjmli3242uSUyyr9F/fuXB+/NQUftz09hhluF9QYwf+jGh9sGk9dr5/3HNQ2n5K9qfmLJbTdViEbyBDLNM5YRRLvKg8IpbG1CFUZJOMk1dWOgySsZLkLHkYEaEEqueRuAwCcckZJ6ZA4rGpPbxYqMJFcH0wqKPzfj4VD339IE4+ZtPxkk/cq/vqdS9krDlfETcMUQUAKAABgAcAAeQFQOudvLS1kSKSTdLIyoscfifLMFG4DhRkjrWitd9q+oXQKmXukPVYF2ftNy3516eyvs613qKOQTHbkTSE5PI+gOepJH5Go170i30rUXKTo6SqtUFWWtTSrbymBd0oRjGvq+PD199aHIfNzr0KSiJn+cJUbQCSu44UvjhASeM4zUhWuY+ztzi3Kxv3ccpnlWRws08yrlZJ2BPG/kID0AHHSpQalqwQMbe3JMTN3e4ghww2pu3csy+nAI6mgMypWMXGo37XCqkCpEApyxVtxOc7nz4AOOAGJOfLmvGPUdSEd18yrOjN3GQFVlCjaAA2Xy2Tk7cDrzxQGWA1WsQW+vRsRLfusqGbAVgXY5bJL4iHnjxHnjOK84tY1R3R/k0aRlmV42I3gAHad+7nJ8wv8AGhFmZZqtYnZ6vqPzLS2seHZxIkbZdBgmMszEKPRsZ/dWVqeOetCStKUoBSlKAUpSgKViHtH7CLqNv4cCeMEwt6+qN+ifyOKzCqEUJjJxdo5Z0jUmsp2iu7dZYwds8EqjI98ZP0H9COD+Y2nZ+yTS76BLi1kmRJBuGxwQPUbXB2kHjFS3tY7FR3VnJOqgXECl1YDllUZZG9RjJHoawP2GdpHjvDaEkxzKXUeSyKM5HplQQfuBrFKnTO9zeSHcg6a5JW5/o+HPzd5x+nFz8VbB+FeP/d8k/wDVp/w2/mrdVVq+iJh9Vl/UaZi/o9nPjvOP0Yv4vV9L7GtOs4nnu5p5EiXc2SqL+AQbiT0xmtr1pf289pj3kdkpwoUTS+hJJCA+4YJ/EVDUYq6LQyZcslHUYQQ+o3SW1lAsMbN83Enkvm8znlyB1JPuFdBdj+yUWn2ywx8k+KR/N3xyT7vIDyFY37HeyKW1ktww+euV3En6sZ5VR+GCfXPurYNTFVuVz5beiPCOdNS7YXTavIFmkVGulTarEDakwUADPHn9+a+NQ7TXQ/rDFxN4JwEw7eEfKHXw88DHFSel9llub+5g3JHdQ33fgvuy0IZmKrgHJyQfuNWPamCNJNZUbVImh7sZAPLlm2jz9TWLs71KF1Xg8+2Xau57uxQTyjbapIxDHJdi3LEHk4A607ZdsLppYHS4lTdawuQjlRuK8nA8yRUl2o0SJ76dNo2w6aJIwOisqAjH4mviDTYHOj9+q7JLeQSljgFUztyc+XlTei0e3s3H2fHaDtjdSaTYyd/IJO8mjd1YqzbMY3EdTzUBB2qu/k0x+Uz5DRYO9uMl84546flWTafoobTLbcm9P/HSrkEgYjOwk+XKjBqMOkoNLlcR4zawPux1f5Q4Jz9rbxRpiDxpVXkk9A7T3C6iN00rKtn3m1mJXcLQNkg+e7nPrUV2M7W3Pe3IaeRu8tZ25YnDrGzqy8+E5HlUtYwRme+ZAp2aUm0g52sYI1bBB4PUGrbspo8Yu9MOOLm1lMoP1smZTn8MfCp3Ky0PVt6/0suwnba7XULdXuJXjkkVHV2LKQ3HnnByQakpe1Vyuo6ghnl27LgIN7YUryCvPB4q17NaTE39XlAouDfsGwfF3UbbuR6DHFS2t6dGmusSi7GnWJ18j31uWOfxX86hXQfbc+PBnPscv5JtMDyu0jd643OSxwCOMms5rD/ZPbqukW20AblLNjzYscn8qzCuhcHl5Xc3+RSlKkzFKUoBQ0pQHjdxbkZfVSPiMVzf7LPm9at19GkT/kcfurpWuZ+wT412D33Dj/HWc+UdnT/Ca+x0zSqVWtDjKVzX7YJd+s3GPIRr8I1/jXShNcx+0d92tXX++VfgqCs8nB19J82/szo/RLfu7aFB0WNF+Cir2vmJMAD0GPhX0a0OQ0v27vbc3Meo2hZZbe7FtcAgruK+Y9eBtz5isa7Z6cklxq05zuhmi7vB4+dO05/ACoXXpXN/PEGOx7tztz4S3elQceuOKuNRuXI1LcxO6ZA2T12zsBn7gK5nLc9qOFxS38GZdoGA1G7z56V/lrUbJoq3cejwOSBJbyjI6gg5H5ioDthcybreQs26ayi3tnlhyCCf7tSHyh47/S4w7DZHbgAHG3vTlh7s7uRS7ChpSd+zYfZXVDL2fcMcutrITwB4cSqvA4/8s/Coi+47JJ+ov/3VjXZa5lTR9T8TDYIYlx5DdLvUen0z8a9Lq8f/AEYjG44+VFMZ42jJ2/dnmrt/0Y9qpfyRcaJpaW7ajHHnB0xZOTk5kjRz5DzNe3Zhh8q0b3Wsv+KaonS5ne+kTcfnNP2sM/SAs1IB+4jNRPYyWRrhmDN8xaXDIcnwAQuRj08TVRPg2cG7tmQdh7b5PcWV0rYM1zPBKCARsQEjHoalu2UoFxczjpHd2Umf0WibP5GsDhu5RYIyuw2XTbT6F4QT8f41MSNJJ/WqMzHZGj4J84pEUfAZFE/AlierU2bk9ln+qLX9T/8ARrLKxP2Wf6otf1D/AImrLK6FweRk+b/IpSlSUFKUoBQ0pQFK5cu5WsNXZyDm3ui+PVQ+Tj71P511GRWsPar7MGu2+VWoBnAxJH07wAcFSeN46e+qTVnT004xk1Lhmx7C+SaNZImDo4DKwOQQaua5hsLnVNPOIxcweqlSVP8AcYEefUD8alP+1bWPtH/44/lqNaLPpXezT/c6EurhUUuzBVUZZicAAepNcuXUvyzVWZeRcXWV/VaXA/5audR1bU787ZPlM2T9BUfZ+yqhfjWxvZh7KXt5Uu7zAkUZii67SRjc5+0B0HlzUO5mkYxwJuTttG2hVDVFH419VqcBi0ns1sWmWbujvWUz53NguxydwzyM84r4k9mGnt3mYP7Zt8njfk7i32uOT5VllKikX7kvZhnaX2e2L2ymSJttpGe7CswO1Ru2sc+IZFYdb2dnHdJNPFvZe5EThmGWVWkaQc4Yb9qjyCrzgAmtxOgIIIyDwQeQQfUVbNpkRAUxoQBtAKggKfIccLwOOnFKRGuXs1zZXVk9vNEtqVhuMSybpNqvKxQnDHlYxkYfocHA61b3q6eLRrX5PIEVw4iLnwnaCZeTnA7weEnJ8JwAc1tFrJDnKKc4zlRzjpnjnHl6VU2i7t21c884GecZ59eKUhrl7NVaNp1rZTmeWKeSYrIsWWAOyNY4ghjGANwfJyMKOpyDV72Y0/T45ZI0tJ0a5XupiWLxKJEZ9iNnoQvGBnBU9CK2U9spzlVOcjkA9Rg/EVVYQOgA+4DypSGuXsxqD2a2Cxd0sHg7xZsFnPjQYByT0x5dDVxH2Cs1adu5BNyCs2WY7gzbiOvHI8qyACq0pDXL2WunabHBEsUKBI0GFUdAKuqUqSopSlAKUpQClKUAqhFKUBQrnrXz8nX7K/AVSlAemKYpSgK0pSgFKUoBSlKAUpSgFKUoBSlKAUpSgFKUoBSlKA//2Q==">
            <a:hlinkClick r:id="rId8"/>
          </p:cNvPr>
          <p:cNvSpPr>
            <a:spLocks noChangeAspect="1" noChangeArrowheads="1"/>
          </p:cNvSpPr>
          <p:nvPr/>
        </p:nvSpPr>
        <p:spPr bwMode="auto">
          <a:xfrm>
            <a:off x="46038" y="-661988"/>
            <a:ext cx="2381250" cy="13811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498" name="AutoShape 18" descr="data:image/jpeg;base64,/9j/4AAQSkZJRgABAQAAAQABAAD/2wCEAAkGBhQSEBUUEhQVFRUUFxwVFBcVGRcXFhgZGBYYGRwcFhcYGyYeFxklHRYdIC8gIycpLCwsHR4xNTAqNSYrLCoBCQoKDgwOGA8PGCwcHyUpKSwpLCkpKSwpKSkqNSkpKSwpKSwpLCwqLCwpLCwsNCwsKSksLCksLCkyKSkpLCkpKf/AABEIAHQAyAMBIgACEQEDEQH/xAAcAAEAAQUBAQAAAAAAAAAAAAAABQEEBgcIAwL/xABJEAACAQMDAQUDCAYGBwkAAAABAgMABBEFEiExBhMiQVEHYZEUIzJCUnGBoWJyksHR0ggVM4KywxY1U3OTorEXGCRDVGOUs8L/xAAZAQEAAwEBAAAAAAAAAAAAAAAAAQIDBAX/xAAoEQACAgEDBAEDBQAAAAAAAAAAAQIRAxIhMQQTQVEyFGFxUoGCsdH/2gAMAwEAAhEDEQA/AN40pSgGaiL7XMLmMArnbvOdpY8ARqvMrZ8hge+vHUtTDSGMrIY14cojMHPmmR0UfW9enrVhZaqs0vfGObYvhtx3TEY85OnBPQeig/aqrZZIuItJuZvFPcSRr1EcW1D/AH2AOD7h8T5WNl2b+URmXv7iMSD5jbK/hT6rNk+Jm+lz5HHvq/17WlNu6BJgZB3QPduP7Tw8HHUAk1ex6wgAAimAHAAifAHQcY6Yqm5ZWuCD0y2uthaKdy8bGOWGUq6llPJRyNwBGCM8YIHHlMad2g3D51dhB2secK3pIDzGfvJHoxq0g1dFupBsm+cRX/snzlSVPl6ba89VvwrCaOKbcvEi90/zkfOQQRgkfSGfePrVaw1ZlANVqB0nVl3KqiTunA7tmUqFz0XJ6qR0+HpU7mrIo1RWlKVJApSlAKUpQClKUApSlAKUpQClKUApSlAKttRuNkTMOuML+seF/MirmovtFMEiVmOFEse7qeO8X0qGDw1WIx2oiQ+JysIPnmRsM2fXBY59alYYQqhV4CjAHoAMD8qgdT16AvB4zgS5+hJ17t8fV9avx2ig+2f2JP5azZamNW5aBfWYH9lWP7qkqx2/1+EzQHeeHb6kn+zb9CpAdooPtn9iT+WgoXx23VuftCSP4qJP8qpHFY9qGvwma3IY+F2J8En+xk/RqR/0hg+2f2JP5aCmWthbZSe3PHduQhHUK43oR71JIB/RqV064LxKx6kYb7xwfzFQcWvwi6kO44MUf1JOoeby2e+pHs7KGiZgcgyyY69O8PrVkGiUpSlXKilKUApSlAKUpQClKUApSlAKUpQClKUAq01WEtEwHLDDL+spDD8xV3VDQEPrUoNusy5IjZJh+qpG7j9QmpVTxxUbMRCWV8dy5OCeFQnqrE8AEkkH3kelWGi9oIUBgeaLMWNjd4nijP0frdR9Ej3e+s2mW5RIaocSW5/93Hxjf+FSYrHte1uARBhNETHIj4EiZwHAbz9Cakf69tx1nh/4kf8ANUDwed/zdWw9O9f4IF/zKk81jw1uBrwnvosRw7Qe8TGZHBOPF6RLVxqXaeGOMlZYmY+FFEicueAOvA8yfIA0oUysN0BLdTMcJGFTPliJWdj8ZCPwq70GErbpuGGbLsD1BcliD7xnFROnWvfBIwd0UZ7yWQHImlLb8KfNQ3iJ6fRHrjJQKvFEMrSlKsQKUpQClKUApSlAKUpQClKUApSlAfLHg+dK+qUB8yPgE+gzUNoHbK0vRm3mVz5ofDIPvRsEVNGuYvaJoZstTmVcqrsZoiMg7XJY7SOmCSKrKVG2HF3XpujpqaEOpVgGUjBBGQQfIioHUOzxAHdANsO6PON6H9Enh1PQq2OPOtGaL7W9QtgB3wmQdFmG449z5DfEms00/wDpArwJ7Rh6mNwR8GA/61CmmaPpsseFZnEWtwn5q6j7lyMHehEbg8Ha+McjyJzXzpGuW8cJjmli3242uSUyyr9F/fuXB+/NQUftz09hhluF9QYwf+jGh9sGk9dr5/3HNQ2n5K9qfmLJbTdViEbyBDLNM5YRRLvKg8IpbG1CFUZJOMk1dWOgySsZLkLHkYEaEEqueRuAwCcckZJ6ZA4rGpPbxYqMJFcH0wqKPzfj4VD339IE4+ZtPxkk/cq/vqdS9krDlfETcMUQUAKAABgAcAAeQFQOudvLS1kSKSTdLIyoscfifLMFG4DhRkjrWitd9q+oXQKmXukPVYF2ftNy3516eyvs613qKOQTHbkTSE5PI+gOepJH5Go170i30rUXKTo6SqtUFWWtTSrbymBd0oRjGvq+PD199aHIfNzr0KSiJn+cJUbQCSu44UvjhASeM4zUhWuY+ztzi3Kxv3ccpnlWRws08yrlZJ2BPG/kID0AHHSpQalqwQMbe3JMTN3e4ghww2pu3csy+nAI6mgMypWMXGo37XCqkCpEApyxVtxOc7nz4AOOAGJOfLmvGPUdSEd18yrOjN3GQFVlCjaAA2Xy2Tk7cDrzxQGWA1WsQW+vRsRLfusqGbAVgXY5bJL4iHnjxHnjOK84tY1R3R/k0aRlmV42I3gAHad+7nJ8wv8AGhFmZZqtYnZ6vqPzLS2seHZxIkbZdBgmMszEKPRsZ/dWVqeOetCStKUoBSlKAUpSgKViHtH7CLqNv4cCeMEwt6+qN+ifyOKzCqEUJjJxdo5Z0jUmsp2iu7dZYwds8EqjI98ZP0H9COD+Y2nZ+yTS76BLi1kmRJBuGxwQPUbXB2kHjFS3tY7FR3VnJOqgXECl1YDllUZZG9RjJHoawP2GdpHjvDaEkxzKXUeSyKM5HplQQfuBrFKnTO9zeSHcg6a5JW5/o+HPzd5x+nFz8VbB+FeP/d8k/wDVp/w2/mrdVVq+iJh9Vl/UaZi/o9nPjvOP0Yv4vV9L7GtOs4nnu5p5EiXc2SqL+AQbiT0xmtr1pf289pj3kdkpwoUTS+hJJCA+4YJ/EVDUYq6LQyZcslHUYQQ+o3SW1lAsMbN83Enkvm8znlyB1JPuFdBdj+yUWn2ywx8k+KR/N3xyT7vIDyFY37HeyKW1ktww+euV3En6sZ5VR+GCfXPurYNTFVuVz5beiPCOdNS7YXTavIFmkVGulTarEDakwUADPHn9+a+NQ7TXQ/rDFxN4JwEw7eEfKHXw88DHFSel9llub+5g3JHdQ33fgvuy0IZmKrgHJyQfuNWPamCNJNZUbVImh7sZAPLlm2jz9TWLs71KF1Xg8+2Xau57uxQTyjbapIxDHJdi3LEHk4A607ZdsLppYHS4lTdawuQjlRuK8nA8yRUl2o0SJ76dNo2w6aJIwOisqAjH4mviDTYHOj9+q7JLeQSljgFUztyc+XlTei0e3s3H2fHaDtjdSaTYyd/IJO8mjd1YqzbMY3EdTzUBB2qu/k0x+Uz5DRYO9uMl84546flWTafoobTLbcm9P/HSrkEgYjOwk+XKjBqMOkoNLlcR4zawPux1f5Q4Jz9rbxRpiDxpVXkk9A7T3C6iN00rKtn3m1mJXcLQNkg+e7nPrUV2M7W3Pe3IaeRu8tZ25YnDrGzqy8+E5HlUtYwRme+ZAp2aUm0g52sYI1bBB4PUGrbspo8Yu9MOOLm1lMoP1smZTn8MfCp3Ky0PVt6/0suwnba7XULdXuJXjkkVHV2LKQ3HnnByQakpe1Vyuo6ghnl27LgIN7YUryCvPB4q17NaTE39XlAouDfsGwfF3UbbuR6DHFS2t6dGmusSi7GnWJ18j31uWOfxX86hXQfbc+PBnPscv5JtMDyu0jd643OSxwCOMms5rD/ZPbqukW20AblLNjzYscn8qzCuhcHl5Xc3+RSlKkzFKUoBQ0pQHjdxbkZfVSPiMVzf7LPm9at19GkT/kcfurpWuZ+wT412D33Dj/HWc+UdnT/Ca+x0zSqVWtDjKVzX7YJd+s3GPIRr8I1/jXShNcx+0d92tXX++VfgqCs8nB19J82/szo/RLfu7aFB0WNF+Cir2vmJMAD0GPhX0a0OQ0v27vbc3Meo2hZZbe7FtcAgruK+Y9eBtz5isa7Z6cklxq05zuhmi7vB4+dO05/ACoXXpXN/PEGOx7tztz4S3elQceuOKuNRuXI1LcxO6ZA2T12zsBn7gK5nLc9qOFxS38GZdoGA1G7z56V/lrUbJoq3cejwOSBJbyjI6gg5H5ioDthcybreQs26ayi3tnlhyCCf7tSHyh47/S4w7DZHbgAHG3vTlh7s7uRS7ChpSd+zYfZXVDL2fcMcutrITwB4cSqvA4/8s/Coi+47JJ+ov/3VjXZa5lTR9T8TDYIYlx5DdLvUen0z8a9Lq8f/AEYjG44+VFMZ42jJ2/dnmrt/0Y9qpfyRcaJpaW7ajHHnB0xZOTk5kjRz5DzNe3Zhh8q0b3Wsv+KaonS5ne+kTcfnNP2sM/SAs1IB+4jNRPYyWRrhmDN8xaXDIcnwAQuRj08TVRPg2cG7tmQdh7b5PcWV0rYM1zPBKCARsQEjHoalu2UoFxczjpHd2Umf0WibP5GsDhu5RYIyuw2XTbT6F4QT8f41MSNJJ/WqMzHZGj4J84pEUfAZFE/AlierU2bk9ln+qLX9T/8ARrLKxP2Wf6otf1D/AImrLK6FweRk+b/IpSlSUFKUoBQ0pQFK5cu5WsNXZyDm3ui+PVQ+Tj71P511GRWsPar7MGu2+VWoBnAxJH07wAcFSeN46e+qTVnT004xk1Lhmx7C+SaNZImDo4DKwOQQaua5hsLnVNPOIxcweqlSVP8AcYEefUD8alP+1bWPtH/44/lqNaLPpXezT/c6EurhUUuzBVUZZicAAepNcuXUvyzVWZeRcXWV/VaXA/5audR1bU787ZPlM2T9BUfZ+yqhfjWxvZh7KXt5Uu7zAkUZii67SRjc5+0B0HlzUO5mkYxwJuTttG2hVDVFH419VqcBi0ns1sWmWbujvWUz53NguxydwzyM84r4k9mGnt3mYP7Zt8njfk7i32uOT5VllKikX7kvZhnaX2e2L2ymSJttpGe7CswO1Ru2sc+IZFYdb2dnHdJNPFvZe5EThmGWVWkaQc4Yb9qjyCrzgAmtxOgIIIyDwQeQQfUVbNpkRAUxoQBtAKggKfIccLwOOnFKRGuXs1zZXVk9vNEtqVhuMSybpNqvKxQnDHlYxkYfocHA61b3q6eLRrX5PIEVw4iLnwnaCZeTnA7weEnJ8JwAc1tFrJDnKKc4zlRzjpnjnHl6VU2i7t21c884GecZ59eKUhrl7NVaNp1rZTmeWKeSYrIsWWAOyNY4ghjGANwfJyMKOpyDV72Y0/T45ZI0tJ0a5XupiWLxKJEZ9iNnoQvGBnBU9CK2U9spzlVOcjkA9Rg/EVVYQOgA+4DypSGuXsxqD2a2Cxd0sHg7xZsFnPjQYByT0x5dDVxH2Cs1adu5BNyCs2WY7gzbiOvHI8qyACq0pDXL2WunabHBEsUKBI0GFUdAKuqUqSopSlAKUpQClKUAqhFKUBQrnrXz8nX7K/AVSlAemKYpSgK0pSgFKUoBSlKAUpSgFKUoBSlKAUpSgFKUoBSlKA//2Q==">
            <a:hlinkClick r:id="rId8"/>
          </p:cNvPr>
          <p:cNvSpPr>
            <a:spLocks noChangeAspect="1" noChangeArrowheads="1"/>
          </p:cNvSpPr>
          <p:nvPr/>
        </p:nvSpPr>
        <p:spPr bwMode="auto">
          <a:xfrm>
            <a:off x="46038" y="-661988"/>
            <a:ext cx="2381250" cy="13811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00" name="AutoShape 20" descr="data:image/jpeg;base64,/9j/4AAQSkZJRgABAQAAAQABAAD/2wCEAAkGBhQSEBUUEhQVFRUUFxwVFBcVGRcXFhgZGBYYGRwcFhcYGyYeFxklHRYdIC8gIycpLCwsHR4xNTAqNSYrLCoBCQoKDgwOGA8PGCwcHyUpKSwpLCkpKSwpKSkqNSkpKSwpKSwpLCwqLCwpLCwsNCwsKSksLCksLCkyKSkpLCkpKf/AABEIAHQAyAMBIgACEQEDEQH/xAAcAAEAAQUBAQAAAAAAAAAAAAAABQEEBgcIAwL/xABJEAACAQMDAQUDCAYGBwkAAAABAgMABBEFEiExBhMiQVEHYZEUIzJCUnGBoWJyksHR0ggVM4KywxY1U3OTorEXGCRDVGOUs8L/xAAZAQEAAwEBAAAAAAAAAAAAAAAAAQIDBAX/xAAoEQACAgEDBAEDBQAAAAAAAAAAAQIRAxIhMQQTQVEyFGFxUoGCsdH/2gAMAwEAAhEDEQA/AN40pSgGaiL7XMLmMArnbvOdpY8ARqvMrZ8hge+vHUtTDSGMrIY14cojMHPmmR0UfW9enrVhZaqs0vfGObYvhtx3TEY85OnBPQeig/aqrZZIuItJuZvFPcSRr1EcW1D/AH2AOD7h8T5WNl2b+URmXv7iMSD5jbK/hT6rNk+Jm+lz5HHvq/17WlNu6BJgZB3QPduP7Tw8HHUAk1ex6wgAAimAHAAifAHQcY6Yqm5ZWuCD0y2uthaKdy8bGOWGUq6llPJRyNwBGCM8YIHHlMad2g3D51dhB2secK3pIDzGfvJHoxq0g1dFupBsm+cRX/snzlSVPl6ba89VvwrCaOKbcvEi90/zkfOQQRgkfSGfePrVaw1ZlANVqB0nVl3KqiTunA7tmUqFz0XJ6qR0+HpU7mrIo1RWlKVJApSlAKUpQClKUApSlAKUpQClKUApSlAKttRuNkTMOuML+seF/MirmovtFMEiVmOFEse7qeO8X0qGDw1WIx2oiQ+JysIPnmRsM2fXBY59alYYQqhV4CjAHoAMD8qgdT16AvB4zgS5+hJ17t8fV9avx2ig+2f2JP5azZamNW5aBfWYH9lWP7qkqx2/1+EzQHeeHb6kn+zb9CpAdooPtn9iT+WgoXx23VuftCSP4qJP8qpHFY9qGvwma3IY+F2J8En+xk/RqR/0hg+2f2JP5aCmWthbZSe3PHduQhHUK43oR71JIB/RqV064LxKx6kYb7xwfzFQcWvwi6kO44MUf1JOoeby2e+pHs7KGiZgcgyyY69O8PrVkGiUpSlXKilKUApSlAKUpQClKUApSlAKUpQClKUAq01WEtEwHLDDL+spDD8xV3VDQEPrUoNusy5IjZJh+qpG7j9QmpVTxxUbMRCWV8dy5OCeFQnqrE8AEkkH3kelWGi9oIUBgeaLMWNjd4nijP0frdR9Ej3e+s2mW5RIaocSW5/93Hxjf+FSYrHte1uARBhNETHIj4EiZwHAbz9Cakf69tx1nh/4kf8ANUDwed/zdWw9O9f4IF/zKk81jw1uBrwnvosRw7Qe8TGZHBOPF6RLVxqXaeGOMlZYmY+FFEicueAOvA8yfIA0oUysN0BLdTMcJGFTPliJWdj8ZCPwq70GErbpuGGbLsD1BcliD7xnFROnWvfBIwd0UZ7yWQHImlLb8KfNQ3iJ6fRHrjJQKvFEMrSlKsQKUpQClKUApSlAKUpQClKUApSlAfLHg+dK+qUB8yPgE+gzUNoHbK0vRm3mVz5ofDIPvRsEVNGuYvaJoZstTmVcqrsZoiMg7XJY7SOmCSKrKVG2HF3XpujpqaEOpVgGUjBBGQQfIioHUOzxAHdANsO6PON6H9Enh1PQq2OPOtGaL7W9QtgB3wmQdFmG449z5DfEms00/wDpArwJ7Rh6mNwR8GA/61CmmaPpsseFZnEWtwn5q6j7lyMHehEbg8Ha+McjyJzXzpGuW8cJjmli3242uSUyyr9F/fuXB+/NQUftz09hhluF9QYwf+jGh9sGk9dr5/3HNQ2n5K9qfmLJbTdViEbyBDLNM5YRRLvKg8IpbG1CFUZJOMk1dWOgySsZLkLHkYEaEEqueRuAwCcckZJ6ZA4rGpPbxYqMJFcH0wqKPzfj4VD339IE4+ZtPxkk/cq/vqdS9krDlfETcMUQUAKAABgAcAAeQFQOudvLS1kSKSTdLIyoscfifLMFG4DhRkjrWitd9q+oXQKmXukPVYF2ftNy3516eyvs613qKOQTHbkTSE5PI+gOepJH5Go170i30rUXKTo6SqtUFWWtTSrbymBd0oRjGvq+PD199aHIfNzr0KSiJn+cJUbQCSu44UvjhASeM4zUhWuY+ztzi3Kxv3ccpnlWRws08yrlZJ2BPG/kID0AHHSpQalqwQMbe3JMTN3e4ghww2pu3csy+nAI6mgMypWMXGo37XCqkCpEApyxVtxOc7nz4AOOAGJOfLmvGPUdSEd18yrOjN3GQFVlCjaAA2Xy2Tk7cDrzxQGWA1WsQW+vRsRLfusqGbAVgXY5bJL4iHnjxHnjOK84tY1R3R/k0aRlmV42I3gAHad+7nJ8wv8AGhFmZZqtYnZ6vqPzLS2seHZxIkbZdBgmMszEKPRsZ/dWVqeOetCStKUoBSlKAUpSgKViHtH7CLqNv4cCeMEwt6+qN+ifyOKzCqEUJjJxdo5Z0jUmsp2iu7dZYwds8EqjI98ZP0H9COD+Y2nZ+yTS76BLi1kmRJBuGxwQPUbXB2kHjFS3tY7FR3VnJOqgXECl1YDllUZZG9RjJHoawP2GdpHjvDaEkxzKXUeSyKM5HplQQfuBrFKnTO9zeSHcg6a5JW5/o+HPzd5x+nFz8VbB+FeP/d8k/wDVp/w2/mrdVVq+iJh9Vl/UaZi/o9nPjvOP0Yv4vV9L7GtOs4nnu5p5EiXc2SqL+AQbiT0xmtr1pf289pj3kdkpwoUTS+hJJCA+4YJ/EVDUYq6LQyZcslHUYQQ+o3SW1lAsMbN83Enkvm8znlyB1JPuFdBdj+yUWn2ywx8k+KR/N3xyT7vIDyFY37HeyKW1ktww+euV3En6sZ5VR+GCfXPurYNTFVuVz5beiPCOdNS7YXTavIFmkVGulTarEDakwUADPHn9+a+NQ7TXQ/rDFxN4JwEw7eEfKHXw88DHFSel9llub+5g3JHdQ33fgvuy0IZmKrgHJyQfuNWPamCNJNZUbVImh7sZAPLlm2jz9TWLs71KF1Xg8+2Xau57uxQTyjbapIxDHJdi3LEHk4A607ZdsLppYHS4lTdawuQjlRuK8nA8yRUl2o0SJ76dNo2w6aJIwOisqAjH4mviDTYHOj9+q7JLeQSljgFUztyc+XlTei0e3s3H2fHaDtjdSaTYyd/IJO8mjd1YqzbMY3EdTzUBB2qu/k0x+Uz5DRYO9uMl84546flWTafoobTLbcm9P/HSrkEgYjOwk+XKjBqMOkoNLlcR4zawPux1f5Q4Jz9rbxRpiDxpVXkk9A7T3C6iN00rKtn3m1mJXcLQNkg+e7nPrUV2M7W3Pe3IaeRu8tZ25YnDrGzqy8+E5HlUtYwRme+ZAp2aUm0g52sYI1bBB4PUGrbspo8Yu9MOOLm1lMoP1smZTn8MfCp3Ky0PVt6/0suwnba7XULdXuJXjkkVHV2LKQ3HnnByQakpe1Vyuo6ghnl27LgIN7YUryCvPB4q17NaTE39XlAouDfsGwfF3UbbuR6DHFS2t6dGmusSi7GnWJ18j31uWOfxX86hXQfbc+PBnPscv5JtMDyu0jd643OSxwCOMms5rD/ZPbqukW20AblLNjzYscn8qzCuhcHl5Xc3+RSlKkzFKUoBQ0pQHjdxbkZfVSPiMVzf7LPm9at19GkT/kcfurpWuZ+wT412D33Dj/HWc+UdnT/Ca+x0zSqVWtDjKVzX7YJd+s3GPIRr8I1/jXShNcx+0d92tXX++VfgqCs8nB19J82/szo/RLfu7aFB0WNF+Cir2vmJMAD0GPhX0a0OQ0v27vbc3Meo2hZZbe7FtcAgruK+Y9eBtz5isa7Z6cklxq05zuhmi7vB4+dO05/ACoXXpXN/PEGOx7tztz4S3elQceuOKuNRuXI1LcxO6ZA2T12zsBn7gK5nLc9qOFxS38GZdoGA1G7z56V/lrUbJoq3cejwOSBJbyjI6gg5H5ioDthcybreQs26ayi3tnlhyCCf7tSHyh47/S4w7DZHbgAHG3vTlh7s7uRS7ChpSd+zYfZXVDL2fcMcutrITwB4cSqvA4/8s/Coi+47JJ+ov/3VjXZa5lTR9T8TDYIYlx5DdLvUen0z8a9Lq8f/AEYjG44+VFMZ42jJ2/dnmrt/0Y9qpfyRcaJpaW7ajHHnB0xZOTk5kjRz5DzNe3Zhh8q0b3Wsv+KaonS5ne+kTcfnNP2sM/SAs1IB+4jNRPYyWRrhmDN8xaXDIcnwAQuRj08TVRPg2cG7tmQdh7b5PcWV0rYM1zPBKCARsQEjHoalu2UoFxczjpHd2Umf0WibP5GsDhu5RYIyuw2XTbT6F4QT8f41MSNJJ/WqMzHZGj4J84pEUfAZFE/AlierU2bk9ln+qLX9T/8ARrLKxP2Wf6otf1D/AImrLK6FweRk+b/IpSlSUFKUoBQ0pQFK5cu5WsNXZyDm3ui+PVQ+Tj71P511GRWsPar7MGu2+VWoBnAxJH07wAcFSeN46e+qTVnT004xk1Lhmx7C+SaNZImDo4DKwOQQaua5hsLnVNPOIxcweqlSVP8AcYEefUD8alP+1bWPtH/44/lqNaLPpXezT/c6EurhUUuzBVUZZicAAepNcuXUvyzVWZeRcXWV/VaXA/5audR1bU787ZPlM2T9BUfZ+yqhfjWxvZh7KXt5Uu7zAkUZii67SRjc5+0B0HlzUO5mkYxwJuTttG2hVDVFH419VqcBi0ns1sWmWbujvWUz53NguxydwzyM84r4k9mGnt3mYP7Zt8njfk7i32uOT5VllKikX7kvZhnaX2e2L2ymSJttpGe7CswO1Ru2sc+IZFYdb2dnHdJNPFvZe5EThmGWVWkaQc4Yb9qjyCrzgAmtxOgIIIyDwQeQQfUVbNpkRAUxoQBtAKggKfIccLwOOnFKRGuXs1zZXVk9vNEtqVhuMSybpNqvKxQnDHlYxkYfocHA61b3q6eLRrX5PIEVw4iLnwnaCZeTnA7weEnJ8JwAc1tFrJDnKKc4zlRzjpnjnHl6VU2i7t21c884GecZ59eKUhrl7NVaNp1rZTmeWKeSYrIsWWAOyNY4ghjGANwfJyMKOpyDV72Y0/T45ZI0tJ0a5XupiWLxKJEZ9iNnoQvGBnBU9CK2U9spzlVOcjkA9Rg/EVVYQOgA+4DypSGuXsxqD2a2Cxd0sHg7xZsFnPjQYByT0x5dDVxH2Cs1adu5BNyCs2WY7gzbiOvHI8qyACq0pDXL2WunabHBEsUKBI0GFUdAKuqUqSopSlAKUpQClKUAqhFKUBQrnrXz8nX7K/AVSlAemKYpSgK0pSgFKUoBSlKAUpSgFKUoBSlKAUpSgFKUoBSlKA//2Q==">
            <a:hlinkClick r:id="rId8"/>
          </p:cNvPr>
          <p:cNvSpPr>
            <a:spLocks noChangeAspect="1" noChangeArrowheads="1"/>
          </p:cNvSpPr>
          <p:nvPr/>
        </p:nvSpPr>
        <p:spPr bwMode="auto">
          <a:xfrm>
            <a:off x="46038" y="-661988"/>
            <a:ext cx="2381250" cy="13811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02" name="AutoShape 22" descr="data:image/jpeg;base64,/9j/4AAQSkZJRgABAQAAAQABAAD/2wCEAAkGBhQSEBUUEhQVFRUUFxwVFBcVGRcXFhgZGBYYGRwcFhcYGyYeFxklHRYdIC8gIycpLCwsHR4xNTAqNSYrLCoBCQoKDgwOGA8PGCwcHyUpKSwpLCkpKSwpKSkqNSkpKSwpKSwpLCwqLCwpLCwsNCwsKSksLCksLCkyKSkpLCkpKf/AABEIAHQAyAMBIgACEQEDEQH/xAAcAAEAAQUBAQAAAAAAAAAAAAAABQEEBgcIAwL/xABJEAACAQMDAQUDCAYGBwkAAAABAgMABBEFEiExBhMiQVEHYZEUIzJCUnGBoWJyksHR0ggVM4KywxY1U3OTorEXGCRDVGOUs8L/xAAZAQEAAwEBAAAAAAAAAAAAAAAAAQIDBAX/xAAoEQACAgEDBAEDBQAAAAAAAAAAAQIRAxIhMQQTQVEyFGFxUoGCsdH/2gAMAwEAAhEDEQA/AN40pSgGaiL7XMLmMArnbvOdpY8ARqvMrZ8hge+vHUtTDSGMrIY14cojMHPmmR0UfW9enrVhZaqs0vfGObYvhtx3TEY85OnBPQeig/aqrZZIuItJuZvFPcSRr1EcW1D/AH2AOD7h8T5WNl2b+URmXv7iMSD5jbK/hT6rNk+Jm+lz5HHvq/17WlNu6BJgZB3QPduP7Tw8HHUAk1ex6wgAAimAHAAifAHQcY6Yqm5ZWuCD0y2uthaKdy8bGOWGUq6llPJRyNwBGCM8YIHHlMad2g3D51dhB2secK3pIDzGfvJHoxq0g1dFupBsm+cRX/snzlSVPl6ba89VvwrCaOKbcvEi90/zkfOQQRgkfSGfePrVaw1ZlANVqB0nVl3KqiTunA7tmUqFz0XJ6qR0+HpU7mrIo1RWlKVJApSlAKUpQClKUApSlAKUpQClKUApSlAKttRuNkTMOuML+seF/MirmovtFMEiVmOFEse7qeO8X0qGDw1WIx2oiQ+JysIPnmRsM2fXBY59alYYQqhV4CjAHoAMD8qgdT16AvB4zgS5+hJ17t8fV9avx2ig+2f2JP5azZamNW5aBfWYH9lWP7qkqx2/1+EzQHeeHb6kn+zb9CpAdooPtn9iT+WgoXx23VuftCSP4qJP8qpHFY9qGvwma3IY+F2J8En+xk/RqR/0hg+2f2JP5aCmWthbZSe3PHduQhHUK43oR71JIB/RqV064LxKx6kYb7xwfzFQcWvwi6kO44MUf1JOoeby2e+pHs7KGiZgcgyyY69O8PrVkGiUpSlXKilKUApSlAKUpQClKUApSlAKUpQClKUAq01WEtEwHLDDL+spDD8xV3VDQEPrUoNusy5IjZJh+qpG7j9QmpVTxxUbMRCWV8dy5OCeFQnqrE8AEkkH3kelWGi9oIUBgeaLMWNjd4nijP0frdR9Ej3e+s2mW5RIaocSW5/93Hxjf+FSYrHte1uARBhNETHIj4EiZwHAbz9Cakf69tx1nh/4kf8ANUDwed/zdWw9O9f4IF/zKk81jw1uBrwnvosRw7Qe8TGZHBOPF6RLVxqXaeGOMlZYmY+FFEicueAOvA8yfIA0oUysN0BLdTMcJGFTPliJWdj8ZCPwq70GErbpuGGbLsD1BcliD7xnFROnWvfBIwd0UZ7yWQHImlLb8KfNQ3iJ6fRHrjJQKvFEMrSlKsQKUpQClKUApSlAKUpQClKUApSlAfLHg+dK+qUB8yPgE+gzUNoHbK0vRm3mVz5ofDIPvRsEVNGuYvaJoZstTmVcqrsZoiMg7XJY7SOmCSKrKVG2HF3XpujpqaEOpVgGUjBBGQQfIioHUOzxAHdANsO6PON6H9Enh1PQq2OPOtGaL7W9QtgB3wmQdFmG449z5DfEms00/wDpArwJ7Rh6mNwR8GA/61CmmaPpsseFZnEWtwn5q6j7lyMHehEbg8Ha+McjyJzXzpGuW8cJjmli3242uSUyyr9F/fuXB+/NQUftz09hhluF9QYwf+jGh9sGk9dr5/3HNQ2n5K9qfmLJbTdViEbyBDLNM5YRRLvKg8IpbG1CFUZJOMk1dWOgySsZLkLHkYEaEEqueRuAwCcckZJ6ZA4rGpPbxYqMJFcH0wqKPzfj4VD339IE4+ZtPxkk/cq/vqdS9krDlfETcMUQUAKAABgAcAAeQFQOudvLS1kSKSTdLIyoscfifLMFG4DhRkjrWitd9q+oXQKmXukPVYF2ftNy3516eyvs613qKOQTHbkTSE5PI+gOepJH5Go170i30rUXKTo6SqtUFWWtTSrbymBd0oRjGvq+PD199aHIfNzr0KSiJn+cJUbQCSu44UvjhASeM4zUhWuY+ztzi3Kxv3ccpnlWRws08yrlZJ2BPG/kID0AHHSpQalqwQMbe3JMTN3e4ghww2pu3csy+nAI6mgMypWMXGo37XCqkCpEApyxVtxOc7nz4AOOAGJOfLmvGPUdSEd18yrOjN3GQFVlCjaAA2Xy2Tk7cDrzxQGWA1WsQW+vRsRLfusqGbAVgXY5bJL4iHnjxHnjOK84tY1R3R/k0aRlmV42I3gAHad+7nJ8wv8AGhFmZZqtYnZ6vqPzLS2seHZxIkbZdBgmMszEKPRsZ/dWVqeOetCStKUoBSlKAUpSgKViHtH7CLqNv4cCeMEwt6+qN+ifyOKzCqEUJjJxdo5Z0jUmsp2iu7dZYwds8EqjI98ZP0H9COD+Y2nZ+yTS76BLi1kmRJBuGxwQPUbXB2kHjFS3tY7FR3VnJOqgXECl1YDllUZZG9RjJHoawP2GdpHjvDaEkxzKXUeSyKM5HplQQfuBrFKnTO9zeSHcg6a5JW5/o+HPzd5x+nFz8VbB+FeP/d8k/wDVp/w2/mrdVVq+iJh9Vl/UaZi/o9nPjvOP0Yv4vV9L7GtOs4nnu5p5EiXc2SqL+AQbiT0xmtr1pf289pj3kdkpwoUTS+hJJCA+4YJ/EVDUYq6LQyZcslHUYQQ+o3SW1lAsMbN83Enkvm8znlyB1JPuFdBdj+yUWn2ywx8k+KR/N3xyT7vIDyFY37HeyKW1ktww+euV3En6sZ5VR+GCfXPurYNTFVuVz5beiPCOdNS7YXTavIFmkVGulTarEDakwUADPHn9+a+NQ7TXQ/rDFxN4JwEw7eEfKHXw88DHFSel9llub+5g3JHdQ33fgvuy0IZmKrgHJyQfuNWPamCNJNZUbVImh7sZAPLlm2jz9TWLs71KF1Xg8+2Xau57uxQTyjbapIxDHJdi3LEHk4A607ZdsLppYHS4lTdawuQjlRuK8nA8yRUl2o0SJ76dNo2w6aJIwOisqAjH4mviDTYHOj9+q7JLeQSljgFUztyc+XlTei0e3s3H2fHaDtjdSaTYyd/IJO8mjd1YqzbMY3EdTzUBB2qu/k0x+Uz5DRYO9uMl84546flWTafoobTLbcm9P/HSrkEgYjOwk+XKjBqMOkoNLlcR4zawPux1f5Q4Jz9rbxRpiDxpVXkk9A7T3C6iN00rKtn3m1mJXcLQNkg+e7nPrUV2M7W3Pe3IaeRu8tZ25YnDrGzqy8+E5HlUtYwRme+ZAp2aUm0g52sYI1bBB4PUGrbspo8Yu9MOOLm1lMoP1smZTn8MfCp3Ky0PVt6/0suwnba7XULdXuJXjkkVHV2LKQ3HnnByQakpe1Vyuo6ghnl27LgIN7YUryCvPB4q17NaTE39XlAouDfsGwfF3UbbuR6DHFS2t6dGmusSi7GnWJ18j31uWOfxX86hXQfbc+PBnPscv5JtMDyu0jd643OSxwCOMms5rD/ZPbqukW20AblLNjzYscn8qzCuhcHl5Xc3+RSlKkzFKUoBQ0pQHjdxbkZfVSPiMVzf7LPm9at19GkT/kcfurpWuZ+wT412D33Dj/HWc+UdnT/Ca+x0zSqVWtDjKVzX7YJd+s3GPIRr8I1/jXShNcx+0d92tXX++VfgqCs8nB19J82/szo/RLfu7aFB0WNF+Cir2vmJMAD0GPhX0a0OQ0v27vbc3Meo2hZZbe7FtcAgruK+Y9eBtz5isa7Z6cklxq05zuhmi7vB4+dO05/ACoXXpXN/PEGOx7tztz4S3elQceuOKuNRuXI1LcxO6ZA2T12zsBn7gK5nLc9qOFxS38GZdoGA1G7z56V/lrUbJoq3cejwOSBJbyjI6gg5H5ioDthcybreQs26ayi3tnlhyCCf7tSHyh47/S4w7DZHbgAHG3vTlh7s7uRS7ChpSd+zYfZXVDL2fcMcutrITwB4cSqvA4/8s/Coi+47JJ+ov/3VjXZa5lTR9T8TDYIYlx5DdLvUen0z8a9Lq8f/AEYjG44+VFMZ42jJ2/dnmrt/0Y9qpfyRcaJpaW7ajHHnB0xZOTk5kjRz5DzNe3Zhh8q0b3Wsv+KaonS5ne+kTcfnNP2sM/SAs1IB+4jNRPYyWRrhmDN8xaXDIcnwAQuRj08TVRPg2cG7tmQdh7b5PcWV0rYM1zPBKCARsQEjHoalu2UoFxczjpHd2Umf0WibP5GsDhu5RYIyuw2XTbT6F4QT8f41MSNJJ/WqMzHZGj4J84pEUfAZFE/AlierU2bk9ln+qLX9T/8ARrLKxP2Wf6otf1D/AImrLK6FweRk+b/IpSlSUFKUoBQ0pQFK5cu5WsNXZyDm3ui+PVQ+Tj71P511GRWsPar7MGu2+VWoBnAxJH07wAcFSeN46e+qTVnT004xk1Lhmx7C+SaNZImDo4DKwOQQaua5hsLnVNPOIxcweqlSVP8AcYEefUD8alP+1bWPtH/44/lqNaLPpXezT/c6EurhUUuzBVUZZicAAepNcuXUvyzVWZeRcXWV/VaXA/5audR1bU787ZPlM2T9BUfZ+yqhfjWxvZh7KXt5Uu7zAkUZii67SRjc5+0B0HlzUO5mkYxwJuTttG2hVDVFH419VqcBi0ns1sWmWbujvWUz53NguxydwzyM84r4k9mGnt3mYP7Zt8njfk7i32uOT5VllKikX7kvZhnaX2e2L2ymSJttpGe7CswO1Ru2sc+IZFYdb2dnHdJNPFvZe5EThmGWVWkaQc4Yb9qjyCrzgAmtxOgIIIyDwQeQQfUVbNpkRAUxoQBtAKggKfIccLwOOnFKRGuXs1zZXVk9vNEtqVhuMSybpNqvKxQnDHlYxkYfocHA61b3q6eLRrX5PIEVw4iLnwnaCZeTnA7weEnJ8JwAc1tFrJDnKKc4zlRzjpnjnHl6VU2i7t21c884GecZ59eKUhrl7NVaNp1rZTmeWKeSYrIsWWAOyNY4ghjGANwfJyMKOpyDV72Y0/T45ZI0tJ0a5XupiWLxKJEZ9iNnoQvGBnBU9CK2U9spzlVOcjkA9Rg/EVVYQOgA+4DypSGuXsxqD2a2Cxd0sHg7xZsFnPjQYByT0x5dDVxH2Cs1adu5BNyCs2WY7gzbiOvHI8qyACq0pDXL2WunabHBEsUKBI0GFUdAKuqUqSopSlAKUpQClKUAqhFKUBQrnrXz8nX7K/AVSlAemKYpSgK0pSgFKUoBSlKAUpSgFKUoBSlKAUpSgFKUoBSlKA//2Q==">
            <a:hlinkClick r:id="rId8"/>
          </p:cNvPr>
          <p:cNvSpPr>
            <a:spLocks noChangeAspect="1" noChangeArrowheads="1"/>
          </p:cNvSpPr>
          <p:nvPr/>
        </p:nvSpPr>
        <p:spPr bwMode="auto">
          <a:xfrm>
            <a:off x="46038" y="-661988"/>
            <a:ext cx="2381250" cy="13811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08" name="AutoShape 28" descr="data:image/jpeg;base64,/9j/4AAQSkZJRgABAQAAAQABAAD/2wCEAAkGBxEQEhUUExMWFBQXGBkXGBgYFRQXGRkYGhgXGBgZFxgaHCggGBwnGxccIz0hJikrLy4vFx8zODMsNygtLiwBCgoKDg0OGxAQGzckHCUsLCw0Ly8rLC8sLCw0LSwsLDQsLywsLCwsLCwsLSwsLCwsLCwsLCwsLCwsKywsLCwsLP/AABEIAIQBPAMBIgACEQEDEQH/xAAcAAEAAgIDAQAAAAAAAAAAAAAABQYEBwIDCAH/xABIEAACAQMDAQUEBgQKCgMBAAABAgMABBEFEiExBgcTQVEiYXGBFCMyQpHBUnOhsQgVJTVicnSCsrMkMzRDY5OiwtHxRFNUF//EABkBAQADAQEAAAAAAAAAAAAAAAABAgMEBf/EACcRAQACAgIBBAIBBQAAAAAAAAABAgMREiExBBNB8BQiUTIzYXGx/9oADAMBAAIRAxEAPwDd9KUoFV3tT20stOGJ5MyYyI0G5z8vIe84qp97XeObD/RbUg3LDLP1EKnpx5ufIeXWvP008jsWd2ZmOSzEksT5knqaDceod9Fy5Igto4l8mkZnY+/CgAfiaxbXvU1VjyIeOv1TYPwIaqB2feV22qefkPlWydJtSFxIu4HjOOQae9WJ46RMfK0dn+8l5CFuYBHn7yMT+KsPzq+2l2kq7kYMP3fEeVanTSVTlGx7mH51I2ly0Um+JipHX7wb3H3VteKdTEqRkbOpWDo+pLcR7hwRwy+h/wDFZ1YzGmkTspSlApSlApSlApSlApSlApSlApSlApSlApSlApSlApSlApSlApSlApSlApSlAqG7Ya8un2c1y3OxfZH6TnhF+ZIqZrTf8IzUmWO0tx0dnlbn9AKqj38uT/dFBpW6upJpGllYvI5LMx6knqa4qm7iusVzq9Y30hL6e5iyygMQAfQlfP44q/6bryhA4ztOOvHPoflWsre6I4PI9D+XpXOa83DGCOQfhj0+Nc+T02SLR/1PKsw3ro9/FcDCngfa5rleXUMXsBuM5zwK0tpWqNCSUfBPUc81OaZO9w+HJI8ua9HH6Lc7vbcR/Dkm+uohtTTtbjtpFfd7BwG542nz+XWtjg15g16R48Juyo8q353eakbrTreQ8ts2n4oSv5Vb1eGK1i0L4b7mYWOlKVwugpSlApSlApSlApSlApSlApSlApSlApSlApSlApSlApSlApSlApSlApSlArQf8IvP0y29PAb8fEOfyrflab/hGaYzRWtwOiM8TcfphWU+7lCP7woNHCuxa66ldKAHzq1fKHRb2TMM4OK7LSAlsGrFKw24rs0y3j54+denhyxpheko/wDiLf8AZ61N6FpjxMu5sefTJwKy4FRWyDUzBMrr7ABYdMdWHmKp6m81pNqdSVp8So/bHcZvYBKj1/fW5+45idKT08WXHw3mtbdtrGM2xbkSLzyMHn3VuLu10s2umW0Z+1sDn4v7R/fXnVz5LV4WnbWtYjtZqUpULlKUoFKUoFKUoFKUoFKUoFKUoFKUoFKUoFKUoFKUoFKUoFKUoFKUoFKUoFQ/a7QU1C0mtm43r7J/Rcco3yIFSs0qoCzMFUdSSAB8Sa50HjC9tJIJHilUpIjFWU+RHX/3X2CbbXoHvY7tv4w/0m1wLpRhl6CZR0GfJx5Hz6H1rz1PC0bMjqUdThlYEMp9CDyKCViv67kvH8uBUIr4r5vPrWlbzCJ7WNpSEJz7VZvZWV3cBulVWG5I69KtHZG3uL2bwLVNzYyx5Cgern7q/vrWc/66Vikb2t9pp38a3sdsMmKMh5z/AMNT9n5nj5mt7AYqB7H9mI9Oh2Kd0j4MsmMF2HTjyUZOB7/fU3NMqDLMFGQMkgDJOAOfPNcsRpo50pXVdXKRI0kjKiKCzMxAVQOpJPQVKHbSqP2l7W3Q2R2karLNxAJVJkk9X8IEeFEByXc59Fq4adHIsSLK4kkCgO4XaGbHJC+QzQZFKUoFK64p0YsFZWKnawBBKnAOGx0OCDj31i66twbeUWxUT7D4Zf7IbyzQZ1KwNBiuFt4luWV5wo8RlGAW88Vn0ClKUClKUClKUClKUClKUClKUClKUClKUClKUClKUEf2h00XdrNAf95GyfMjj9uK85aB221HTvq0lO1DtMUntqpBwVGeVxjHBr07Whu+fsoba4+lxr9TMfbwOEl9/ubr8QfWjr9Lau5pb5Tek99q9Lm1Yf0oXDA/3Hxj8TWRr+rdnNZH18nhSAYEhVopB/exhvgcitLQoGYAsFBIG45wPeceVWW77vtTjAYW5lU8homWQEHoRg5I+VG9/T4v50ybzu1t25tdWtJV5wJGEbe4ZBIPx4+FYEfdrck+1dWKj1+lKf2AVE3WkXERxJbzJ/WicfvFYiR7jgKSfQKSfwxRT8Os+LL1pfd/pcTA32rQsOvhwHr8ZCSce4AfGr1a94Gh6bF4VojFR5RRn2j6l2xuPvJrT1l2cvZv9Xazt7xE4H4kAVnal2KvbWEzXCLAg4G913MT0VVGcmiY9NiidTK5ax31XD5FtbpEPJpGMjfHaAAPxNQ3Yua71fVLc3EryiJvGOT7KhORtUcD2sVRCa3z3b6A2k2ZuJYXeefaXVdmY4wCVB3sAPMnnzHpRbLWmKnUdthX15HBG8srBI0UszHoAOpqi652iSK3/jG+UrEMG0tG4Zn6o8o85D1AxhBzyekZd662qMtzJbXH8VQDxVGIx9Ided8oZx9WmMhedx58qwOyscnaPUDf3CFbK1O22ibBDPnOT5E8AnyztHkaPNR2q3t7ZxrKcya1qeAiqObaDqEQH7Pp+JP2Tnuu9Z1Bb+GGO8Yiyi33kjsTAnHIcDBlI959pjxtxVt0nszfJNeahMsT30gKWqb8xwxj7OXI6888fdP6XGBJ3dSppq2+S8s06TXzKwDyjJZ1ViQOCfP3nzoInQe201rb3Oo3MkkiXLiOyt5XG5ymQXP3Y1JIztGB7+DUjpmqXbSRTmRp33HeyMywSyMjhLO0TO11BO5pjkex144zJ+yM4v7a5kgWeGOBkS3Rk8O3fPsKN+Ny7er4ySM46CrBquh3ElvcOChvXheOHBIjhDD7EZPIzgZfALYHAAAAa+7tWuI7u4YXpksbYvJdTbFRJrhwd2DyXAA+1kcKvAyKk9E7aSzfStXuGeLT4QYreAMPrWyRub1Y8D0BJ/R5yrzsTO+kGzgQwhUXCErvlkyDI8m07R54XPxPTHDtL2DluIbNQh+j20qf6KrLnwQCGLEkK8rHGecAEgHqSGI82pzwxaldTC2gLeK0YZ18G3XDLsQEeLLIRjLdBjj2jWBrnay9lszfSSSQGdhHp1rExDMSR9bJgZl4P2fs89ORVr7f9mLvU7XaRsCyRkW6OBmMN7e5+FaTb0X7K46nqMa57G3j31tdkRnw4mSOItmK0bIEZVcAzYX3rlgPsjoEPr2uXthb22lwyvcancjMkjOWMW7nCny8/gFJ8656Xez3N9Egu3aDTlLXlwHYRu+MeEBnDAbT7RyTz04FSPY/sHdQNfXdwym9nV0hbfvKAqfaZ8D2icDgAALxwcCX7Cdkza20MUkYjWPDsmVYyz8EySEcYBHsr7gT0AAWvTJ5JEDSJ4ZYkhPMLn2d/o2OSPLOPKsqlKBSlKBSlKBSlKBSlKBSlKBSlKBSlKBSlKBWNqVhHcxPFKoeNxtYH0/I++smlB5j7ddj5dLm2sS8L5MUmOoH3W9HH7evw2H3F9pGkR7KQ58Mb4jnnYThk+RwR8T6Vce82ySbTLkMM7UMi+5l5BFaj7kT/KY/Uyf9tHfz93DO/MPQlKUo4EV2i7RW9gitMxy52xxopeSRv0Y0HLHkfjXnvvD7VvqdzuKtHHHlI42xlf0y2CRuJHkT0Fbm7I2X0m8ur+X2mWWS1t1PPhRQsUcj0LuCfgB615+0ixN1cxwhtpllCbiN2NzdSM849M0dnpIjc2n4ZFusli0MzxqXZfEiVxkAZwsjL58jIB9M1n6r2w1S7icSzSNAcK4CAR88hWIHn6E81n96yx/TB4JLwxxpbB8ErvhGGQP0ZhkZx559DUXouv8Ah2s1lJxBO6uXVdzxsMe0FyN4IUcZHTj0o6o1esW1tK6t3gXt/ZfQCi75HRd8Y25iUEshQcD7I5HGAeKwNK7wNQtIFhgkVI0XCjw1+PJ8z76ufZ3u2t/DN5Hfi5jWOQgJEYyG2Nj2hISpHpitR4yvy/KjPHTHa1tQ273idvNQtLzwoZQqeFG2CinllyeTUloHeJPHpMt3cYmlE5ijGAoJKqQDjyHJ+Va17ea3FfXXjRBgnhxp7QwcqMHjNds5/kWL+3Sf5IoezXjWJhnN3j6zO58OZs4LbYolOAOScYJwB51K9k+9m7jmRbthNCxCs20KyZONwI4IHpWD3Orm7n/ssv5VQPuf3fyqF/bpMzXXhtnvC7e6haX80MMoWNduAUU9VBPJ99V0d6WrD/fL84lrE7zTnUJCfNIv8ta6rzWIW0q3tRkzJcSSt7JwEYMB7XmSSOPdUlMdeNf12tsPe5dSWkytsjuFCtHIo9lhuAdWQ9DjzqBHepqp6XC/8tKze5bS5Jb8SbCYo0bexHs5YYVeeM+73VYf4QESqtntUD2pugA8o/SjPWOuThx8qie9PVR1nX/lpWRN3nap4cTCdctvz9Wnk2B+ypLuGjVryfIB+oHUA/fWvvf1GFu7cAADwT0AH+8NE/p7vDizeznbvUJtP1CZ5QZIBD4Z2KMbi+7jz6Co3sn3i6lPe28UkwKPIqsPDUZB681WdB1yKCxvrdw2+4EQTABHsF87jnj7Qrq7BfzlafrkotOKsRbr7pee3veldLcyQWhWJImKF8BmZl4bGeFAOR8qrY7xtZiKs07YYbl3xKAy+o9kbh7xVU1RsyzH1kkP/W1XPvR+xpn9iT8qJjHSvGuvK43HeNPPo8l1FtiuYpUjfA3L7RX2gD5EH8Qao/8A/UdW/wDvH/KWsLRT/JWpfrLP/HJWP2E1SKzv4J5SRGhYsQCTyjAcDryaIripEW62sOmd72oxMDL4c6ealdhI9zDofkasHeL3g3UMtu1nKFimgWUAorHLE/8Ar5Vqi7bxZnMakh5HKKBk4ZiVAA88HpVn7w7CS2FhFIMOlogYeh3ucfLNCcWPnHS292veDeXV8kFzKrI6sFGwL7YGRyPcDUHrveXqkVzcRpMoVJpEUeGpwquwH7BVL0bUGtZ4ZxnMcivx5hSNw+YyPnXZ2lYNd3JByDPKwPqC7EH8DRaMFOfjrT032SvXnsreWQ5d41ZjjGSRzxUtUD2C/m60/Up+6u/Uta2s0UKiSVRlyzbIoRjIMz4O3jnaASR6Dmjy7eZS9K1r2f1Z7u8hnlvWW3LOlun+qF3KBh3SIHIhUdNxYknORgVf9T1SC2VWmkWNWZUUserscKo9SaKsulVbtV22isLm1tmikle5baNmMKNwXJz9rk9B5An42k0ClfFYEZHIr7QKUpQQ3bNN1hdD/gyf4TWkO5Vv5TT3xSfuFb47QLm1uB6wyf4Grz33RybdUtvfvH/QT+VHZg/tXh6UpSlHGgrrT54HkltnTa+XkilDbd4GC8bryhIHIwQevBznzp2FtBPfW0bFlDvglGKNgqxOGHKn3ivTurvtglPTEbn8FNebO7Bc6nZj+n+5Go7PTf0X/wBNo9s+1+n2BOnSWJkhVFwq+GEAIOMAnII9a1bqfZ9GtmvrXeLUSeGUlKmRG4xyvDrlsZ6+ua2J3v8AYa5uZhd2yeL7AWRB9obfsso+9wenXjzrVxa+jia0KTrEzh2iMTjLjGDgrnyHHuo2wRWKxNZ7+Ut3a6i8N0yKTsmhlRxng4jdlJHqCD+JqoA4XPu/Ktrd2vYa5j8a6njaMCCRYkYe2zOhGdvVcD15Oa14ezl9t/2O56f/AJ5vT+rUNa3rztr/AAzu2mgrYXPgI7OPDR8sAD7YyRxWRcD+Rof7dL/kr/4qc71NGupb/dHbzSL4MQ3JFIwyF5GQMZqR0LsbcXeiSReE0c6XJljWRWQthFUgbsdQTz6ipV9yOFZmUV3M/wC2Tf2aT8q199z+7+VT9i9/psrFYpYpCrRndE32W4OOMH4isrsl2Hu7+VF8J0hyN8jqVULnnbnG4444qFtxWZtM9OfeX/OEn9SL/LWsW60FV02G9Dtued4WU424AYqV8wfZ9/Xyqe70dFupNSnaO2mdDswyQyMvCDoQMVkXmiXR0GBBbzeIt2zFPCfeFKyAHZjOORzUq1vqte3LuO1KVL4whj4UkbMy543LghgPI8kVO/whPs2X9ab90VQPdFpVzDqSNLbzxrskXc8MiqCQMZJGB0qz9++nTzraeDDJLtabd4cbvjIjxnaDjp+yjG2vyIlA9wX+2XH6gf5i197/AL/a7f8AUH/MNZXcdpdxDdztLBLEDDgGSN0BO9eAWAya+9+Wl3E11AYoJZQISCY43cA7zwSoODRO4/I398KHomgLcWd7cF2VrYRlVAGG3ls7s8j7PlXzsF/OVp+uSrL2U0e6XTNURreZXcQbFMUgZsGTO0EZbHu9aiuxOh3iahas1rcKolUlmhlAA9SSuBRtN9xfv7pWNRGJZf68n+Jqu3en/q9M/sa/9tdHeH2KurW6mkSF5IJHZ1ZFLhdx3FWA5XBJqDvJb6+8FGjllMSCKMLE+Qo8jgc/H3UTExbjaJ8MzRf5r1L9ZZ/45aw+xujpfXkNu7MqyFgWXG4YUkYyCOoq8P2MubXQ5w0TNcTzROY0UuyojDaCFzzyx+dQ/dnot3Hqds8ltOiBmyzQyKo9hupIwKK+5HG0xP3SnXUbW8zqrkNFIyh1JU5Riu4EHIPGatfeXqDXJsZn+3JZozfHc2TUZr/Z69+lXGLS4IM0pBEMpBBkYgghcEYqV7W6LdyRWGy2nYraKrAQyEqwd8hsLwfcaLTaOVZ++Fe/i7dY/SBn2LkxN8HiR1/ap/Gotjmtm9mezVxJot/G8EqSeKssatG6sxRVPshhk9COK16+kXe/whbTGXbu2eFJvC9NxXbnbnzoRljvfxLefZ7WZHtbOytD9eYEaaXgi2iIxux0MrchVPoSeBgweoyrqc50uyfw7C39u+nDZMhySVMhPJYq2WJOTk9FwYC51G90yzt9OtoIkuL5MsVMv0gFyFzIGA2sckf0QprZ+gdiI7LT1tI9jNlXlLD2ZnBBZX89hxt88DyPSjybeZQdtFHZ62nivGQbNzGOFS2jSQBFjz6p1PUnPriujW7tm1bTricqYJHlW2jP3UWNWNw2ejFiBjyABzngSmkd3Ww3E08wkuZUMcTBWZLZMEKsW9ixxnGcjgcYrs0ru+X6X9KujG6oMW9sgYwwAnJI39STzgKoH4YIfdR1KO28bUrg+LDEjCBmwCWc8Jbp0VSAB4hyXz5ADOugt5tZZfrtR1TlIDkRwQnIEkuc8AE4Xyxk5OMbT7VdkG1G5tnmmH0W3bxDBsP1knkXbdjA44x03etH7KOb+e68QBZo448gN4qKm7ekbZwofK+11G3jrkB3dj7JreOK3ifdb26GNnI5llzzt/RVTn4k4+6c2Wuu3gWNVRFCqoAVQMAAcAAV2UClKUHVdw+IjoeAysv4gj868nPHPZT7TmOeB8Z81dTwR6jz94Netqpvbnu9t9T+s3GGcDAkUZDDyEi8bh8waOn0+WKTMW8ShuzPe/aSoBdgwSjgkAtG3vBHK/A/iasD94+kgZ+lofgGJ/DFan1Dui1OM+wIph6q+39jDisFe7DVj/8AHA+Mif8AmjWcWCe4ssHeJ3oreRNbWissbcSSMMFl/RRfIHzJ591RnctpLT6gJcHZApZj5BmBVB8/a/CpHRe5m6kINzMkKeYT6xz7h0UfHn4VuHQNDgsYRDAm1ByfMsfNmPmaF8uOlJpRJUpSjhKUpQKUpQKUpQKUpQKUpQKUpQKUpQKUpQK+MwAJJwBySeAB76+1WO8pWbTplViofYjsPuxs6rI2fIBST8qCOfthPdCSS0EUNnFnde3G4o2PteDECC6j9IkA+VTdlc3cMscdy8UyS5CSRxtCwcKX2tGXfIKhvaBGNuCOayb3RVNukMJEIiMZi9gMqmMgqCuRuHHqD781EapdPausszi5umDJbW0S+GCTjcQCzH0zIxwo6AZOQz+0+vG2CRwp413NkQxZxnHWRz92NepPyHJp2W7PCzV2d/GuZiGnmIwXbyAH3UXOAvl8649mdBaAvPcOJbybHiyAYVQPsxRA/ZjXPz6mp6g1tpOmouuaheXTKvgpCsO4gYSRSN4z71Kj3k1smseexikdHeNGdOUZkUsh/okjK/KsigUpSgUpSgUpSgUpSgUpSgUpSgUpSgUpSgUpSgUpSgUpSgUpSgUpSgUpSgUpSgUpSgVxljDAqwDKQQQRkEHggjzFfKUEMNG8IbIridEAwqh0YIPRS6Mce7PFZWlaHDbs0igtK4AeV2LyMByAWPRcn7IwPdSlBJUpSgUpSgUpSgUpSgUpSg//2Q=="/>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10" name="AutoShape 30" descr="data:image/jpeg;base64,/9j/4AAQSkZJRgABAQAAAQABAAD/2wCEAAkGBxEQEhUUExMWFBQXGBkXGBgYFRQXGRkYGhgXGBgZFxgaHCggGBwnGxccIz0hJikrLy4vFx8zODMsNygtLiwBCgoKDg0OGxAQGzckHCUsLCw0Ly8rLC8sLCw0LSwsLDQsLywsLCwsLCwsLSwsLCwsLCwsLCwsLCwsKywsLCwsLP/AABEIAIQBPAMBIgACEQEDEQH/xAAcAAEAAgIDAQAAAAAAAAAAAAAABQYEBwIDCAH/xABIEAACAQMDAQUEBgQKCgMBAAABAgMABBEFEiExBgcTQVEiYXGBFCMyQpHBUnOhsQgVJTVicnSCsrMkMzRDY5OiwtHxRFNUF//EABkBAQADAQEAAAAAAAAAAAAAAAABAgMEBf/EACcRAQACAgIBBAIBBQAAAAAAAAABAgMREiExBBNB8BQiUTIzYXGx/9oADAMBAAIRAxEAPwDd9KUoFV3tT20stOGJ5MyYyI0G5z8vIe84qp97XeObD/RbUg3LDLP1EKnpx5ufIeXWvP008jsWd2ZmOSzEksT5knqaDceod9Fy5Igto4l8mkZnY+/CgAfiaxbXvU1VjyIeOv1TYPwIaqB2feV22qefkPlWydJtSFxIu4HjOOQae9WJ46RMfK0dn+8l5CFuYBHn7yMT+KsPzq+2l2kq7kYMP3fEeVanTSVTlGx7mH51I2ly0Um+JipHX7wb3H3VteKdTEqRkbOpWDo+pLcR7hwRwy+h/wDFZ1YzGmkTspSlApSlApSlApSlApSlApSlApSlApSlApSlApSlApSlApSlApSlApSlApSlAqG7Ya8un2c1y3OxfZH6TnhF+ZIqZrTf8IzUmWO0tx0dnlbn9AKqj38uT/dFBpW6upJpGllYvI5LMx6knqa4qm7iusVzq9Y30hL6e5iyygMQAfQlfP44q/6bryhA4ztOOvHPoflWsre6I4PI9D+XpXOa83DGCOQfhj0+Nc+T02SLR/1PKsw3ro9/FcDCngfa5rleXUMXsBuM5zwK0tpWqNCSUfBPUc81OaZO9w+HJI8ua9HH6Lc7vbcR/Dkm+uohtTTtbjtpFfd7BwG542nz+XWtjg15g16R48Juyo8q353eakbrTreQ8ts2n4oSv5Vb1eGK1i0L4b7mYWOlKVwugpSlApSlApSlApSlApSlApSlApSlApSlApSlApSlApSlApSlApSlApSlArQf8IvP0y29PAb8fEOfyrflab/hGaYzRWtwOiM8TcfphWU+7lCP7woNHCuxa66ldKAHzq1fKHRb2TMM4OK7LSAlsGrFKw24rs0y3j54+denhyxpheko/wDiLf8AZ61N6FpjxMu5sefTJwKy4FRWyDUzBMrr7ABYdMdWHmKp6m81pNqdSVp8So/bHcZvYBKj1/fW5+45idKT08WXHw3mtbdtrGM2xbkSLzyMHn3VuLu10s2umW0Z+1sDn4v7R/fXnVz5LV4WnbWtYjtZqUpULlKUoFKUoFKUoFKUoFKUoFKUoFKUoFKUoFKUoFKUoFKUoFKUoFKUoFKUoFQ/a7QU1C0mtm43r7J/Rcco3yIFSs0qoCzMFUdSSAB8Sa50HjC9tJIJHilUpIjFWU+RHX/3X2CbbXoHvY7tv4w/0m1wLpRhl6CZR0GfJx5Hz6H1rz1PC0bMjqUdThlYEMp9CDyKCViv67kvH8uBUIr4r5vPrWlbzCJ7WNpSEJz7VZvZWV3cBulVWG5I69KtHZG3uL2bwLVNzYyx5Cgern7q/vrWc/66Vikb2t9pp38a3sdsMmKMh5z/AMNT9n5nj5mt7AYqB7H9mI9Oh2Kd0j4MsmMF2HTjyUZOB7/fU3NMqDLMFGQMkgDJOAOfPNcsRpo50pXVdXKRI0kjKiKCzMxAVQOpJPQVKHbSqP2l7W3Q2R2karLNxAJVJkk9X8IEeFEByXc59Fq4adHIsSLK4kkCgO4XaGbHJC+QzQZFKUoFK64p0YsFZWKnawBBKnAOGx0OCDj31i66twbeUWxUT7D4Zf7IbyzQZ1KwNBiuFt4luWV5wo8RlGAW88Vn0ClKUClKUClKUClKUClKUClKUClKUClKUClKUClKUEf2h00XdrNAf95GyfMjj9uK85aB221HTvq0lO1DtMUntqpBwVGeVxjHBr07Whu+fsoba4+lxr9TMfbwOEl9/ubr8QfWjr9Lau5pb5Tek99q9Lm1Yf0oXDA/3Hxj8TWRr+rdnNZH18nhSAYEhVopB/exhvgcitLQoGYAsFBIG45wPeceVWW77vtTjAYW5lU8homWQEHoRg5I+VG9/T4v50ybzu1t25tdWtJV5wJGEbe4ZBIPx4+FYEfdrck+1dWKj1+lKf2AVE3WkXERxJbzJ/WicfvFYiR7jgKSfQKSfwxRT8Os+LL1pfd/pcTA32rQsOvhwHr8ZCSce4AfGr1a94Gh6bF4VojFR5RRn2j6l2xuPvJrT1l2cvZv9Xazt7xE4H4kAVnal2KvbWEzXCLAg4G913MT0VVGcmiY9NiidTK5ax31XD5FtbpEPJpGMjfHaAAPxNQ3Yua71fVLc3EryiJvGOT7KhORtUcD2sVRCa3z3b6A2k2ZuJYXeefaXVdmY4wCVB3sAPMnnzHpRbLWmKnUdthX15HBG8srBI0UszHoAOpqi652iSK3/jG+UrEMG0tG4Zn6o8o85D1AxhBzyekZd662qMtzJbXH8VQDxVGIx9Ided8oZx9WmMhedx58qwOyscnaPUDf3CFbK1O22ibBDPnOT5E8AnyztHkaPNR2q3t7ZxrKcya1qeAiqObaDqEQH7Pp+JP2Tnuu9Z1Bb+GGO8Yiyi33kjsTAnHIcDBlI959pjxtxVt0nszfJNeahMsT30gKWqb8xwxj7OXI6888fdP6XGBJ3dSppq2+S8s06TXzKwDyjJZ1ViQOCfP3nzoInQe201rb3Oo3MkkiXLiOyt5XG5ymQXP3Y1JIztGB7+DUjpmqXbSRTmRp33HeyMywSyMjhLO0TO11BO5pjkex144zJ+yM4v7a5kgWeGOBkS3Rk8O3fPsKN+Ny7er4ySM46CrBquh3ElvcOChvXheOHBIjhDD7EZPIzgZfALYHAAAAa+7tWuI7u4YXpksbYvJdTbFRJrhwd2DyXAA+1kcKvAyKk9E7aSzfStXuGeLT4QYreAMPrWyRub1Y8D0BJ/R5yrzsTO+kGzgQwhUXCErvlkyDI8m07R54XPxPTHDtL2DluIbNQh+j20qf6KrLnwQCGLEkK8rHGecAEgHqSGI82pzwxaldTC2gLeK0YZ18G3XDLsQEeLLIRjLdBjj2jWBrnay9lszfSSSQGdhHp1rExDMSR9bJgZl4P2fs89ORVr7f9mLvU7XaRsCyRkW6OBmMN7e5+FaTb0X7K46nqMa57G3j31tdkRnw4mSOItmK0bIEZVcAzYX3rlgPsjoEPr2uXthb22lwyvcancjMkjOWMW7nCny8/gFJ8656Xez3N9Egu3aDTlLXlwHYRu+MeEBnDAbT7RyTz04FSPY/sHdQNfXdwym9nV0hbfvKAqfaZ8D2icDgAALxwcCX7Cdkza20MUkYjWPDsmVYyz8EySEcYBHsr7gT0AAWvTJ5JEDSJ4ZYkhPMLn2d/o2OSPLOPKsqlKBSlKBSlKBSlKBSlKBSlKBSlKBSlKBSlKBWNqVhHcxPFKoeNxtYH0/I++smlB5j7ddj5dLm2sS8L5MUmOoH3W9HH7evw2H3F9pGkR7KQ58Mb4jnnYThk+RwR8T6Vce82ySbTLkMM7UMi+5l5BFaj7kT/KY/Uyf9tHfz93DO/MPQlKUo4EV2i7RW9gitMxy52xxopeSRv0Y0HLHkfjXnvvD7VvqdzuKtHHHlI42xlf0y2CRuJHkT0Fbm7I2X0m8ur+X2mWWS1t1PPhRQsUcj0LuCfgB615+0ixN1cxwhtpllCbiN2NzdSM849M0dnpIjc2n4ZFusli0MzxqXZfEiVxkAZwsjL58jIB9M1n6r2w1S7icSzSNAcK4CAR88hWIHn6E81n96yx/TB4JLwxxpbB8ErvhGGQP0ZhkZx559DUXouv8Ah2s1lJxBO6uXVdzxsMe0FyN4IUcZHTj0o6o1esW1tK6t3gXt/ZfQCi75HRd8Y25iUEshQcD7I5HGAeKwNK7wNQtIFhgkVI0XCjw1+PJ8z76ufZ3u2t/DN5Hfi5jWOQgJEYyG2Nj2hISpHpitR4yvy/KjPHTHa1tQ273idvNQtLzwoZQqeFG2CinllyeTUloHeJPHpMt3cYmlE5ijGAoJKqQDjyHJ+Va17ea3FfXXjRBgnhxp7QwcqMHjNds5/kWL+3Sf5IoezXjWJhnN3j6zO58OZs4LbYolOAOScYJwB51K9k+9m7jmRbthNCxCs20KyZONwI4IHpWD3Orm7n/ssv5VQPuf3fyqF/bpMzXXhtnvC7e6haX80MMoWNduAUU9VBPJ99V0d6WrD/fL84lrE7zTnUJCfNIv8ta6rzWIW0q3tRkzJcSSt7JwEYMB7XmSSOPdUlMdeNf12tsPe5dSWkytsjuFCtHIo9lhuAdWQ9DjzqBHepqp6XC/8tKze5bS5Jb8SbCYo0bexHs5YYVeeM+73VYf4QESqtntUD2pugA8o/SjPWOuThx8qie9PVR1nX/lpWRN3nap4cTCdctvz9Wnk2B+ypLuGjVryfIB+oHUA/fWvvf1GFu7cAADwT0AH+8NE/p7vDizeznbvUJtP1CZ5QZIBD4Z2KMbi+7jz6Co3sn3i6lPe28UkwKPIqsPDUZB681WdB1yKCxvrdw2+4EQTABHsF87jnj7Qrq7BfzlafrkotOKsRbr7pee3veldLcyQWhWJImKF8BmZl4bGeFAOR8qrY7xtZiKs07YYbl3xKAy+o9kbh7xVU1RsyzH1kkP/W1XPvR+xpn9iT8qJjHSvGuvK43HeNPPo8l1FtiuYpUjfA3L7RX2gD5EH8Qao/8A/UdW/wDvH/KWsLRT/JWpfrLP/HJWP2E1SKzv4J5SRGhYsQCTyjAcDryaIripEW62sOmd72oxMDL4c6ealdhI9zDofkasHeL3g3UMtu1nKFimgWUAorHLE/8Ar5Vqi7bxZnMakh5HKKBk4ZiVAA88HpVn7w7CS2FhFIMOlogYeh3ucfLNCcWPnHS292veDeXV8kFzKrI6sFGwL7YGRyPcDUHrveXqkVzcRpMoVJpEUeGpwquwH7BVL0bUGtZ4ZxnMcivx5hSNw+YyPnXZ2lYNd3JByDPKwPqC7EH8DRaMFOfjrT032SvXnsreWQ5d41ZjjGSRzxUtUD2C/m60/Up+6u/Uta2s0UKiSVRlyzbIoRjIMz4O3jnaASR6Dmjy7eZS9K1r2f1Z7u8hnlvWW3LOlun+qF3KBh3SIHIhUdNxYknORgVf9T1SC2VWmkWNWZUUserscKo9SaKsulVbtV22isLm1tmikle5baNmMKNwXJz9rk9B5An42k0ClfFYEZHIr7QKUpQQ3bNN1hdD/gyf4TWkO5Vv5TT3xSfuFb47QLm1uB6wyf4Grz33RybdUtvfvH/QT+VHZg/tXh6UpSlHGgrrT54HkltnTa+XkilDbd4GC8bryhIHIwQevBznzp2FtBPfW0bFlDvglGKNgqxOGHKn3ivTurvtglPTEbn8FNebO7Bc6nZj+n+5Go7PTf0X/wBNo9s+1+n2BOnSWJkhVFwq+GEAIOMAnII9a1bqfZ9GtmvrXeLUSeGUlKmRG4xyvDrlsZ6+ua2J3v8AYa5uZhd2yeL7AWRB9obfsso+9wenXjzrVxa+jia0KTrEzh2iMTjLjGDgrnyHHuo2wRWKxNZ7+Ut3a6i8N0yKTsmhlRxng4jdlJHqCD+JqoA4XPu/Ktrd2vYa5j8a6njaMCCRYkYe2zOhGdvVcD15Oa14ezl9t/2O56f/AJ5vT+rUNa3rztr/AAzu2mgrYXPgI7OPDR8sAD7YyRxWRcD+Rof7dL/kr/4qc71NGupb/dHbzSL4MQ3JFIwyF5GQMZqR0LsbcXeiSReE0c6XJljWRWQthFUgbsdQTz6ipV9yOFZmUV3M/wC2Tf2aT8q199z+7+VT9i9/psrFYpYpCrRndE32W4OOMH4isrsl2Hu7+VF8J0hyN8jqVULnnbnG4444qFtxWZtM9OfeX/OEn9SL/LWsW60FV02G9Dtued4WU424AYqV8wfZ9/Xyqe70dFupNSnaO2mdDswyQyMvCDoQMVkXmiXR0GBBbzeIt2zFPCfeFKyAHZjOORzUq1vqte3LuO1KVL4whj4UkbMy543LghgPI8kVO/whPs2X9ab90VQPdFpVzDqSNLbzxrskXc8MiqCQMZJGB0qz9++nTzraeDDJLtabd4cbvjIjxnaDjp+yjG2vyIlA9wX+2XH6gf5i197/AL/a7f8AUH/MNZXcdpdxDdztLBLEDDgGSN0BO9eAWAya+9+Wl3E11AYoJZQISCY43cA7zwSoODRO4/I398KHomgLcWd7cF2VrYRlVAGG3ls7s8j7PlXzsF/OVp+uSrL2U0e6XTNURreZXcQbFMUgZsGTO0EZbHu9aiuxOh3iahas1rcKolUlmhlAA9SSuBRtN9xfv7pWNRGJZf68n+Jqu3en/q9M/sa/9tdHeH2KurW6mkSF5IJHZ1ZFLhdx3FWA5XBJqDvJb6+8FGjllMSCKMLE+Qo8jgc/H3UTExbjaJ8MzRf5r1L9ZZ/45aw+xujpfXkNu7MqyFgWXG4YUkYyCOoq8P2MubXQ5w0TNcTzROY0UuyojDaCFzzyx+dQ/dnot3Hqds8ltOiBmyzQyKo9hupIwKK+5HG0xP3SnXUbW8zqrkNFIyh1JU5Riu4EHIPGatfeXqDXJsZn+3JZozfHc2TUZr/Z69+lXGLS4IM0pBEMpBBkYgghcEYqV7W6LdyRWGy2nYraKrAQyEqwd8hsLwfcaLTaOVZ++Fe/i7dY/SBn2LkxN8HiR1/ap/Gotjmtm9mezVxJot/G8EqSeKssatG6sxRVPshhk9COK16+kXe/whbTGXbu2eFJvC9NxXbnbnzoRljvfxLefZ7WZHtbOytD9eYEaaXgi2iIxux0MrchVPoSeBgweoyrqc50uyfw7C39u+nDZMhySVMhPJYq2WJOTk9FwYC51G90yzt9OtoIkuL5MsVMv0gFyFzIGA2sckf0QprZ+gdiI7LT1tI9jNlXlLD2ZnBBZX89hxt88DyPSjybeZQdtFHZ62nivGQbNzGOFS2jSQBFjz6p1PUnPriujW7tm1bTricqYJHlW2jP3UWNWNw2ejFiBjyABzngSmkd3Ww3E08wkuZUMcTBWZLZMEKsW9ixxnGcjgcYrs0ru+X6X9KujG6oMW9sgYwwAnJI39STzgKoH4YIfdR1KO28bUrg+LDEjCBmwCWc8Jbp0VSAB4hyXz5ADOugt5tZZfrtR1TlIDkRwQnIEkuc8AE4Xyxk5OMbT7VdkG1G5tnmmH0W3bxDBsP1knkXbdjA44x03etH7KOb+e68QBZo448gN4qKm7ekbZwofK+11G3jrkB3dj7JreOK3ifdb26GNnI5llzzt/RVTn4k4+6c2Wuu3gWNVRFCqoAVQMAAcAAV2UClKUHVdw+IjoeAysv4gj868nPHPZT7TmOeB8Z81dTwR6jz94Netqpvbnu9t9T+s3GGcDAkUZDDyEi8bh8waOn0+WKTMW8ShuzPe/aSoBdgwSjgkAtG3vBHK/A/iasD94+kgZ+lofgGJ/DFan1Dui1OM+wIph6q+39jDisFe7DVj/8AHA+Mif8AmjWcWCe4ssHeJ3oreRNbWissbcSSMMFl/RRfIHzJ591RnctpLT6gJcHZApZj5BmBVB8/a/CpHRe5m6kINzMkKeYT6xz7h0UfHn4VuHQNDgsYRDAm1ByfMsfNmPmaF8uOlJpRJUpSjhKUpQKUpQKUpQKUpQKUpQKUpQKUpQKUpQK+MwAJJwBySeAB76+1WO8pWbTplViofYjsPuxs6rI2fIBST8qCOfthPdCSS0EUNnFnde3G4o2PteDECC6j9IkA+VTdlc3cMscdy8UyS5CSRxtCwcKX2tGXfIKhvaBGNuCOayb3RVNukMJEIiMZi9gMqmMgqCuRuHHqD781EapdPausszi5umDJbW0S+GCTjcQCzH0zIxwo6AZOQz+0+vG2CRwp413NkQxZxnHWRz92NepPyHJp2W7PCzV2d/GuZiGnmIwXbyAH3UXOAvl8649mdBaAvPcOJbybHiyAYVQPsxRA/ZjXPz6mp6g1tpOmouuaheXTKvgpCsO4gYSRSN4z71Kj3k1smseexikdHeNGdOUZkUsh/okjK/KsigUpSgUpSgUpSgUpSgUpSgUpSgUpSgUpSgUpSgUpSgUpSgUpSgUpSgUpSgUpSgUpSgVxljDAqwDKQQQRkEHggjzFfKUEMNG8IbIridEAwqh0YIPRS6Mce7PFZWlaHDbs0igtK4AeV2LyMByAWPRcn7IwPdSlBJUpSgUpSgUpSgUpSgUpSg//2Q=="/>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12" name="AutoShape 32" descr="data:image/jpeg;base64,/9j/4AAQSkZJRgABAQAAAQABAAD/2wCEAAkGBxEQEhUUExMWFBQXGBkXGBgYFRQXGRkYGhgXGBgZFxgaHCggGBwnGxccIz0hJikrLy4vFx8zODMsNygtLiwBCgoKDg0OGxAQGzckHCUsLCw0Ly8rLC8sLCw0LSwsLDQsLywsLCwsLCwsLSwsLCwsLCwsLCwsLCwsKywsLCwsLP/AABEIAIQBPAMBIgACEQEDEQH/xAAcAAEAAgIDAQAAAAAAAAAAAAAABQYEBwIDCAH/xABIEAACAQMDAQUEBgQKCgMBAAABAgMABBEFEiExBgcTQVEiYXGBFCMyQpHBUnOhsQgVJTVicnSCsrMkMzRDY5OiwtHxRFNUF//EABkBAQADAQEAAAAAAAAAAAAAAAABAgMEBf/EACcRAQACAgIBBAIBBQAAAAAAAAABAgMREiExBBNB8BQiUTIzYXGx/9oADAMBAAIRAxEAPwDd9KUoFV3tT20stOGJ5MyYyI0G5z8vIe84qp97XeObD/RbUg3LDLP1EKnpx5ufIeXWvP008jsWd2ZmOSzEksT5knqaDceod9Fy5Igto4l8mkZnY+/CgAfiaxbXvU1VjyIeOv1TYPwIaqB2feV22qefkPlWydJtSFxIu4HjOOQae9WJ46RMfK0dn+8l5CFuYBHn7yMT+KsPzq+2l2kq7kYMP3fEeVanTSVTlGx7mH51I2ly0Um+JipHX7wb3H3VteKdTEqRkbOpWDo+pLcR7hwRwy+h/wDFZ1YzGmkTspSlApSlApSlApSlApSlApSlApSlApSlApSlApSlApSlApSlApSlApSlApSlAqG7Ya8un2c1y3OxfZH6TnhF+ZIqZrTf8IzUmWO0tx0dnlbn9AKqj38uT/dFBpW6upJpGllYvI5LMx6knqa4qm7iusVzq9Y30hL6e5iyygMQAfQlfP44q/6bryhA4ztOOvHPoflWsre6I4PI9D+XpXOa83DGCOQfhj0+Nc+T02SLR/1PKsw3ro9/FcDCngfa5rleXUMXsBuM5zwK0tpWqNCSUfBPUc81OaZO9w+HJI8ua9HH6Lc7vbcR/Dkm+uohtTTtbjtpFfd7BwG542nz+XWtjg15g16R48Juyo8q353eakbrTreQ8ts2n4oSv5Vb1eGK1i0L4b7mYWOlKVwugpSlApSlApSlApSlApSlApSlApSlApSlApSlApSlApSlApSlApSlApSlArQf8IvP0y29PAb8fEOfyrflab/hGaYzRWtwOiM8TcfphWU+7lCP7woNHCuxa66ldKAHzq1fKHRb2TMM4OK7LSAlsGrFKw24rs0y3j54+denhyxpheko/wDiLf8AZ61N6FpjxMu5sefTJwKy4FRWyDUzBMrr7ABYdMdWHmKp6m81pNqdSVp8So/bHcZvYBKj1/fW5+45idKT08WXHw3mtbdtrGM2xbkSLzyMHn3VuLu10s2umW0Z+1sDn4v7R/fXnVz5LV4WnbWtYjtZqUpULlKUoFKUoFKUoFKUoFKUoFKUoFKUoFKUoFKUoFKUoFKUoFKUoFKUoFKUoFQ/a7QU1C0mtm43r7J/Rcco3yIFSs0qoCzMFUdSSAB8Sa50HjC9tJIJHilUpIjFWU+RHX/3X2CbbXoHvY7tv4w/0m1wLpRhl6CZR0GfJx5Hz6H1rz1PC0bMjqUdThlYEMp9CDyKCViv67kvH8uBUIr4r5vPrWlbzCJ7WNpSEJz7VZvZWV3cBulVWG5I69KtHZG3uL2bwLVNzYyx5Cgern7q/vrWc/66Vikb2t9pp38a3sdsMmKMh5z/AMNT9n5nj5mt7AYqB7H9mI9Oh2Kd0j4MsmMF2HTjyUZOB7/fU3NMqDLMFGQMkgDJOAOfPNcsRpo50pXVdXKRI0kjKiKCzMxAVQOpJPQVKHbSqP2l7W3Q2R2karLNxAJVJkk9X8IEeFEByXc59Fq4adHIsSLK4kkCgO4XaGbHJC+QzQZFKUoFK64p0YsFZWKnawBBKnAOGx0OCDj31i66twbeUWxUT7D4Zf7IbyzQZ1KwNBiuFt4luWV5wo8RlGAW88Vn0ClKUClKUClKUClKUClKUClKUClKUClKUClKUClKUEf2h00XdrNAf95GyfMjj9uK85aB221HTvq0lO1DtMUntqpBwVGeVxjHBr07Whu+fsoba4+lxr9TMfbwOEl9/ubr8QfWjr9Lau5pb5Tek99q9Lm1Yf0oXDA/3Hxj8TWRr+rdnNZH18nhSAYEhVopB/exhvgcitLQoGYAsFBIG45wPeceVWW77vtTjAYW5lU8homWQEHoRg5I+VG9/T4v50ybzu1t25tdWtJV5wJGEbe4ZBIPx4+FYEfdrck+1dWKj1+lKf2AVE3WkXERxJbzJ/WicfvFYiR7jgKSfQKSfwxRT8Os+LL1pfd/pcTA32rQsOvhwHr8ZCSce4AfGr1a94Gh6bF4VojFR5RRn2j6l2xuPvJrT1l2cvZv9Xazt7xE4H4kAVnal2KvbWEzXCLAg4G913MT0VVGcmiY9NiidTK5ax31XD5FtbpEPJpGMjfHaAAPxNQ3Yua71fVLc3EryiJvGOT7KhORtUcD2sVRCa3z3b6A2k2ZuJYXeefaXVdmY4wCVB3sAPMnnzHpRbLWmKnUdthX15HBG8srBI0UszHoAOpqi652iSK3/jG+UrEMG0tG4Zn6o8o85D1AxhBzyekZd662qMtzJbXH8VQDxVGIx9Ided8oZx9WmMhedx58qwOyscnaPUDf3CFbK1O22ibBDPnOT5E8AnyztHkaPNR2q3t7ZxrKcya1qeAiqObaDqEQH7Pp+JP2Tnuu9Z1Bb+GGO8Yiyi33kjsTAnHIcDBlI959pjxtxVt0nszfJNeahMsT30gKWqb8xwxj7OXI6888fdP6XGBJ3dSppq2+S8s06TXzKwDyjJZ1ViQOCfP3nzoInQe201rb3Oo3MkkiXLiOyt5XG5ymQXP3Y1JIztGB7+DUjpmqXbSRTmRp33HeyMywSyMjhLO0TO11BO5pjkex144zJ+yM4v7a5kgWeGOBkS3Rk8O3fPsKN+Ny7er4ySM46CrBquh3ElvcOChvXheOHBIjhDD7EZPIzgZfALYHAAAAa+7tWuI7u4YXpksbYvJdTbFRJrhwd2DyXAA+1kcKvAyKk9E7aSzfStXuGeLT4QYreAMPrWyRub1Y8D0BJ/R5yrzsTO+kGzgQwhUXCErvlkyDI8m07R54XPxPTHDtL2DluIbNQh+j20qf6KrLnwQCGLEkK8rHGecAEgHqSGI82pzwxaldTC2gLeK0YZ18G3XDLsQEeLLIRjLdBjj2jWBrnay9lszfSSSQGdhHp1rExDMSR9bJgZl4P2fs89ORVr7f9mLvU7XaRsCyRkW6OBmMN7e5+FaTb0X7K46nqMa57G3j31tdkRnw4mSOItmK0bIEZVcAzYX3rlgPsjoEPr2uXthb22lwyvcancjMkjOWMW7nCny8/gFJ8656Xez3N9Egu3aDTlLXlwHYRu+MeEBnDAbT7RyTz04FSPY/sHdQNfXdwym9nV0hbfvKAqfaZ8D2icDgAALxwcCX7Cdkza20MUkYjWPDsmVYyz8EySEcYBHsr7gT0AAWvTJ5JEDSJ4ZYkhPMLn2d/o2OSPLOPKsqlKBSlKBSlKBSlKBSlKBSlKBSlKBSlKBSlKBWNqVhHcxPFKoeNxtYH0/I++smlB5j7ddj5dLm2sS8L5MUmOoH3W9HH7evw2H3F9pGkR7KQ58Mb4jnnYThk+RwR8T6Vce82ySbTLkMM7UMi+5l5BFaj7kT/KY/Uyf9tHfz93DO/MPQlKUo4EV2i7RW9gitMxy52xxopeSRv0Y0HLHkfjXnvvD7VvqdzuKtHHHlI42xlf0y2CRuJHkT0Fbm7I2X0m8ur+X2mWWS1t1PPhRQsUcj0LuCfgB615+0ixN1cxwhtpllCbiN2NzdSM849M0dnpIjc2n4ZFusli0MzxqXZfEiVxkAZwsjL58jIB9M1n6r2w1S7icSzSNAcK4CAR88hWIHn6E81n96yx/TB4JLwxxpbB8ErvhGGQP0ZhkZx559DUXouv8Ah2s1lJxBO6uXVdzxsMe0FyN4IUcZHTj0o6o1esW1tK6t3gXt/ZfQCi75HRd8Y25iUEshQcD7I5HGAeKwNK7wNQtIFhgkVI0XCjw1+PJ8z76ufZ3u2t/DN5Hfi5jWOQgJEYyG2Nj2hISpHpitR4yvy/KjPHTHa1tQ273idvNQtLzwoZQqeFG2CinllyeTUloHeJPHpMt3cYmlE5ijGAoJKqQDjyHJ+Va17ea3FfXXjRBgnhxp7QwcqMHjNds5/kWL+3Sf5IoezXjWJhnN3j6zO58OZs4LbYolOAOScYJwB51K9k+9m7jmRbthNCxCs20KyZONwI4IHpWD3Orm7n/ssv5VQPuf3fyqF/bpMzXXhtnvC7e6haX80MMoWNduAUU9VBPJ99V0d6WrD/fL84lrE7zTnUJCfNIv8ta6rzWIW0q3tRkzJcSSt7JwEYMB7XmSSOPdUlMdeNf12tsPe5dSWkytsjuFCtHIo9lhuAdWQ9DjzqBHepqp6XC/8tKze5bS5Jb8SbCYo0bexHs5YYVeeM+73VYf4QESqtntUD2pugA8o/SjPWOuThx8qie9PVR1nX/lpWRN3nap4cTCdctvz9Wnk2B+ypLuGjVryfIB+oHUA/fWvvf1GFu7cAADwT0AH+8NE/p7vDizeznbvUJtP1CZ5QZIBD4Z2KMbi+7jz6Co3sn3i6lPe28UkwKPIqsPDUZB681WdB1yKCxvrdw2+4EQTABHsF87jnj7Qrq7BfzlafrkotOKsRbr7pee3veldLcyQWhWJImKF8BmZl4bGeFAOR8qrY7xtZiKs07YYbl3xKAy+o9kbh7xVU1RsyzH1kkP/W1XPvR+xpn9iT8qJjHSvGuvK43HeNPPo8l1FtiuYpUjfA3L7RX2gD5EH8Qao/8A/UdW/wDvH/KWsLRT/JWpfrLP/HJWP2E1SKzv4J5SRGhYsQCTyjAcDryaIripEW62sOmd72oxMDL4c6ealdhI9zDofkasHeL3g3UMtu1nKFimgWUAorHLE/8Ar5Vqi7bxZnMakh5HKKBk4ZiVAA88HpVn7w7CS2FhFIMOlogYeh3ucfLNCcWPnHS292veDeXV8kFzKrI6sFGwL7YGRyPcDUHrveXqkVzcRpMoVJpEUeGpwquwH7BVL0bUGtZ4ZxnMcivx5hSNw+YyPnXZ2lYNd3JByDPKwPqC7EH8DRaMFOfjrT032SvXnsreWQ5d41ZjjGSRzxUtUD2C/m60/Up+6u/Uta2s0UKiSVRlyzbIoRjIMz4O3jnaASR6Dmjy7eZS9K1r2f1Z7u8hnlvWW3LOlun+qF3KBh3SIHIhUdNxYknORgVf9T1SC2VWmkWNWZUUserscKo9SaKsulVbtV22isLm1tmikle5baNmMKNwXJz9rk9B5An42k0ClfFYEZHIr7QKUpQQ3bNN1hdD/gyf4TWkO5Vv5TT3xSfuFb47QLm1uB6wyf4Grz33RybdUtvfvH/QT+VHZg/tXh6UpSlHGgrrT54HkltnTa+XkilDbd4GC8bryhIHIwQevBznzp2FtBPfW0bFlDvglGKNgqxOGHKn3ivTurvtglPTEbn8FNebO7Bc6nZj+n+5Go7PTf0X/wBNo9s+1+n2BOnSWJkhVFwq+GEAIOMAnII9a1bqfZ9GtmvrXeLUSeGUlKmRG4xyvDrlsZ6+ua2J3v8AYa5uZhd2yeL7AWRB9obfsso+9wenXjzrVxa+jia0KTrEzh2iMTjLjGDgrnyHHuo2wRWKxNZ7+Ut3a6i8N0yKTsmhlRxng4jdlJHqCD+JqoA4XPu/Ktrd2vYa5j8a6njaMCCRYkYe2zOhGdvVcD15Oa14ezl9t/2O56f/AJ5vT+rUNa3rztr/AAzu2mgrYXPgI7OPDR8sAD7YyRxWRcD+Rof7dL/kr/4qc71NGupb/dHbzSL4MQ3JFIwyF5GQMZqR0LsbcXeiSReE0c6XJljWRWQthFUgbsdQTz6ipV9yOFZmUV3M/wC2Tf2aT8q199z+7+VT9i9/psrFYpYpCrRndE32W4OOMH4isrsl2Hu7+VF8J0hyN8jqVULnnbnG4444qFtxWZtM9OfeX/OEn9SL/LWsW60FV02G9Dtued4WU424AYqV8wfZ9/Xyqe70dFupNSnaO2mdDswyQyMvCDoQMVkXmiXR0GBBbzeIt2zFPCfeFKyAHZjOORzUq1vqte3LuO1KVL4whj4UkbMy543LghgPI8kVO/whPs2X9ab90VQPdFpVzDqSNLbzxrskXc8MiqCQMZJGB0qz9++nTzraeDDJLtabd4cbvjIjxnaDjp+yjG2vyIlA9wX+2XH6gf5i197/AL/a7f8AUH/MNZXcdpdxDdztLBLEDDgGSN0BO9eAWAya+9+Wl3E11AYoJZQISCY43cA7zwSoODRO4/I398KHomgLcWd7cF2VrYRlVAGG3ls7s8j7PlXzsF/OVp+uSrL2U0e6XTNURreZXcQbFMUgZsGTO0EZbHu9aiuxOh3iahas1rcKolUlmhlAA9SSuBRtN9xfv7pWNRGJZf68n+Jqu3en/q9M/sa/9tdHeH2KurW6mkSF5IJHZ1ZFLhdx3FWA5XBJqDvJb6+8FGjllMSCKMLE+Qo8jgc/H3UTExbjaJ8MzRf5r1L9ZZ/45aw+xujpfXkNu7MqyFgWXG4YUkYyCOoq8P2MubXQ5w0TNcTzROY0UuyojDaCFzzyx+dQ/dnot3Hqds8ltOiBmyzQyKo9hupIwKK+5HG0xP3SnXUbW8zqrkNFIyh1JU5Riu4EHIPGatfeXqDXJsZn+3JZozfHc2TUZr/Z69+lXGLS4IM0pBEMpBBkYgghcEYqV7W6LdyRWGy2nYraKrAQyEqwd8hsLwfcaLTaOVZ++Fe/i7dY/SBn2LkxN8HiR1/ap/Gotjmtm9mezVxJot/G8EqSeKssatG6sxRVPshhk9COK16+kXe/whbTGXbu2eFJvC9NxXbnbnzoRljvfxLefZ7WZHtbOytD9eYEaaXgi2iIxux0MrchVPoSeBgweoyrqc50uyfw7C39u+nDZMhySVMhPJYq2WJOTk9FwYC51G90yzt9OtoIkuL5MsVMv0gFyFzIGA2sckf0QprZ+gdiI7LT1tI9jNlXlLD2ZnBBZX89hxt88DyPSjybeZQdtFHZ62nivGQbNzGOFS2jSQBFjz6p1PUnPriujW7tm1bTricqYJHlW2jP3UWNWNw2ejFiBjyABzngSmkd3Ww3E08wkuZUMcTBWZLZMEKsW9ixxnGcjgcYrs0ru+X6X9KujG6oMW9sgYwwAnJI39STzgKoH4YIfdR1KO28bUrg+LDEjCBmwCWc8Jbp0VSAB4hyXz5ADOugt5tZZfrtR1TlIDkRwQnIEkuc8AE4Xyxk5OMbT7VdkG1G5tnmmH0W3bxDBsP1knkXbdjA44x03etH7KOb+e68QBZo448gN4qKm7ekbZwofK+11G3jrkB3dj7JreOK3ifdb26GNnI5llzzt/RVTn4k4+6c2Wuu3gWNVRFCqoAVQMAAcAAV2UClKUHVdw+IjoeAysv4gj868nPHPZT7TmOeB8Z81dTwR6jz94Netqpvbnu9t9T+s3GGcDAkUZDDyEi8bh8waOn0+WKTMW8ShuzPe/aSoBdgwSjgkAtG3vBHK/A/iasD94+kgZ+lofgGJ/DFan1Dui1OM+wIph6q+39jDisFe7DVj/8AHA+Mif8AmjWcWCe4ssHeJ3oreRNbWissbcSSMMFl/RRfIHzJ591RnctpLT6gJcHZApZj5BmBVB8/a/CpHRe5m6kINzMkKeYT6xz7h0UfHn4VuHQNDgsYRDAm1ByfMsfNmPmaF8uOlJpRJUpSjhKUpQKUpQKUpQKUpQKUpQKUpQKUpQKUpQK+MwAJJwBySeAB76+1WO8pWbTplViofYjsPuxs6rI2fIBST8qCOfthPdCSS0EUNnFnde3G4o2PteDECC6j9IkA+VTdlc3cMscdy8UyS5CSRxtCwcKX2tGXfIKhvaBGNuCOayb3RVNukMJEIiMZi9gMqmMgqCuRuHHqD781EapdPausszi5umDJbW0S+GCTjcQCzH0zIxwo6AZOQz+0+vG2CRwp413NkQxZxnHWRz92NepPyHJp2W7PCzV2d/GuZiGnmIwXbyAH3UXOAvl8649mdBaAvPcOJbybHiyAYVQPsxRA/ZjXPz6mp6g1tpOmouuaheXTKvgpCsO4gYSRSN4z71Kj3k1smseexikdHeNGdOUZkUsh/okjK/KsigUpSgUpSgUpSgUpSgUpSgUpSgUpSgUpSgUpSgUpSgUpSgUpSgUpSgUpSgUpSgUpSgVxljDAqwDKQQQRkEHggjzFfKUEMNG8IbIridEAwqh0YIPRS6Mce7PFZWlaHDbs0igtK4AeV2LyMByAWPRcn7IwPdSlBJUpSgUpSgUpSgUpSgUpSg//2Q=="/>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14" name="AutoShape 34" descr="data:image/jpeg;base64,/9j/4AAQSkZJRgABAQAAAQABAAD/2wCEAAkGBxEQEhUUExMWFBQXGBkXGBgYFRQXGRkYGhgXGBgZFxgaHCggGBwnGxccIz0hJikrLy4vFx8zODMsNygtLiwBCgoKDg0OGxAQGzckHCUsLCw0Ly8rLC8sLCw0LSwsLDQsLywsLCwsLCwsLSwsLCwsLCwsLCwsLCwsKywsLCwsLP/AABEIAIQBPAMBIgACEQEDEQH/xAAcAAEAAgIDAQAAAAAAAAAAAAAABQYEBwIDCAH/xABIEAACAQMDAQUEBgQKCgMBAAABAgMABBEFEiExBgcTQVEiYXGBFCMyQpHBUnOhsQgVJTVicnSCsrMkMzRDY5OiwtHxRFNUF//EABkBAQADAQEAAAAAAAAAAAAAAAABAgMEBf/EACcRAQACAgIBBAIBBQAAAAAAAAABAgMREiExBBNB8BQiUTIzYXGx/9oADAMBAAIRAxEAPwDd9KUoFV3tT20stOGJ5MyYyI0G5z8vIe84qp97XeObD/RbUg3LDLP1EKnpx5ufIeXWvP008jsWd2ZmOSzEksT5knqaDceod9Fy5Igto4l8mkZnY+/CgAfiaxbXvU1VjyIeOv1TYPwIaqB2feV22qefkPlWydJtSFxIu4HjOOQae9WJ46RMfK0dn+8l5CFuYBHn7yMT+KsPzq+2l2kq7kYMP3fEeVanTSVTlGx7mH51I2ly0Um+JipHX7wb3H3VteKdTEqRkbOpWDo+pLcR7hwRwy+h/wDFZ1YzGmkTspSlApSlApSlApSlApSlApSlApSlApSlApSlApSlApSlApSlApSlApSlApSlAqG7Ya8un2c1y3OxfZH6TnhF+ZIqZrTf8IzUmWO0tx0dnlbn9AKqj38uT/dFBpW6upJpGllYvI5LMx6knqa4qm7iusVzq9Y30hL6e5iyygMQAfQlfP44q/6bryhA4ztOOvHPoflWsre6I4PI9D+XpXOa83DGCOQfhj0+Nc+T02SLR/1PKsw3ro9/FcDCngfa5rleXUMXsBuM5zwK0tpWqNCSUfBPUc81OaZO9w+HJI8ua9HH6Lc7vbcR/Dkm+uohtTTtbjtpFfd7BwG542nz+XWtjg15g16R48Juyo8q353eakbrTreQ8ts2n4oSv5Vb1eGK1i0L4b7mYWOlKVwugpSlApSlApSlApSlApSlApSlApSlApSlApSlApSlApSlApSlApSlApSlArQf8IvP0y29PAb8fEOfyrflab/hGaYzRWtwOiM8TcfphWU+7lCP7woNHCuxa66ldKAHzq1fKHRb2TMM4OK7LSAlsGrFKw24rs0y3j54+denhyxpheko/wDiLf8AZ61N6FpjxMu5sefTJwKy4FRWyDUzBMrr7ABYdMdWHmKp6m81pNqdSVp8So/bHcZvYBKj1/fW5+45idKT08WXHw3mtbdtrGM2xbkSLzyMHn3VuLu10s2umW0Z+1sDn4v7R/fXnVz5LV4WnbWtYjtZqUpULlKUoFKUoFKUoFKUoFKUoFKUoFKUoFKUoFKUoFKUoFKUoFKUoFKUoFKUoFQ/a7QU1C0mtm43r7J/Rcco3yIFSs0qoCzMFUdSSAB8Sa50HjC9tJIJHilUpIjFWU+RHX/3X2CbbXoHvY7tv4w/0m1wLpRhl6CZR0GfJx5Hz6H1rz1PC0bMjqUdThlYEMp9CDyKCViv67kvH8uBUIr4r5vPrWlbzCJ7WNpSEJz7VZvZWV3cBulVWG5I69KtHZG3uL2bwLVNzYyx5Cgern7q/vrWc/66Vikb2t9pp38a3sdsMmKMh5z/AMNT9n5nj5mt7AYqB7H9mI9Oh2Kd0j4MsmMF2HTjyUZOB7/fU3NMqDLMFGQMkgDJOAOfPNcsRpo50pXVdXKRI0kjKiKCzMxAVQOpJPQVKHbSqP2l7W3Q2R2karLNxAJVJkk9X8IEeFEByXc59Fq4adHIsSLK4kkCgO4XaGbHJC+QzQZFKUoFK64p0YsFZWKnawBBKnAOGx0OCDj31i66twbeUWxUT7D4Zf7IbyzQZ1KwNBiuFt4luWV5wo8RlGAW88Vn0ClKUClKUClKUClKUClKUClKUClKUClKUClKUClKUEf2h00XdrNAf95GyfMjj9uK85aB221HTvq0lO1DtMUntqpBwVGeVxjHBr07Whu+fsoba4+lxr9TMfbwOEl9/ubr8QfWjr9Lau5pb5Tek99q9Lm1Yf0oXDA/3Hxj8TWRr+rdnNZH18nhSAYEhVopB/exhvgcitLQoGYAsFBIG45wPeceVWW77vtTjAYW5lU8homWQEHoRg5I+VG9/T4v50ybzu1t25tdWtJV5wJGEbe4ZBIPx4+FYEfdrck+1dWKj1+lKf2AVE3WkXERxJbzJ/WicfvFYiR7jgKSfQKSfwxRT8Os+LL1pfd/pcTA32rQsOvhwHr8ZCSce4AfGr1a94Gh6bF4VojFR5RRn2j6l2xuPvJrT1l2cvZv9Xazt7xE4H4kAVnal2KvbWEzXCLAg4G913MT0VVGcmiY9NiidTK5ax31XD5FtbpEPJpGMjfHaAAPxNQ3Yua71fVLc3EryiJvGOT7KhORtUcD2sVRCa3z3b6A2k2ZuJYXeefaXVdmY4wCVB3sAPMnnzHpRbLWmKnUdthX15HBG8srBI0UszHoAOpqi652iSK3/jG+UrEMG0tG4Zn6o8o85D1AxhBzyekZd662qMtzJbXH8VQDxVGIx9Ided8oZx9WmMhedx58qwOyscnaPUDf3CFbK1O22ibBDPnOT5E8AnyztHkaPNR2q3t7ZxrKcya1qeAiqObaDqEQH7Pp+JP2Tnuu9Z1Bb+GGO8Yiyi33kjsTAnHIcDBlI959pjxtxVt0nszfJNeahMsT30gKWqb8xwxj7OXI6888fdP6XGBJ3dSppq2+S8s06TXzKwDyjJZ1ViQOCfP3nzoInQe201rb3Oo3MkkiXLiOyt5XG5ymQXP3Y1JIztGB7+DUjpmqXbSRTmRp33HeyMywSyMjhLO0TO11BO5pjkex144zJ+yM4v7a5kgWeGOBkS3Rk8O3fPsKN+Ny7er4ySM46CrBquh3ElvcOChvXheOHBIjhDD7EZPIzgZfALYHAAAAa+7tWuI7u4YXpksbYvJdTbFRJrhwd2DyXAA+1kcKvAyKk9E7aSzfStXuGeLT4QYreAMPrWyRub1Y8D0BJ/R5yrzsTO+kGzgQwhUXCErvlkyDI8m07R54XPxPTHDtL2DluIbNQh+j20qf6KrLnwQCGLEkK8rHGecAEgHqSGI82pzwxaldTC2gLeK0YZ18G3XDLsQEeLLIRjLdBjj2jWBrnay9lszfSSSQGdhHp1rExDMSR9bJgZl4P2fs89ORVr7f9mLvU7XaRsCyRkW6OBmMN7e5+FaTb0X7K46nqMa57G3j31tdkRnw4mSOItmK0bIEZVcAzYX3rlgPsjoEPr2uXthb22lwyvcancjMkjOWMW7nCny8/gFJ8656Xez3N9Egu3aDTlLXlwHYRu+MeEBnDAbT7RyTz04FSPY/sHdQNfXdwym9nV0hbfvKAqfaZ8D2icDgAALxwcCX7Cdkza20MUkYjWPDsmVYyz8EySEcYBHsr7gT0AAWvTJ5JEDSJ4ZYkhPMLn2d/o2OSPLOPKsqlKBSlKBSlKBSlKBSlKBSlKBSlKBSlKBSlKBWNqVhHcxPFKoeNxtYH0/I++smlB5j7ddj5dLm2sS8L5MUmOoH3W9HH7evw2H3F9pGkR7KQ58Mb4jnnYThk+RwR8T6Vce82ySbTLkMM7UMi+5l5BFaj7kT/KY/Uyf9tHfz93DO/MPQlKUo4EV2i7RW9gitMxy52xxopeSRv0Y0HLHkfjXnvvD7VvqdzuKtHHHlI42xlf0y2CRuJHkT0Fbm7I2X0m8ur+X2mWWS1t1PPhRQsUcj0LuCfgB615+0ixN1cxwhtpllCbiN2NzdSM849M0dnpIjc2n4ZFusli0MzxqXZfEiVxkAZwsjL58jIB9M1n6r2w1S7icSzSNAcK4CAR88hWIHn6E81n96yx/TB4JLwxxpbB8ErvhGGQP0ZhkZx559DUXouv8Ah2s1lJxBO6uXVdzxsMe0FyN4IUcZHTj0o6o1esW1tK6t3gXt/ZfQCi75HRd8Y25iUEshQcD7I5HGAeKwNK7wNQtIFhgkVI0XCjw1+PJ8z76ufZ3u2t/DN5Hfi5jWOQgJEYyG2Nj2hISpHpitR4yvy/KjPHTHa1tQ273idvNQtLzwoZQqeFG2CinllyeTUloHeJPHpMt3cYmlE5ijGAoJKqQDjyHJ+Va17ea3FfXXjRBgnhxp7QwcqMHjNds5/kWL+3Sf5IoezXjWJhnN3j6zO58OZs4LbYolOAOScYJwB51K9k+9m7jmRbthNCxCs20KyZONwI4IHpWD3Orm7n/ssv5VQPuf3fyqF/bpMzXXhtnvC7e6haX80MMoWNduAUU9VBPJ99V0d6WrD/fL84lrE7zTnUJCfNIv8ta6rzWIW0q3tRkzJcSSt7JwEYMB7XmSSOPdUlMdeNf12tsPe5dSWkytsjuFCtHIo9lhuAdWQ9DjzqBHepqp6XC/8tKze5bS5Jb8SbCYo0bexHs5YYVeeM+73VYf4QESqtntUD2pugA8o/SjPWOuThx8qie9PVR1nX/lpWRN3nap4cTCdctvz9Wnk2B+ypLuGjVryfIB+oHUA/fWvvf1GFu7cAADwT0AH+8NE/p7vDizeznbvUJtP1CZ5QZIBD4Z2KMbi+7jz6Co3sn3i6lPe28UkwKPIqsPDUZB681WdB1yKCxvrdw2+4EQTABHsF87jnj7Qrq7BfzlafrkotOKsRbr7pee3veldLcyQWhWJImKF8BmZl4bGeFAOR8qrY7xtZiKs07YYbl3xKAy+o9kbh7xVU1RsyzH1kkP/W1XPvR+xpn9iT8qJjHSvGuvK43HeNPPo8l1FtiuYpUjfA3L7RX2gD5EH8Qao/8A/UdW/wDvH/KWsLRT/JWpfrLP/HJWP2E1SKzv4J5SRGhYsQCTyjAcDryaIripEW62sOmd72oxMDL4c6ealdhI9zDofkasHeL3g3UMtu1nKFimgWUAorHLE/8Ar5Vqi7bxZnMakh5HKKBk4ZiVAA88HpVn7w7CS2FhFIMOlogYeh3ucfLNCcWPnHS292veDeXV8kFzKrI6sFGwL7YGRyPcDUHrveXqkVzcRpMoVJpEUeGpwquwH7BVL0bUGtZ4ZxnMcivx5hSNw+YyPnXZ2lYNd3JByDPKwPqC7EH8DRaMFOfjrT032SvXnsreWQ5d41ZjjGSRzxUtUD2C/m60/Up+6u/Uta2s0UKiSVRlyzbIoRjIMz4O3jnaASR6Dmjy7eZS9K1r2f1Z7u8hnlvWW3LOlun+qF3KBh3SIHIhUdNxYknORgVf9T1SC2VWmkWNWZUUserscKo9SaKsulVbtV22isLm1tmikle5baNmMKNwXJz9rk9B5An42k0ClfFYEZHIr7QKUpQQ3bNN1hdD/gyf4TWkO5Vv5TT3xSfuFb47QLm1uB6wyf4Grz33RybdUtvfvH/QT+VHZg/tXh6UpSlHGgrrT54HkltnTa+XkilDbd4GC8bryhIHIwQevBznzp2FtBPfW0bFlDvglGKNgqxOGHKn3ivTurvtglPTEbn8FNebO7Bc6nZj+n+5Go7PTf0X/wBNo9s+1+n2BOnSWJkhVFwq+GEAIOMAnII9a1bqfZ9GtmvrXeLUSeGUlKmRG4xyvDrlsZ6+ua2J3v8AYa5uZhd2yeL7AWRB9obfsso+9wenXjzrVxa+jia0KTrEzh2iMTjLjGDgrnyHHuo2wRWKxNZ7+Ut3a6i8N0yKTsmhlRxng4jdlJHqCD+JqoA4XPu/Ktrd2vYa5j8a6njaMCCRYkYe2zOhGdvVcD15Oa14ezl9t/2O56f/AJ5vT+rUNa3rztr/AAzu2mgrYXPgI7OPDR8sAD7YyRxWRcD+Rof7dL/kr/4qc71NGupb/dHbzSL4MQ3JFIwyF5GQMZqR0LsbcXeiSReE0c6XJljWRWQthFUgbsdQTz6ipV9yOFZmUV3M/wC2Tf2aT8q199z+7+VT9i9/psrFYpYpCrRndE32W4OOMH4isrsl2Hu7+VF8J0hyN8jqVULnnbnG4444qFtxWZtM9OfeX/OEn9SL/LWsW60FV02G9Dtued4WU424AYqV8wfZ9/Xyqe70dFupNSnaO2mdDswyQyMvCDoQMVkXmiXR0GBBbzeIt2zFPCfeFKyAHZjOORzUq1vqte3LuO1KVL4whj4UkbMy543LghgPI8kVO/whPs2X9ab90VQPdFpVzDqSNLbzxrskXc8MiqCQMZJGB0qz9++nTzraeDDJLtabd4cbvjIjxnaDjp+yjG2vyIlA9wX+2XH6gf5i197/AL/a7f8AUH/MNZXcdpdxDdztLBLEDDgGSN0BO9eAWAya+9+Wl3E11AYoJZQISCY43cA7zwSoODRO4/I398KHomgLcWd7cF2VrYRlVAGG3ls7s8j7PlXzsF/OVp+uSrL2U0e6XTNURreZXcQbFMUgZsGTO0EZbHu9aiuxOh3iahas1rcKolUlmhlAA9SSuBRtN9xfv7pWNRGJZf68n+Jqu3en/q9M/sa/9tdHeH2KurW6mkSF5IJHZ1ZFLhdx3FWA5XBJqDvJb6+8FGjllMSCKMLE+Qo8jgc/H3UTExbjaJ8MzRf5r1L9ZZ/45aw+xujpfXkNu7MqyFgWXG4YUkYyCOoq8P2MubXQ5w0TNcTzROY0UuyojDaCFzzyx+dQ/dnot3Hqds8ltOiBmyzQyKo9hupIwKK+5HG0xP3SnXUbW8zqrkNFIyh1JU5Riu4EHIPGatfeXqDXJsZn+3JZozfHc2TUZr/Z69+lXGLS4IM0pBEMpBBkYgghcEYqV7W6LdyRWGy2nYraKrAQyEqwd8hsLwfcaLTaOVZ++Fe/i7dY/SBn2LkxN8HiR1/ap/Gotjmtm9mezVxJot/G8EqSeKssatG6sxRVPshhk9COK16+kXe/whbTGXbu2eFJvC9NxXbnbnzoRljvfxLefZ7WZHtbOytD9eYEaaXgi2iIxux0MrchVPoSeBgweoyrqc50uyfw7C39u+nDZMhySVMhPJYq2WJOTk9FwYC51G90yzt9OtoIkuL5MsVMv0gFyFzIGA2sckf0QprZ+gdiI7LT1tI9jNlXlLD2ZnBBZX89hxt88DyPSjybeZQdtFHZ62nivGQbNzGOFS2jSQBFjz6p1PUnPriujW7tm1bTricqYJHlW2jP3UWNWNw2ejFiBjyABzngSmkd3Ww3E08wkuZUMcTBWZLZMEKsW9ixxnGcjgcYrs0ru+X6X9KujG6oMW9sgYwwAnJI39STzgKoH4YIfdR1KO28bUrg+LDEjCBmwCWc8Jbp0VSAB4hyXz5ADOugt5tZZfrtR1TlIDkRwQnIEkuc8AE4Xyxk5OMbT7VdkG1G5tnmmH0W3bxDBsP1knkXbdjA44x03etH7KOb+e68QBZo448gN4qKm7ekbZwofK+11G3jrkB3dj7JreOK3ifdb26GNnI5llzzt/RVTn4k4+6c2Wuu3gWNVRFCqoAVQMAAcAAV2UClKUHVdw+IjoeAysv4gj868nPHPZT7TmOeB8Z81dTwR6jz94Netqpvbnu9t9T+s3GGcDAkUZDDyEi8bh8waOn0+WKTMW8ShuzPe/aSoBdgwSjgkAtG3vBHK/A/iasD94+kgZ+lofgGJ/DFan1Dui1OM+wIph6q+39jDisFe7DVj/8AHA+Mif8AmjWcWCe4ssHeJ3oreRNbWissbcSSMMFl/RRfIHzJ591RnctpLT6gJcHZApZj5BmBVB8/a/CpHRe5m6kINzMkKeYT6xz7h0UfHn4VuHQNDgsYRDAm1ByfMsfNmPmaF8uOlJpRJUpSjhKUpQKUpQKUpQKUpQKUpQKUpQKUpQKUpQK+MwAJJwBySeAB76+1WO8pWbTplViofYjsPuxs6rI2fIBST8qCOfthPdCSS0EUNnFnde3G4o2PteDECC6j9IkA+VTdlc3cMscdy8UyS5CSRxtCwcKX2tGXfIKhvaBGNuCOayb3RVNukMJEIiMZi9gMqmMgqCuRuHHqD781EapdPausszi5umDJbW0S+GCTjcQCzH0zIxwo6AZOQz+0+vG2CRwp413NkQxZxnHWRz92NepPyHJp2W7PCzV2d/GuZiGnmIwXbyAH3UXOAvl8649mdBaAvPcOJbybHiyAYVQPsxRA/ZjXPz6mp6g1tpOmouuaheXTKvgpCsO4gYSRSN4z71Kj3k1smseexikdHeNGdOUZkUsh/okjK/KsigUpSgUpSgUpSgUpSgUpSgUpSgUpSgUpSgUpSgUpSgUpSgUpSgUpSgUpSgUpSgUpSgVxljDAqwDKQQQRkEHggjzFfKUEMNG8IbIridEAwqh0YIPRS6Mce7PFZWlaHDbs0igtK4AeV2LyMByAWPRcn7IwPdSlBJUpSgUpSgUpSgUpSgUpSg//2Q=="/>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4" name="AutoShape 2" descr="data:image/jpeg;base64,/9j/4AAQSkZJRgABAQAAAQABAAD/2wCEAAkGBhQSEBUUEhQVFRUUFxwVFBcVGRcXFhgZGBYYGRwcFhcYGyYeFxklHRYdIC8gIycpLCwsHR4xNTAqNSYrLCoBCQoKDgwOGA8PGCwcHyUpKSwpLCkpKSwpKSkqNSkpKSwpKSwpLCwqLCwpLCwsNCwsKSksLCksLCkyKSkpLCkpKf/AABEIAHQAyAMBIgACEQEDEQH/xAAcAAEAAQUBAQAAAAAAAAAAAAAABQEEBgcIAwL/xABJEAACAQMDAQUDCAYGBwkAAAABAgMABBEFEiExBhMiQVEHYZEUIzJCUnGBoWJyksHR0ggVM4KywxY1U3OTorEXGCRDVGOUs8L/xAAZAQEAAwEBAAAAAAAAAAAAAAAAAQIDBAX/xAAoEQACAgEDBAEDBQAAAAAAAAAAAQIRAxIhMQQTQVEyFGFxUoGCsdH/2gAMAwEAAhEDEQA/AN40pSgGaiL7XMLmMArnbvOdpY8ARqvMrZ8hge+vHUtTDSGMrIY14cojMHPmmR0UfW9enrVhZaqs0vfGObYvhtx3TEY85OnBPQeig/aqrZZIuItJuZvFPcSRr1EcW1D/AH2AOD7h8T5WNl2b+URmXv7iMSD5jbK/hT6rNk+Jm+lz5HHvq/17WlNu6BJgZB3QPduP7Tw8HHUAk1ex6wgAAimAHAAifAHQcY6Yqm5ZWuCD0y2uthaKdy8bGOWGUq6llPJRyNwBGCM8YIHHlMad2g3D51dhB2secK3pIDzGfvJHoxq0g1dFupBsm+cRX/snzlSVPl6ba89VvwrCaOKbcvEi90/zkfOQQRgkfSGfePrVaw1ZlANVqB0nVl3KqiTunA7tmUqFz0XJ6qR0+HpU7mrIo1RWlKVJApSlAKUpQClKUApSlAKUpQClKUApSlAKttRuNkTMOuML+seF/MirmovtFMEiVmOFEse7qeO8X0qGDw1WIx2oiQ+JysIPnmRsM2fXBY59alYYQqhV4CjAHoAMD8qgdT16AvB4zgS5+hJ17t8fV9avx2ig+2f2JP5azZamNW5aBfWYH9lWP7qkqx2/1+EzQHeeHb6kn+zb9CpAdooPtn9iT+WgoXx23VuftCSP4qJP8qpHFY9qGvwma3IY+F2J8En+xk/RqR/0hg+2f2JP5aCmWthbZSe3PHduQhHUK43oR71JIB/RqV064LxKx6kYb7xwfzFQcWvwi6kO44MUf1JOoeby2e+pHs7KGiZgcgyyY69O8PrVkGiUpSlXKilKUApSlAKUpQClKUApSlAKUpQClKUAq01WEtEwHLDDL+spDD8xV3VDQEPrUoNusy5IjZJh+qpG7j9QmpVTxxUbMRCWV8dy5OCeFQnqrE8AEkkH3kelWGi9oIUBgeaLMWNjd4nijP0frdR9Ej3e+s2mW5RIaocSW5/93Hxjf+FSYrHte1uARBhNETHIj4EiZwHAbz9Cakf69tx1nh/4kf8ANUDwed/zdWw9O9f4IF/zKk81jw1uBrwnvosRw7Qe8TGZHBOPF6RLVxqXaeGOMlZYmY+FFEicueAOvA8yfIA0oUysN0BLdTMcJGFTPliJWdj8ZCPwq70GErbpuGGbLsD1BcliD7xnFROnWvfBIwd0UZ7yWQHImlLb8KfNQ3iJ6fRHrjJQKvFEMrSlKsQKUpQClKUApSlAKUpQClKUApSlAfLHg+dK+qUB8yPgE+gzUNoHbK0vRm3mVz5ofDIPvRsEVNGuYvaJoZstTmVcqrsZoiMg7XJY7SOmCSKrKVG2HF3XpujpqaEOpVgGUjBBGQQfIioHUOzxAHdANsO6PON6H9Enh1PQq2OPOtGaL7W9QtgB3wmQdFmG449z5DfEms00/wDpArwJ7Rh6mNwR8GA/61CmmaPpsseFZnEWtwn5q6j7lyMHehEbg8Ha+McjyJzXzpGuW8cJjmli3242uSUyyr9F/fuXB+/NQUftz09hhluF9QYwf+jGh9sGk9dr5/3HNQ2n5K9qfmLJbTdViEbyBDLNM5YRRLvKg8IpbG1CFUZJOMk1dWOgySsZLkLHkYEaEEqueRuAwCcckZJ6ZA4rGpPbxYqMJFcH0wqKPzfj4VD339IE4+ZtPxkk/cq/vqdS9krDlfETcMUQUAKAABgAcAAeQFQOudvLS1kSKSTdLIyoscfifLMFG4DhRkjrWitd9q+oXQKmXukPVYF2ftNy3516eyvs613qKOQTHbkTSE5PI+gOepJH5Go170i30rUXKTo6SqtUFWWtTSrbymBd0oRjGvq+PD199aHIfNzr0KSiJn+cJUbQCSu44UvjhASeM4zUhWuY+ztzi3Kxv3ccpnlWRws08yrlZJ2BPG/kID0AHHSpQalqwQMbe3JMTN3e4ghww2pu3csy+nAI6mgMypWMXGo37XCqkCpEApyxVtxOc7nz4AOOAGJOfLmvGPUdSEd18yrOjN3GQFVlCjaAA2Xy2Tk7cDrzxQGWA1WsQW+vRsRLfusqGbAVgXY5bJL4iHnjxHnjOK84tY1R3R/k0aRlmV42I3gAHad+7nJ8wv8AGhFmZZqtYnZ6vqPzLS2seHZxIkbZdBgmMszEKPRsZ/dWVqeOetCStKUoBSlKAUpSgKViHtH7CLqNv4cCeMEwt6+qN+ifyOKzCqEUJjJxdo5Z0jUmsp2iu7dZYwds8EqjI98ZP0H9COD+Y2nZ+yTS76BLi1kmRJBuGxwQPUbXB2kHjFS3tY7FR3VnJOqgXECl1YDllUZZG9RjJHoawP2GdpHjvDaEkxzKXUeSyKM5HplQQfuBrFKnTO9zeSHcg6a5JW5/o+HPzd5x+nFz8VbB+FeP/d8k/wDVp/w2/mrdVVq+iJh9Vl/UaZi/o9nPjvOP0Yv4vV9L7GtOs4nnu5p5EiXc2SqL+AQbiT0xmtr1pf289pj3kdkpwoUTS+hJJCA+4YJ/EVDUYq6LQyZcslHUYQQ+o3SW1lAsMbN83Enkvm8znlyB1JPuFdBdj+yUWn2ywx8k+KR/N3xyT7vIDyFY37HeyKW1ktww+euV3En6sZ5VR+GCfXPurYNTFVuVz5beiPCOdNS7YXTavIFmkVGulTarEDakwUADPHn9+a+NQ7TXQ/rDFxN4JwEw7eEfKHXw88DHFSel9llub+5g3JHdQ33fgvuy0IZmKrgHJyQfuNWPamCNJNZUbVImh7sZAPLlm2jz9TWLs71KF1Xg8+2Xau57uxQTyjbapIxDHJdi3LEHk4A607ZdsLppYHS4lTdawuQjlRuK8nA8yRUl2o0SJ76dNo2w6aJIwOisqAjH4mviDTYHOj9+q7JLeQSljgFUztyc+XlTei0e3s3H2fHaDtjdSaTYyd/IJO8mjd1YqzbMY3EdTzUBB2qu/k0x+Uz5DRYO9uMl84546flWTafoobTLbcm9P/HSrkEgYjOwk+XKjBqMOkoNLlcR4zawPux1f5Q4Jz9rbxRpiDxpVXkk9A7T3C6iN00rKtn3m1mJXcLQNkg+e7nPrUV2M7W3Pe3IaeRu8tZ25YnDrGzqy8+E5HlUtYwRme+ZAp2aUm0g52sYI1bBB4PUGrbspo8Yu9MOOLm1lMoP1smZTn8MfCp3Ky0PVt6/0suwnba7XULdXuJXjkkVHV2LKQ3HnnByQakpe1Vyuo6ghnl27LgIN7YUryCvPB4q17NaTE39XlAouDfsGwfF3UbbuR6DHFS2t6dGmusSi7GnWJ18j31uWOfxX86hXQfbc+PBnPscv5JtMDyu0jd643OSxwCOMms5rD/ZPbqukW20AblLNjzYscn8qzCuhcHl5Xc3+RSlKkzFKUoBQ0pQHjdxbkZfVSPiMVzf7LPm9at19GkT/kcfurpWuZ+wT412D33Dj/HWc+UdnT/Ca+x0zSqVWtDjKVzX7YJd+s3GPIRr8I1/jXShNcx+0d92tXX++VfgqCs8nB19J82/szo/RLfu7aFB0WNF+Cir2vmJMAD0GPhX0a0OQ0v27vbc3Meo2hZZbe7FtcAgruK+Y9eBtz5isa7Z6cklxq05zuhmi7vB4+dO05/ACoXXpXN/PEGOx7tztz4S3elQceuOKuNRuXI1LcxO6ZA2T12zsBn7gK5nLc9qOFxS38GZdoGA1G7z56V/lrUbJoq3cejwOSBJbyjI6gg5H5ioDthcybreQs26ayi3tnlhyCCf7tSHyh47/S4w7DZHbgAHG3vTlh7s7uRS7ChpSd+zYfZXVDL2fcMcutrITwB4cSqvA4/8s/Coi+47JJ+ov/3VjXZa5lTR9T8TDYIYlx5DdLvUen0z8a9Lq8f/AEYjG44+VFMZ42jJ2/dnmrt/0Y9qpfyRcaJpaW7ajHHnB0xZOTk5kjRz5DzNe3Zhh8q0b3Wsv+KaonS5ne+kTcfnNP2sM/SAs1IB+4jNRPYyWRrhmDN8xaXDIcnwAQuRj08TVRPg2cG7tmQdh7b5PcWV0rYM1zPBKCARsQEjHoalu2UoFxczjpHd2Umf0WibP5GsDhu5RYIyuw2XTbT6F4QT8f41MSNJJ/WqMzHZGj4J84pEUfAZFE/AlierU2bk9ln+qLX9T/8ARrLKxP2Wf6otf1D/AImrLK6FweRk+b/IpSlSUFKUoBQ0pQFK5cu5WsNXZyDm3ui+PVQ+Tj71P511GRWsPar7MGu2+VWoBnAxJH07wAcFSeN46e+qTVnT004xk1Lhmx7C+SaNZImDo4DKwOQQaua5hsLnVNPOIxcweqlSVP8AcYEefUD8alP+1bWPtH/44/lqNaLPpXezT/c6EurhUUuzBVUZZicAAepNcuXUvyzVWZeRcXWV/VaXA/5audR1bU787ZPlM2T9BUfZ+yqhfjWxvZh7KXt5Uu7zAkUZii67SRjc5+0B0HlzUO5mkYxwJuTttG2hVDVFH419VqcBi0ns1sWmWbujvWUz53NguxydwzyM84r4k9mGnt3mYP7Zt8njfk7i32uOT5VllKikX7kvZhnaX2e2L2ymSJttpGe7CswO1Ru2sc+IZFYdb2dnHdJNPFvZe5EThmGWVWkaQc4Yb9qjyCrzgAmtxOgIIIyDwQeQQfUVbNpkRAUxoQBtAKggKfIccLwOOnFKRGuXs1zZXVk9vNEtqVhuMSybpNqvKxQnDHlYxkYfocHA61b3q6eLRrX5PIEVw4iLnwnaCZeTnA7weEnJ8JwAc1tFrJDnKKc4zlRzjpnjnHl6VU2i7t21c884GecZ59eKUhrl7NVaNp1rZTmeWKeSYrIsWWAOyNY4ghjGANwfJyMKOpyDV72Y0/T45ZI0tJ0a5XupiWLxKJEZ9iNnoQvGBnBU9CK2U9spzlVOcjkA9Rg/EVVYQOgA+4DypSGuXsxqD2a2Cxd0sHg7xZsFnPjQYByT0x5dDVxH2Cs1adu5BNyCs2WY7gzbiOvHI8qyACq0pDXL2WunabHBEsUKBI0GFUdAKuqUqSopSlAKUpQClKUAqhFKUBQrnrXz8nX7K/AVSlAemKYpSgK0pSgFKUoBSlKAUpSgFKUoBSlKAUpSgFKUoBSlKA//2Q=="/>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076" name="Picture 4" descr="https://encrypted-tbn2.gstatic.com/images?q=tbn:ANd9GcT965GVvlSqnW38BmoHlm5DC18YOs1E-azx7F4CFm8v1llwQfVuqA"/>
          <p:cNvPicPr>
            <a:picLocks noChangeAspect="1" noChangeArrowheads="1"/>
          </p:cNvPicPr>
          <p:nvPr/>
        </p:nvPicPr>
        <p:blipFill>
          <a:blip r:embed="rId9" cstate="print"/>
          <a:srcRect/>
          <a:stretch>
            <a:fillRect/>
          </a:stretch>
        </p:blipFill>
        <p:spPr bwMode="auto">
          <a:xfrm>
            <a:off x="4495800" y="6111240"/>
            <a:ext cx="2514600" cy="670560"/>
          </a:xfrm>
          <a:prstGeom prst="rect">
            <a:avLst/>
          </a:prstGeom>
          <a:noFill/>
        </p:spPr>
      </p:pic>
      <p:sp>
        <p:nvSpPr>
          <p:cNvPr id="3078" name="AutoShape 6" descr="data:image/jpeg;base64,/9j/4AAQSkZJRgABAQAAAQABAAD/2wCEAAkGBxQQEhQUEBQVFRUWFBgVFBQYFBYYFRcYFRwcFxQWFxgYHCkgGBwlHBcVITIiJikrLi4uGB80ODMsNygtLisBCgoKDg0OGhAQGywkICQsLCwsLCwsLCwsLCwsLCwsLCwsLCwsLCwsLCwsLCwsLCwsLCwsLCwsLCwsLCwsLCwsLP/AABEIAJ8BAAMBEQACEQEDEQH/xAAcAAEAAgMBAQEAAAAAAAAAAAAABQYBBAcCAwj/xABOEAABAwIDAgUNDQUIAwEAAAABAAIDBBEFEiEGMQcTQVFhFCIyU3FzgZGTobGy0RYXMzQ1UlRydJKjwdIjQkNighUkJYSis8LTY4PwNv/EABoBAQADAQEBAAAAAAAAAAAAAAABAwQCBQb/xAAsEQACAQIEBQQDAAMBAAAAAAAAAQIDEQQSITEFEzJBURQVIlIzYXEjQoFD/9oADAMBAAIRAxEAPwDuKAIAgCAIAgCAIAgCAIAgCA83Sw/hkFAZQBAEAQBAEAQBAEAQBAEAQBAEAQBAeS9RfS4szAkHOPGl0Tlfgzxg5x40uhlY4wc4S4yscYOcJcZWM450uMrHGDnQZWOMHOgysZxzhLoZWOMHOPGl0Mr8GOMHOPGlxlfgyH33KQ1bcr21e2MGHgCXM6RzczY2jUjdck6AXXEqiiW0aMqmxyLafbqpriACYIwbhjHG9xqC54sSR4Assqsm9D0qWFhDcvWxvCTFJHkrnCOVthnPYyDn03O5x/8AC2FZW1MlXCSTvFFnZtpQHdVRfet6VZzYeSjkVPBKUOJRTi8MjJBylrgbd225d5kyuUJR3RtXUnIugCAXQC6AXQGUBi6XAulwZQGLoBdAZQBAEBR+F35PPfY/WVVbpNOFupsjYNlcEk7GVh/zRHpcoyxe5Y61aPYko+DbDnC7WuI5xM4jx3U8uLK/UVFue/eww/tb/Kv9qjlQHqpj3sKDtcnlX+1OVDwPUzHvX4f2t/lX+1OVDwPUzHvYYf2uTyr/AGpyoj1Ux72GH9rk8q/2qeTEj1Ux72GH9rk8q/2qVSRKxM0eJODbDmi7mvaOczOA8d1y6ce7JWJqvYjZ9lsEZ2UrAebqo/k5RaCWjOlOs3sY4PcUhosPqJXutGyplDeUu3BgbzkpTnlWorwlUqJHNdo8bfXTunkABOjWjUNaNzb8tufpKzSk2z0aVPlxsiMXJYFICf8ABY908zo3B0bnMcNzmktd4woTS2Ocl9y4YPwl1kFhIWzt5n6O+80fkVdGrJbmaeEhLbQt1Fwt07vhYZYz0ZXjzWPmVqrGeWCn2J2j4QaCTdOG9DwW+kLtVYlEsLVW6J2lxWGUXjljf9V7T6Cus6ZU4Ndj6OrYxvkYP62+1TdeRlfg+T8WgbvmiHdkZ7VDkkMj8ERWbd0EW+oY48zLuP8ApXLqRLY4apLZEFW8LNK2/FRyyeANH+o38yrdeJbHBTe5Cy8MEl+tpWW5LzG/mYuef4Rb6Fd2fF3C/PyU0I/refyTny8E+ij5Z4dwt1J3QQDwvP5qPUMlYKPk6Xsjjor6aOawDjo9o3NcNHBaYSzI8+pTySsTS6OAgCA162hjmbkmY17d+VwBFxu3qGk9yYtx2Ieo2LoHjWli8Dbehc8uL7FirTvuQlVwdRR3fh8ktLLvBY8lhPIHNO8LnlpbHccTfSWpMbB42+to45ZPhLlj/rNNiV1Td1qcVqeSdixBd3KTKEhAEBXNu8bdRUcksduM0ay/znGwNuWyrqSsi2hT5kiIpeDqKWz8QllqpdC7O8hgJ3hrRuCjl+TqVbtHQ3q3ZvDaOF8r6aIMY0kktue4L7yUlGMVsRGpObSTOIYpibqhxNgxmYuZC0WYy+mgGl7WBO8rJJ3Z68YJGkoLAoAQBAEAQBSAoIseSwcw8SkkcWOYeJQBxY5h4lIPSgiwU3JCAKAFIOg8DmMmKofTuPWzDM3oewcndb6oV2Hl2ZhxsLrMdmWs8wygCAIDBQGEZG5SuCfSlmHIKuYD7yppbGrF9S/hdlcZhdA9BdAfCkro5ReJ7XgGxLXA2I3g8xUXTJys41t/jJr5/wBmbxQOtEAdHuBGd992pFgejpWKrVzSSPosHw58lye7OuUOLxSwtna9oje3MHOIAF94N9xG4rYmnqeBKnKMnHwU7hCqGYjRvZRO490Usbntiu7Q35t/KdOZV1HmWhow8OVP56HG5o3MOV7S13KHNLT4islj0lNS1R5Q6uEJCgBAEAQBAEAQBAEAQBAEAQBASuytZxFZTycgmaD3HHKfMV3DSSKayvBo/SIW9HiM9IAgCAwUAQFJ4Kfi0/2yf1lTS6WacT1L+F2VxmMKBfyfMSgkgEEi1xcXF9xI6bHxFLp6C3k4fjtJxFbVBhcw8a45mOLSWyddYkbx1xXn1ZShKyPruHUYYiglJbGixoAAGgGgHMFnbue3GNo2R4dA07xexuATcAneQDoFN5PRspWHpp3aOn8FVJlpZJLfCzOPgYAweg+Nejh42ifG8TmnXduxY8RqKd0jIJgx75L5Y3AONm6l1juHSrPizDFTtdHP8e4KnSTPfTSxsY43EZa4Zb7wCOS9/GqpULm2njnGKVik49sjV0VzLESwfxGdczwkat8NlTKm4mqOIhMglwXhQAgCAIAgCAIAgCAIAgCAIDD92m/kUkNXR+nsMqONhik+fG133gD+a9BHgyVmzbUnIQBAYKAICk8FHxaf7ZP6yppdLNOK61/C4Vebi38X2eV2X61ut89lbLRGaK11OTUfCJWlrXEQG4BIMbxbnGj1i9S07H0sOCwnFNMiYMZqI6l1W1445xu8a5HN5IyPmgbubeq41pKVzZU4TDkqC3PrtNicdVUCaPTjIW52Hex7CWuafNrypVak7kcJhOkp0pEaqD2jzI6wJPICVKOKs8sWy5ja0UVHDTUtnzCMcZIdWRud1zr/ADn3O7k5StjrKEbI+To8Oniarm+m5XsDxbqarbUyiSY2fnNxnJcAAbuIAG/RUwrWd2eljOHZoKFJWLxh/CHx80cTKV95H5QXSM05S42vuAJWuGIU3ZHiYnhlTDxvNovNrq883Y5Zwk7B9lVUbeQmaJo3/wA7APDceFZqtPujfh8Tb4yOWArMeltuEAQBAEAQBAEAQBAEAQBAYKEM/SGx8mahpj/4GeYL0Iao8OsrTaJldFYQBACgMJ3BSeCj4rP9sn9ZU0elmnFda/hYsZx6CjANRIGZr5W6lzrb8rRqd4Vk5KO5TTpym0kcSkLS+QsBDDI9zARY5XOJbpyaFeVOzldH3mDjKNKKmtTC5Nkm+x4MYzZuW1vApOHTWbOj2oOjzIzMCDypexEoqSszLGBosBYDcEeohHIsqMo2yXdlv4K6Vr6mWVxbmiYGMbfrrv1e+3NYNF+krbhbHyvG6rlJRsdTsth8+CgOLcLGzLKWRk8DcrJi4PaOxbIOuBH1hm8IWStCzzHqYSs5LLIoKoNoQBAFICgBAEAQAqSGenRkAEggHsSQQDbfbnUBM8oSEB6fGRYuaQCLi4IuOcX3jpUkM/QuwD74dS96A8Wi3U+k8TEfkZYV2VBAEAQGFHcFJ4KPi0/2yf1lVR2ZpxXUv4WXGsHiq4zHO245Duc0/OaeQqyUFJWZVTqODUkch2j2floHhsnXxuNo5rWB/leP3XeYrz6tKUXofW8P4mq3xloyMVJ7Om4UDcIAgCE6swTZSkcykor5Evs9sxUVrmvhvCwHSpNwf/WBYu7u7urRRptu587xLiFGSyJanZKKAxsa1z3SFoAL3WzOPOcoA8y3pWPmW7s2EZyQG3GEdV0c0YF3Budn1maj2eFc1I5o2LqE8tRM/OwN1gue3+zJUk/svGxPB8a+IzSyOiZmswNaCXgdk653C+g051dClmV2Yq+KcHaJdKfgqomjrjM885kt6oAVvJTMrxczVq+COmd8HNMzu5HDztv51DoI6jjZIpu1HB5U0YL4/wBvENS5jTnaP5mC/jF1TOk1saqWKhPR6FOuqzVrvfQt2yOwU9dZ77ww/PI65w/kad/dOndVkKbZlrYqMNjrmD7I0lKAI4WEj99wDnnpJK1RhFHnTrTnuyqcM2EufBDOxtxC5zX25GSW17gLR41VWjoaMJUtKzOQrMj1bX3ChbWOHrFl32/Zno8Lm54HRnwBhHocrquyZloO0pR/Z0Lgsnz4bD/KXt8TitFJ6GLFK1VluCsM5lAEBgoAncFJ4KPi0/2yf1lTS6WacV1L+F1VxmPhWUjJmOZK0OY4Wc0i4IUPXQmEpRd0cg2v2d/s+VgY/NHLm4sE3kZlsSD85uo17l159ell1R9ZwrHSrfCW5CKhHvPa4UEBBuYN7gAXLnNaBe2riALnkFyNVKTZTXrcmm2dK2b4PWR2krCJn6ER/wAJnLu/fPSdOhehSoKGrPjsZxKpWdloi7tZa1uRaDzG2ekAsgZiyDufnXbjDhTV08bRZufO0dD+u9JPiWGqrOx7eHlmpps0cCww1dRFADl4x2Uu5hvce7YFcxV3YmpLLBs/SVFSthjZHGMrGNDWjmA0C3rRHiOTerPupIFkAIQERJsvSOkMrqeIvJuXFg389ty45cSzmyta5LBi7WmxWZslgfOoga9rmvAc1wIcDuIO8FQ9QtHdH552z2f/ALPqXRA3YRnjJ35DewPSLWWGccrPaoVOZC/cglwXl5xF/VGBU7t5gqMh5TY3A8zmq6SvBIxReWvK5dOCCCWOje2aN7P2pczM0tu1wabgHkvdXUbpGXFyUp3RegrjKZQBAYKAIEUngo+LT/a5/WVNLpZpxPUv4XZXGUw5L2DVzlO1GGVtdWPe2mfkZ+ziLi1oyjsnDMb6u6NwCx1Izmz3uH4ujho67nzp+D+tf2XEx917neYALiOFl3Zplx5LRI0Nr9lpMPhZI6Zry+QR5Wx5QLgm9y4nkSVBQSOKXFqlVvtoT9XwaSN+BqQ7okjsfvMP5KyWFvsVU+OTi/kiv4rsbXxtNoc5tdpjeDqNQbOsd6q9POOqNUuL0qsHGR2elkLmNcQQS0Eg7wSLkFb1tqfMPfQ+qkgIAgCA43w1UWSpglA+Ejc092Mi3mePEslZa3PTwLvFoj+COk4yvDuSOJzvCbNHpKiirs7xkrQO5LYeR2PSEhAEAQBAEBhyA41wz1Ub6mFrDeSONwltuGYtLB3dHadIWSs1c9PBXim2c9VBulszq/Ai5xjqmkdYJI3NPJmc05h4ms8a00NUedj+pWOoBabnnmUAQBAYKAIEUngo+LT/AGub1lTS6WacT1L+F2VxmFkAsgsLICp7SYI/E2OjL2RtjnBaeLc512W/nA1uq5RzouhLJY+0+0whmfTylpm4oyx5WODSA0u64km2o50zdiFSurolWNqCAc8O7tUn/YurFbSNOuxs0j4hVFuWZ4jY9jHACQnRr7uOhB39B51DllaudKGbYk8RquKjc4C5A61vO46NHhNl09Dlaux8Q2p+fD5N/wD2KLsaEdUbQ9T1MVPUubmnH7HIxwuQSHB13H+VQ52dixU24uS7ErV1uQhjQXvIuGDm53Hc1vSfBddPQqt3ILaTZc4kxral7WZTmZxbSXNJ0PXONjp/LyLiUMy1L6Vbl6xNPZXZU4SZXMvUCTKC4DLI1rb6Bu52pJ0IO7RRCnkJq1+ai3087ZGhzHBzTuIVid0ZmmtDQo5qiVgeHQgEmw4t5IsSN+foUXLJJJ2Phg+0LZp5aZxvNDq+zSGW0sRcnnHKilrYmdJxWbszbknldK9kZjAY1h65rnE583M4W7HzqbnBo0+0AbVmjmI44tD2ZGODS21ze5OtwVzms7HfLvHMjcbWSS/ABoZu419yHW35GgjMOm46Lrruc2sejFUDdLG7oMRHiIfp51Gz3CyvcjKTaqOdsjYXMM0bwx7LlwF3hmcWtmbe+6yhTTO3Sa1KttXwdCQzVPHBjsr5HtDHEOc0E73PJF7dxVTpdzRSxNkolP2N2KfiALnP4phbmY7KH5rHK8WzC1jbxqqnTcjVXxKpnTtmMPbhDG08jszZZLtmy5QXkWDHi5ymwABvY7t+/RFcvQ8+rN1fkWXEKgxxSPGpYxzgDu60E6qx7FMVdpEdimIS0sTppXRFjLOeBG++W4zW6862vyLlu2p1COaWU38KxBlTEyaInI8Zm3FjbuLpO5E45XlZuqTkwUAQFJ4KPi0/2ub1lTS6WacT1L+F2CuMxlAEAQGhhu+bvzvQ1cx3Onokc92n+Wv8k/1HqmXWaqf4bl/xTEG00Bmfq1jQXdzQE+C91ffS5lUbsjtvML6roZmN7IN4yMjfmZ1zbeJcTWZHdKVpo+WA4sK+GkeNczONk6CyzbeF5v8A0pCWZEzjlkyZoMRbM+Zrf4UgjcenK1//ACC7TuVOJRtu3BuLYYTuAeSegHVUVOtGuhrSki74PEcnGO7OWz3dFx1re40WHj51etUZH4Od11fWYpiMtNSzmCGAkOc3oOVxNjckuuALjcs8pOcrI2KMKdJSa1ZfMCbLHmgnk45zA1wlLQ0ua641A5QWnzK9Gao03dEPjNWcPrYJBpBVu4qVvI2X+HIOYnUHnsFxOWVpHcFnh+yw4J8Cz+r1irCqa+RStlflzEfqD/gqKf5JGqp+CNy6U3xif6kX/NXIyFFxVpOPAN7I0jg3W2pa62vdVUus1x/Df9l/wp7XQxlmgyNFuawtlI5CCLW6FcrGR7nPqXY+Y1k3VNbUszPzU745LB4NyWnMCA5unW23a9ylU3e7ZreIiopKJLYDsgzDYn5XmR0k0XXkAHK17crdOkk35b9C6jCyK6tV1CzbQ/FajvMnqldS2KodSKbwSfFoe9zf7oXFHaxoxfUXevpI543xSgOa4Wc3oO7udBVrRlUnHUrorXxxT0lS7NI2B7opT/HjAIzfXboHAc4PKuJSsW5U2pI2uEH5Nqe9fmFFTpFD8iM8H3ydS96/Mrqn0jEfkbLGuykFAYTuCk8FHxaf7ZP6yppdLNOK61/C7K4zGUAQBAaGG75u/O9AXK3Z1LZHPdp/lr/JSeo9VS60aofhZa9vB/hlT3n2LqekGVUNaiR72ExI1NDC53ZBgY+/KW6X8It41MNYnNeGSehp7K4MMMiqnSGzBI97NdGwtu5oHNvciWVM6nLO0kR/BBVungqpX9lJVuee65jDbwblzRd0yzGRUWkvBH8JMZdiVA0b3Rygd06Bc1OpHWH/ABSOj0coexjhuc0OHcIBHpV62Mb3OQ7N1dXBX10NHCySV8znPdJmyMY1zyOxIsSXjxLNBzUnZHo1Mk4RcnYvOylbVS1NQK1kTHxRxNHFFxac5e7UuO8WHjVsG3uY6kYJLKyF4apwKenaOyM+Zo5esabnxlvjXNfZF2Djdu5d8DP7Bl9+t+7mN1bHpM1TWTKXswMuOYhfljaR/oVUV/kZpqu9CJc6TWec9ETfCA4n1grkZHsUqq//AEUf2f8AIqn/ANDUvwf9LlPTOjcZIBe+r4r2D/5mnc1/mPLzq7sZj6vbHUxWOrXd0OaR52uBHdBCdiL5XqV2DF3F8lHObzQvhc1+g42Jz25Xm37w3G3d5VXms7FrhpmWxYNofitR3mT1SupdJxDqRTeCT4tD3uX/AHQuKRoxfUe8ZxaSnxmNsYLmy04EjBvcGl7gWjlcNbd0qHJ5kiIU1Kk2WHaLCW19OOLeA+2eGUchIt90jQjpVrSkiiEnF6ny4Qfk2q70fSFxU6Tug/8AIjPB98nUvevzU0+lCv8AkZY1YUgoDCdwUngo+LT/AGuf1lTS6WacV1r+F2VxmMoAgCAj8NOs3fnegKEtSZbI59tP8s/5KT1HqmV85rh+Flr27P8AhtR3n2LudspVQ1qI0eD88XTUvzZoLf1xk2+80n7gUQWiJr3cmavC9jHEUfFA9dO7LblyN6559Uf1JWlpZE4SPyu+xKcH+FdSQGIizhkc/wCs5jS70qacMqOa8s0rkFtx8r4X/V6Qq5daLaK/wyLLSYzBBUGjdIwO7OMXGjXH4N3zXAnQcoIVqmr2M7ptrMfT+weLqZKmncGPlYGStc3Mx2XsXgAghw1G/VMut0xzG1aRssbHSMkkleBmOeWR5DQTYDwAAAAKW1FEWlJ2RzLqh2O4nGWAimpyDcg9iDe55i9wGnMFns6j/RuVqFOz3Z02jlEL3RPNruc6Inc4OOYtB+cCTpzWPOtKPPabNWfZ/wDvfVcLwyQx8W8ObmY4aEGwIIItzrlx+V0d8x5crNt8sdHE580gAuXySOsLk9HiAA5gjaSOYxlN2SOabM4k6rxKpxDKeLiZlYDoLu6yJpO4E6k811RGXyvY21Y5KagzpUEVQwdnHLcXJcC0g8ti29282l7cpWhJ20MWi3PrTsEEbjK8b3Pe/sWgnU7zoB0nkS9iLOTtY5fQ4j1fi754dYowxubnbna1p8JvboVCeaVzfKDp0rM6dtAf7rUd5k9Uq6XSYoL5Ip3BL8Wh73N/uhV0VZGnFq0jxjXy/Sd5Poen+6EE+Qy4P/uzy7+C83dzRuP73Q08vMdeU2ttroZdJI0OEE/4dVd6PpC5q6RLKGk0euD75Ope9D0lKfSRX1myxqwqCgHlSwUrglN6OR3I+pmcO4XKil0s04rr/wCF2CvMxlAEAQFL4QcHlNO+akkkjkjzSOaxzhxuguDY6WAvoFTUjpoX0JrMlJEXsZsvHO6Ku6rkqCYy1zXhpIzAtcxxvcWuVFOmt7llarJXjl0JLG9hHVLn2rZ44nADiR1zAALW1Oq6dJPucU6+V3sTuF4CyGmjp3EvEYsH9i7l1FjodV0oK1iqVRylmKw3g1zSxSVFZNOI3Bwa9oNwCDlvfdoL8645SbvcuWJko5UiW20pYeLLn1Zo3EgmUPs5waLZctxfeOS6maVjmle+iuc4ocGqa2pY+imqJWxE2q6huVjb9rGpd4OjcqMjb0NnNjCLU1Y6ds9slBSRvbbjXyD9tLJZzpL7wb8nQtMYKK/ZhqVZTsReM7LyQMkkpa6ogY1jnGMkSMGUX63Nq3uXPgXE4WWjLKdROSTVyoYZs82thhnxOve3jG52ROc0HLe1wXGw7oaqoxja8ma05ptUYXOgYNVYfRxiOnlha3ef2jbk87iTclXKUOzM88NiJu8os2K3GKKZhZJNC5p3gyN8Y10PSEdSD7nKwldf6sqtVQtbfqXGXxt5GSSMkt0BxsfHdVtr7F8aNX/amRj9loJ3B1bivG2/dD2jxFxIHgCWi95FijXhtTsXbCa7D6WIRQSwMYOTjGm995JJ1PdVilBKyZllha8ndxZB19FT5i6jxN1NfUsErHxf0td2PgNuhcNx+xbGhWS1gQtVs82p0q8YEjPmgt9Bdl8xXNk95FihWjrGmWvBo8MpYTDFLFlJBc4ytzvI3Oc4cvc3KxZEtyidDETd3FkDW4NFK6T/ABl4Y8uOTO0tDXE9Zq7UAGy4+P2LI0aqX4zeoMPo4KPqdlc0PaHhk4e1r253ZjoHWO5dRcLWucyo13K7gzUwjBaaGqjqZMTEzowQM7maggi182m+65jkTu2TKlXcMqgXulxOCe7Y5I5NOuaHB2h0NwORXKUXsZKlGpTV5KxWcb2DNQ52SsniicADCDnj8FzoOhcyp3OqdfJ2LJgGGCkp4oA4uEbcuYixPTZWRVkVTnnk2a21OPNoIOOexzwHNblaRe7jYb1xN5YnVKnzHZEGdrq1/wAFhU/Rxj2sHnXPMb2RbyYd5I+ckeMVgLX9T0bDocpMktj03sPMl5y0aJ/ww6btlo2ewdlFTxwRXysFrneTvJPdJKsSSVjPOWZ3ZJKdDkKQYQBADqmgTKdWbBtbI6WhnlpHu1c1ljE48+Q7uXl5VU6fg0KvpaSueP7IxdnY10DvrQapll5Gei90OoMZ+lU3kVFpeRmo+GDs1iMuk+JFo5RDEGnxlTlfdk82mtomxh3B9SROD5eMqZPnzvznwDQDxKVTW5xLETei0Rao2Bos0AAbgNAFZoU7ntAVThNreJw2oI3ubxbee7yAq6jsmi/DK9RXKftvRcR1HF8ynazwggHzrLXim1Y+i4LK8Zv9lgHBxB2+X8P9K7WHj3ZjfHK30Q97iHt8n4f6VPp4+R73W+qHvcQdvk/D/Snp4+R73X+qHvcQdvk/D/Snpl5J97r/AFQ97iDt8n4f6U9NHyR73X+qHvcQdvk/D/Snp4+R73X+qHvbwdvk/D/Snp4+R73X+qHvcQdvk/D/AEp6ePke91/qh73EHb5Pw/0p6ePke91/qh73EHb5Pw/0p6ePke91vqgeDiHt8n4f6VDw8fJPvdb6ojODAWqphzR28Tlzh+to0caeajB2OnBbT5kygKxwgYNLW0higDS/jGO642Fmm51VdRNqyLqE1CV2aPVmNfR6LykntUZp/o7yUe7Znq3Gvo9F5ST2pmn+iMtHyx1bjX0ei8pJ7UzTGWj5Y6uxr6PReUk9qjNMnLQ8sdW419HovKSe1TmmMtHyx1bjX0ei8pJ7UzTGWj5Y6txr6PReUk9qZpjLR8sdW419HovKSe1M0yMtHs2Orca+jUXlJPamaYy0fLHVuNfR6LykntTNMZaPlmOrca+j0XlJPamaYy0vJnq3Gvo9F5ST2pmmMtHyx1bjX0ei8pJ7UzVP0MtHyx1bjX0ei8pJ7UzTCjR8sdW419HovKSe1M0yctHyyPxXDMTrzDHVxUzIWTslfxb3lxDDqCHb1y1KT1Ji6ULuJJbZbLS1srHxuY0NYWnNe9yb6WXNajnd0beHcQjhk1JXIX3C1nbx9+RcciXk2+7Yfblj3C1nbx9+RR6eXke64b6D3C1nbx9+RORPyPdcN9B7hazt4+/InIn5HuuG+g9wtZ28ffkTkT8j3bDfQe4Ws7ePvyJ6eXke7Yb6D3C1nbx9+RORLyPdcN9B7hazt4+/InIl5HuuG+g9wtZ28ffkTkS8j3XDfQe4Ws7ePvyJyJeR7rhvoPcLWdvH33pyJ+R7rhvoTWxuy0tHK98jmODmZRa973vyq2jScHdmPiPEo4qKilaxcQtB45lAeQhFzKCwQkIAgCAIAgCAIAgCAIAgCAIDCEaAILmUJCXIsEuLBLiwS5IQBLkWCXFglxYJcWCXFghICAygFkAQBAEAQBAEAQBAEAQBAEAQBAEAQBAEAQBAEAQBAEAQBAEAQBAEAQH/2Q=="/>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6" name="Picture 35" descr="can_limousin.png"/>
          <p:cNvPicPr>
            <a:picLocks noChangeAspect="1"/>
          </p:cNvPicPr>
          <p:nvPr/>
        </p:nvPicPr>
        <p:blipFill>
          <a:blip r:embed="rId10" cstate="print"/>
          <a:stretch>
            <a:fillRect/>
          </a:stretch>
        </p:blipFill>
        <p:spPr>
          <a:xfrm>
            <a:off x="7010400" y="6096000"/>
            <a:ext cx="2057400" cy="762000"/>
          </a:xfrm>
          <a:prstGeom prst="rect">
            <a:avLst/>
          </a:prstGeom>
        </p:spPr>
      </p:pic>
      <p:pic>
        <p:nvPicPr>
          <p:cNvPr id="38" name="Picture 37" descr="red_angus.png"/>
          <p:cNvPicPr>
            <a:picLocks noChangeAspect="1"/>
          </p:cNvPicPr>
          <p:nvPr/>
        </p:nvPicPr>
        <p:blipFill>
          <a:blip r:embed="rId11" cstate="print"/>
          <a:stretch>
            <a:fillRect/>
          </a:stretch>
        </p:blipFill>
        <p:spPr>
          <a:xfrm>
            <a:off x="6096000" y="2819400"/>
            <a:ext cx="3048000" cy="728133"/>
          </a:xfrm>
          <a:prstGeom prst="rect">
            <a:avLst/>
          </a:prstGeom>
        </p:spPr>
      </p:pic>
      <p:pic>
        <p:nvPicPr>
          <p:cNvPr id="39" name="Picture 38" descr="shorthorn.png"/>
          <p:cNvPicPr>
            <a:picLocks noChangeAspect="1"/>
          </p:cNvPicPr>
          <p:nvPr/>
        </p:nvPicPr>
        <p:blipFill>
          <a:blip r:embed="rId12" cstate="print"/>
          <a:stretch>
            <a:fillRect/>
          </a:stretch>
        </p:blipFill>
        <p:spPr>
          <a:xfrm>
            <a:off x="0" y="6094498"/>
            <a:ext cx="2133600" cy="687302"/>
          </a:xfrm>
          <a:prstGeom prst="rect">
            <a:avLst/>
          </a:prstGeom>
        </p:spPr>
      </p:pic>
      <p:sp>
        <p:nvSpPr>
          <p:cNvPr id="3082" name="AutoShape 10" descr="data:image/jpeg;base64,/9j/4AAQSkZJRgABAQAAAQABAAD/2wCEAAkGBxQTEhUUEhQVFBUXFxoYFxYYGBcYFxgYFxcYFx0VFBcYHiggGB0lHBYYJDEhJSkrLi4uGB8zODQsNygtLysBCgoKDg0OGxAQGzQmICYsLCwsLCwsLywsMCwvLCwvLCwsLCwtNCwvLCwuLCwsLCwsLDQsLCwsLCwsLCwsLCwsLP/AABEIAJYBUQMBEQACEQEDEQH/xAAcAAEAAgIDAQAAAAAAAAAAAAAABgcEBQIDCAH/xABUEAACAQMABQYHCgkLAwMFAAABAgMABBEFBhIhMQcTQVFhcSIyUoGRkqEUI0JTYnKCk7HBFRdDorLC0dLiCBYkMzVEVGNzdOGDs9Oj8PE0NnWkw//EABoBAQACAwEAAAAAAAAAAAAAAAABBAIDBQb/xAA7EQACAQICBwQJBAICAgMAAAAAAQIDEQQhBRIxQVFhkRRx0fATIjJSgaGxweEVI0JTYvEkMzTygpLS/9oADAMBAAIRAxEAPwC8aAUAoBQCgFAKAUAoBQCgFAKAUAoBQCgFAKAUAoBQCgFAKAUAoBQCgFAKAUAoBQCgFAKAUAoBQCgFAKAUAoBQCgFAKAUAoBQCgFAKAxLzSkMQzLLHH851X7TWLkltZnClOfsps0V3yg2Cbuf2z8hHYesFx7a1vEU1vLUdH4iX8bd7SNRc8qtsNyQzv2nm1H6RPsrW8VHcjfHRVR7ZJdfA1lxysP8Ak7VR2tKT7An31g8U9yN0dErfP5fkwZuVK7PixwL5nb9YVi8VPgbFoulvbMOTlIvzweJe6MfrE1j2mobFo3Drc+p0Pr/pA/l8d0cX7tR6epxMlo/D+782dR150h/iW9SL9ynp6nEy7Dh/d+b8QNedIf4lvUi/cp6epxHYcP7vzfidia/aQH94z3xxfu09PU4kPR+H935s705R78fDjbvjH3Yqe0VDB6Nw/B9TLh5UbseMkDfRdf1jWSxUzB6Lo7m/PwNhbcrD/lLVT2pIR7GX76yWLe9GqWiV/GfVfk3Nlyo2jf1iTRdpUOP/AEyT7K2LFQe0rz0XWXstP5fUkmjNY7W4/qZ42Pk5w3qNhvZW6NSMtjKdTDVaftRZtazNIoDQawa321l/9TzyL5YhleP10UqPOaA08fKxoo/3lh3wXH/joDY2vKDoyTxb2AHqZtg+h8UBvbS/ilGYpY5B1oysPYaAyaAUAoBQCgFAKAUAoBQCgFAKAUAoBQCgFAY99fRQrtzSJGvlOwUek1DkltM4QlN2irvkRLSnKZaR5EW3O3yV2V9Z8ZHaAa0SxMFszL1PRlaXtZd/4IppLlQunyIUjhHWcyN6ThfzTWiWKk9hdp6LpL2m38iM3+sd3N/W3MrdgbYHnWPZHsrVKpOW1l2GGow9mK+v1NVjfnp6+mtZuPpNAcoUL7kBc9SgsfQKnbsIb1duRsLbV+7fxLW4PaYnUelgBWXo58DVLEUo7ZrqjYQ6i6Qb+7MPnPEP1qz9BU4Gp47Dr+XyfgZkfJvfnikS98g/VBqezVDW9JYdb30MhOTC96WgH03P6lZdmmYvSlHg+n5Owclt38ZB6X/dqeyy4mP6pS4MHktu/jIPS/7tR2WXEfqlLgzrfkvvOhoD9Nx+pTssyVpSjwfn4nRJya34+DC3dJ+1RUdmqGa0lQ59PyYsuoWkF/u+fmyRH9asXQqcDNY/Dv8Al8mYcuql6vG1m8y7X6BNYulPgbFi6D2TXnvMOXRFwvjW1wO+GX92o1JcDYqtN7JLqvEx5LOQeNHIPnIw+0VjqvgZKcdzXU2ui9a7y2xsTvsj4Enhp3Yfeo+aRWyNWcN5pqYSjV2x+Ky+n3JzoTlXhbC3ac0fjEO2nnXxl821VmGKT9o5tbRM1nTd+TyfgT2zvYbiPaidJYzuypDKew4+yrKaew5c6coO0lZkN1k5KLG5y0am1kO/aiwEJ+VEfB9XZPbUmBVesnJdf2uWVPdMY+HCCWx8qLxvV2qEkJTwWJXKODgkZVgeo4wQaAkmiNfdI2+ObupGUfAlxKp7MyZYDuIoLE/0By28FvbfHXJBvHeY3OR5mPdQFmaA1mtbxdq2nSTAyVBw658uNsMvnFCDb0AoBQCgFAKAUAoBQCgFAKAUBHdP66WlrlXk25B+Tj8JgepuhPpEVqnWhEt0MFVq5pWXFle6a5S7qXIgC26dY8OT1m8EeZfPVWWJk9mR1aOjKUM55vovPxIddXLyNtyO0jeU7Fj6TVdtvNl+MVFWirHST7dw7T1CoMjeaN1RvZ96W7gH4T+9j8/BPmBrbGlOWxFapi6NPbLpmSew5KZjgzTxp1qilz6xKgeg1ujhXvZTnpWC9iN+/IkVjyYWaeOZZj8p9keiML7a2rDQW0qT0nWlssvh4m9s9VbOLxLaIHrKhj6Wya2KlBbEVp4qtPbJm3jjCjCgAdQGK2WNDbe05UIFAKAUAoBQCgFAKAUAoBQHzZHVQHBrdDxVT3gVFkTrNbzjDaohJRFUniQoBPfiiSRLk3tZ3VJiKA0WsWqFnej+kQKzdEg8GQdzrg+bhQFW6xcisqZaymEo+Lmwr+aRRst3FV76E3K00roqa2fm7mJ4X6A4xtY4lG4OO1SaAxoJWRg6MyOu9WUlWHcw3igLJ1S5YbiHCXq+6Y+HODCzKO3gsn5p7TQWLn0Bp+3vI+ctpVkXpxuZTx2XU71PYRQg2dAKAUAoBQCgFAKAUBp9YtZbezXMzeER4Ma73buHQO04Fa51IwWZYoYapWdor47iqNY9fbm5yqHmIvIQnaI+XJuPmGB31SqV5S2ZHboYClSzeb5+BEwMdlaC8bfQmrV1df1ERK/GN4MfrHj9EGtkKUpbEaK2JpUvbfw3+e8nuh+StBvupi58iPwV7i58Ju8bNWYYVfyZzKulZPKmrc3n5+ZGdftMJYT83YjmBGArmPAd5GGTtOQWOyuOniTWLjepqU8rbWbY1FDDemxC1nJ5J8PN93Ai34xbz46f63+Gs/QVPf8APU0duw/9C6/gfjFvPjp/rf4aegqe/wCeo7dh/wChdfwPxi3nx0/1v8NPQVPf89R27D/0Lr+DN0Pr1dySqDPMACpOZMggOoIO4dBrVUjUppS175lnDVMPiZSh6JL1W+P25nomr5wRQCgFAKAUAoCN67a5QaNiV5Qzu5IjiXG02MZOTuCjIye0cSaAr615dPDHOWWEzvKT7TgditGob0igsWzofScdzCk8LbUcgyp4dhBHQQQQR0EGgMygFAKAUAoBQEW1+1yXRkcUjRGXnHKYDBcYUtneDnhQGmi5Ttqw92JZyP8A0gwc0rbTbk29vIXhvxwoDfaj61HSEckht5LfYfY2XzlvBDbQyo3b8eagJJQGPf2McyGOaNJEPFXUMp7waArDWrkZifL2D8y3HmnJaI9itvaP84dgoCoNOaEntJOauYmibfjPisB0ow3MO7z4oSdWidKTW0omt5GikXdtL0jjssODKeo7qAvnk95TYr3ZguAIbno+Llx8WT4rfIPmJ34EFhUAoBQCgFAKAUBAtdtfxATDa4eYbmfikZ6h5T9nAdPVVarXUco7Tp4PR7qevUyXDe/wVNcTtIxeRmd2OWZjknvJ/wDYqi227s7kYqKtFWRsdAau3F42IEyoOGkbdGve3SewZNZwpynsNVfEU6KvN/DeWlq9ydW0GGmHuiT5Y97B+THwPe2T3Vdhh4x25nFr6Rq1Mo+quW3qTIDG4VvOeYemtIrbwSTNwRScdZ6FHecDz1jOWrFyZtoUnVqKC3nlrWK9aWZixyclmPW7naY+k1ow0bR1nteZe0nVUqqpx9mCt5+S+Bq6snNFAKAz9CNiQ/Mb7j91VsX/ANfxR09Ef+SlxT+x6ztnyinrUH0irC2HNkrNo7KkxFAKAUAoBQFFfygW/plsOqBvbJ/wKEo1entEyS6J0UYIJJSBcbXNRO5G1LnwtgHGTnjQGa2nLrR+goYgJLaWW5mXLK0ciR5LkrtAFSSQM9pxg76Ailz7pitrW8F3Pm4acDEsoZeYdUztbfhZznsx00BLdb9abmfQ+j5+ekSVppY5Gjdoy/Nh1y2wRx2QccMmhBGb64uzo+Gd7ydka4kiWPnJMhggfbZ9rLcMAHh0cTQklI16uotAxkStzzXLW/PMcusYTnMhjxbBC7R39PEUBD5xcpawXou58zSypullDqYseFt7e/O/uwOOaAmGsWud1LoO1bnWWSS4eGWRDsM6xByMlcYzhScYzg9BIoQQ69t5zo6Kd7h5ImunRYWLNsOkZPOBmJxkFhgdhoSb22vJItXw0UkkTfhAjajdkOOZG7KkHHZQGfqzrdc2+hr2bnpHl90pFG8jtIU20TJHOE8BtEdGaEEU/pL2jXxu5yRci3xz0pbJiMu3t7fmx56EkvbWq5n1flZ5pOdhuo4hKHZZGQ7DDadcEnDkZ4nAzk0IIxBdXkmj7iY3k/NxTQq0ZkkJcyZGS5bIUeTwOewUJLC5HiL+zuba9/pMcbpsCUlyodTuVydoYKkgg5Gd1CCM6/8AJfLZ7U1rtTWw3sOMsQ+Vjx0+UN46ek0JK8U8CD2gg+cEEfbQF58k/KKbjZs7xvfwMRSn8sAPEf8AzAOn4QHXnIgtOgFAKAUAoCu+UnXMxZtbZsSEe+yDigPwFPQ5HT0A9fCrXrW9WJ1cBg9b9yay3Lj+CqScVRO4T7Uvk9aYLNdhkiO9Yt6u463PFF7NxPZ02qWHvnI5eL0goepSzfHcvH6Fr2tskaKkaqiKMKqgAAdQAq6klkjiSk5O8ndnbUmIoCsOWfTwREtweA52Qd3gxqe9sn6IqpiPXkqa37Tr6OSo054mW7Jd/my+JRBJO87yd5PaemrZym283tOUaEkAcScDvNQ2krsmMXKSitryOdzAUYqeIPp6jWMJqcVJGdalKlUdOW1HVWZqMzRB99XtDD801oxKvSfneX9GStiofH6M9VavS7Vrbt1wxn0oK2U3eCfIq4hataa5v6mwrM0igFAKAUAoCiv5QI/plt/oN7JP+RQlGXBrtNo3RGjeYSJ+dWba5za3bEhxjZYeVQHPTnKLLJoqG4e3tzNLPLGhZNtI1jzl1VycscAccd+MUIK905HM9tbXc8pfnnnSNMKqosTIGKogCptOTuUDxQTnoEmz0v8A2Fo//d3H2yUB1X39h23+/l/7JoDcaD1g9x6E2liilkkvXRDKgdU95Ri4U8TgYHf5qAjemEnltIbueUuJJpIo4wqqiBACzKiAIpLbsKo8XJz0AZt//YVp/vp/0GoD5ff2Hbf7+X/smgMk/wD28P8A8if+zQGw1K02LTQ97LzUcze640RZF2kDNGg22XpwMnG6hBHdItcXNm93NL4CXKwpEqJHGHaJnZwiAKMKFAOCTk5O7eJM7R39gXn++g/RjoQdOi/7Fv8A/dWv20JJ7/J68S8+dF+jJQMt80IKP5W+TsQhr2zXEWczxDgmTvljHQufGHAcdwzgSVUjlSGUlWBBDA4IIOQynoIIzmgPTHJprZ+ELQM+OfjOxMBuy2N0gHQGG/v2h0UIJbQCgFAaHXXT3uO1aQYMjeBED0u2d56wACx7q11Z6kblnCUPTVFHdtfcULI5YlmJZiSSTxJJySe0k1zD06SSsiw+TTU4SbN3cDKA5hQ8GI/KsOkZ8UdmeqrWHo39aRytIYxx/aht3v7ePQtWrpxBQCgOEsgVSzHAAJJPAAbyTRuxKTbsjzHr5ps3Nw7nPhtt4PQo8FF8yjf21Uw61pSqPfkjraRapQhho7s33+b/ACIypwQTvAPDr7KtnKTSd2SO30YiPtrnGNwO/GekHuz6a5c8ROUNVnp6GjqVOqqsHluXfvv3f7OV5o5ZGUkkYGDjp35G/o6fTUUsQ6cWkZ4rR8MRUjKTtbJ238PuR66xttsjCgkDuG6ulC+qr7TzNfV9JJQ2Xdjt0Yffk+d9oI++sa//AFy7jbgXbEwfP8HqDUeTasLY/wCUo9UbP3UoP9uPcMerYmfezdk1tKh85wdY9NRdE2Y5wdY9NLoWY5wdY9NLoWYDjrHppcWZyqSCDcp+oh0kkbROqTxbQXbzsOrYJRiN6nKghsHp3b9wFbR8l2lZObhmeJIo9rY2pdpYw7bTFEAycnfg47xUXJJprTyaB9G29raSrt27M4MhwJTJtbeSM7JLNkbjjGO2l0LMiR5K9JPbxRvPb4jdzHC0h2YxJhnYOqEkswHgncMbjvxS6Js+Bt7/AJNbt9GWtor23OwzyyMTI+xsybWArbGSfC6hS6Iszhc8mV42jIbUPbc6ly8xPOPsbLR7IAbm85z2UuhZnZ+LC4bRXuZpIBOl006YdjGwaIR7DMVBB4ngeApdCzNSnJVpN7ZYmmtwEkZkhLnZXbHhyc4sZOSQvg8BvO7NSNhu5uS+5bRMdq0kIuIrh5lwzGNg4K7BYqCp8LOcHh25AGjXkr0k1qsTT24VZS6wFzsqWXZMnOKhO0cAbPDic5qLomz4G5/FvdnRQs9u2573WZv6x9jY5vZxtc3naz0YpcizOzRfJdcjRlzaSyQrLJOk0ZVmZMoqjZclQRnBGQDjIO/hUkGgtuSvSRt3haa3ROdWQQmQlWkClDKXCZXC7gN+c78Y3xdGVnwNxZ8mt2ui7i0L23Oy3McqkSPsbKBAQW2M58HqpdEWZ12PJleLo66tme25yWaGRcSPsYj4hjsZB8xpdCzJPyT6pT6OW4Fy0JMrIV5t2bxQwOdpVx4wpdCzLBBqSDi6AgggEEYIO8EHoIoDzByiate4L6SJR703vkPzGJ8D6LAr3BeuhJseR7TZttJRoT73cDmWHRtcYz37Xg/TNAekKECgFAU9yuaSL3awg+DCm8fLk8I/mhfSaoYmV5W4Hf0ZT1aTnxfyRG9V9Ee6rqKH4LHLnqjXe3dkbgethWmnDXkkW8RW9DTc+neeg4owoCqAAAAAOAA3ACuqeWbbd2cqECgFAQrlV0yIbTmgcNNlT2Rrvc+jC/SqtiZtR1VtZ09F0k6jqy9mCv5+vwKBso1neQvkMfCGD0cMY7PBqKspUYx1dmwzwtOGNqzdS6bzVnu2W+GRnNodNjZ35GcP07+g9YqusXPWvu4HQlomk6Wonn73jxRmWqEIobiBg+bdmtFRpybWwvYaMoUoxntSt0OxicHHHG7vrFWvmbJtqLcdu7vNdbaHUIQx2mIxtdXzR99Wp4uTleOzztOXR0TTjScZu8mtvDu8foY9xZpCYyMljIvE9AIycAdo9NbIVZ1VK+yzK1fC0sJKm4tuTktvC+eXQ9Dcmkm1o6HsMi+iZx9mK3Yb/qRU0pG2Kl8Pojq5UbjZsHX4x0TzbQY+xTWOKlamzLRMNbEp8Ls86vpV8nCx4zu8Ho6OmoWDp2zubJaZxN3a1u78nz8Kv1R+r/zTslLn1I/WMVy6PxH4Vfqj9X/mnZKfPqP1jFcuj8T6ulnB8WP1SPvp2OnzJ/WMTvt0fiW3yT66ySSLbysWV8hNo7TI6ja2do7ypAOM8CBUU3KnP0cndPYTiIU8TQeIpqzXtL7+fsdXKLyjMGaG2YogJUspw8rDcdlvgID0jee7ilOVWWrB2S2smFGlhKaq1lrSeyPj5y4NlVzaZkYkkJv6wWPnJO+p7HT33MXpjEfxSS4WficPwq/VH6v/ADTslPn1I/WMVy6PxH4Vfqj9X/mnZKfPqP1jFcuj8TnFpJywGzHvIHi9Zx11EsLSSbz6mcNLYqUlHLNpbH4kj05II7WHCjPvkmCOl5eaBI+bDVWlTU3GL5vz0Opi8RKjGpUjt9VLz/8AJkaXSkhIAWPfu8Xr89W+yUufU5K0vi27K3R+Jf3JFZhLR3x/WTN6ECr9oaowa9S/MnTM711HgvyZnKjc7Fg6/GOifnbZHoQ1lipWpmrRMNbEp8E356nnZ9Kvk4EeMnHg9HR01CwlO2dzbLTGJu9W1t2X5J3yXXKpKbucALDFI52R0kiJVUdZ2iB2mtKjCnWdtiRbnVrYrCRT9qcrcrJvwuYWufKBPcOVyQvRErEIo6nI3yN153d1bFCdf1pOy4FedWjgvUpR1p7293nl1If+FX8mP1f+ay7JS59TV+sYrl0fiPwq/VH6v/NOyU+fUfrGK5dH4j8Kv1R+r/zTslPn1H6xiuXR+JmaMuXlYrsp4u7C4O0SABx6zWmvQhCN1tuX9H6Qr16urUtqpXdl+T1NZwCONEHBFCjuUAfdV9KysednJyk5Ped1SYlTfyg7IGC1mx4SytHn5LoW+2MUBS9rcmKRJRxjdZB3owb7qEnsGhAoBQFAa7SbV/dE/GkeqAv2CuXV9tnqMGrUIdxJeRuEG5nbpWJQPpuc/oCt2FXrNlTSr/biufn6ltVeOEKAUAoDz1ytaf5+5cKcqPek6tlD4TedyR2gCqkP3KzluR2K3/HwcaX8p5vu82+ZDNFXSRtlgc8NoE7gegr/APNZ16c5xtF/D8lfAYilQnrTTvxW74ee4kUcgYZUgjrFcyUXF2Z6inUjUjrQd0cqgyFAfGYAZJwB0nhRJt2REpKKvJ2Ro9KXsbsuyCSpHhZIHHO4dPDsro4elOCd9+487j8XRqzjqK7W/Ytu5b+/I9AclT5sAPJlkHpba/WrLCP9sw0v/wCS3yRpOW292YoU/wBST1FCj9M1GI9aUI8zLRz1KVarwj5+hQlWjlbEbiDV2VxlcnhwV2xkZwSBxqr2uN7JM6i0VUcU3OKur5s5vq1MBlgVHWUkA85IqO1xX8WStEzeSnHr+DUTx7LFc5wcZHZVmMtZJnOqQ1JuF9jsSnUMlHaUfkw7/VxMRj6TAVUxMrVFyTZ19GwvQmn/AClFfTxI/pZsykdC4UeYftzW7DRtTXUp6SqOeJlyy6fm5y0dox5s7HHOMYJJ3Z3ADqqatdU2k0Y4XBTxEXJNJJ2zM8aq3HkP9XL+7WvtS91m/wDSpf2R6j+alx5D/VS/u07UvdY/S5f2R6nbaaszo6sY5CFOcCKTPD5vXWFTEa0XFRZvw2j/AEdWM5VI2TvtMrXlipSM8UWJCO1IVLD6xmqMNH9x8kkTpKf7Ebfyk38M7fYjmjkzKg+UD6vhfdVms7U5PkczBw18RBc0+mf2PT+olrzdhbjGCU2z3yEv+tUUFamjLSE9fEzfO3TIiPLbe7MUCf6kvqKEH/cNa8RnKMeLLWjfUp1qvCNvv9ihBVo5WxE4s/erFj5TIp7oo2lP50iHzVy5evJ85WPU0v2aUb/wg5fF/wCmQgnO88envrqHlrt5s29pq9LIoZAWyAfBR2xkZAOyDiqzxMU2rN2OlDRk5QjNzirq+bsd381LjyH+ql/dqO1L3WZfpcv7I9QdVbjyH+rl/dp2pe6x+lS/sj1N/qJq5It5CHRsNLGSdhwAEJc5JHZWuVT0s4pJ7SzSw/ZKVWUpJtqys+/xPRVXjgigKm/lB3oEFrDnwmlaTHyY0K/bIKApe1tjLIkQ4yOsY73YL99CT2DQgUAoCh+UK2MekLgHgxVx3Mi/eG9Fc2urVGemwMtbDx6fM2XJNfiO9KHdz0ZUfOTwwPRt1lhpWnbiadJ09ajrLcy5q6B58UAoDQ67aX9y2cjqcOw2I/nvuBHcMt9GtVeepBsuYCh6avGL2bX3Lx2HmHSc+3ISOA8Edw6fTk1FCGpBIY6v6avKS2bF3Ly2YtbioZOjp9hwSxVfhYycjqx01qrQ1oNWu9xawlX0VVSctVb7eG/7G8j0rGzBQSSTgbiOPfVB4aok2zvw0nQnNRje7dtnHvOU+ko0Yq2QR2ZG8Z6KiGHnOOsjOtpCjRm4TvdcjS6VuQ7eCxZcbhgjB7iPb21ew9NwjmrM4OPxCrVLxk3HhmrPu+5gmt5Rew9E8jk2bWUdU2fM0UZ/bVXCZRa5nV0vnOEuMV9WQ3lxvM3BQHcsUa+dnZ2/N2aP1sQuSEPU0dJ75St8MvBlVxJtMF6yB6TirLdk2cyENeSjxaXU9Kcldts2IbGOckdvMDsD2JVfCK1O/E6Gl5XxFluSX3+51crV0FsgnxkqDzJmT9QVGLfqW4sy0RH99z91N/b7nm92ySesk+k5qylZWOY5azcuOfUmOrUezayt0lFX62UN+hE1c3EO85PuR6XR8LUaSe9uX18URCaTaZm6yT6TmujFaqSPOVJ683Pi2+rLR5D7LauA5HiJI/nYiMewmq3tYjuXn6nSfqaOX+Uvp/pDla086XsnNuw2NiPAZgPE5wnCkb/DxWMoupWavZJbjbTqdmwcJ6qbk3tXf4EG/nTP5TfWSfvVn2Ve8+pp/VJ/1x6G01e0rPcTLGXcAsi7nk+G4XyurNaatLUtZvN8S5g8W62u5QilGN8lvNZrjdc5cMwOQzSSeaSQkewVuwualLiyppV2lTp+7FefkYugIC8uF47OB85iFH21OLfqW4sjREV2jXeyKb8/M9YW0IRFQcFUKO4DFWErKxzJS1m2Ury43uZ9jyIkXzuxY/mgVWfrYhLgjqQ9TR8n70reejKpiTaYDrIHpOKst2TZzIR15KPFpdSfaesmGj4GAOJPdJ7yCiYHaVjrm01bUk+LPTYl66rwjtUV0s39yvq6Z5fajcw6xSoMJ4I+Szrw68GqvZY8WdT9VqWScI5cvyc/50z+U31kn71Oyr3n1H6pP+uPQyLHXK4jcMJJVx0rI+R3qSQw7DR4ZrOMnfmZR0lGTtVpxceSz89C/NQdZTewEvjnYyA+ODAjKyAdGd+7rBrOhVc1ntW0rY7CxozTg7xkrok9byicXcAEkgADJJ3AAdJNAeYeUXWX3ffPKp96T3uHtRc+H9JiT3bPVQk2HI9oQ3Oko3IzHbjnmPRtDdGPW8L6BoGekKECgFAVpyw6IJEV0o8X3qTuJyjH6RI+mKqYqGyR2NFVs3Tfevv55Fa2tw0brIhw6MGU9TKcjPWN3CqadndHXlFSTi9jPQGrWnEvIFmTceDr0o4Ayp9OR1gg9NdSnNTjdHl8RQlRm4v4c0bWszQKApflq1gzLzKHdEMf9WQZJ+ihHnJqpP8AcrKO5Zs7FH/jYOVX+U8l3ebv4IqGrZyBQCgOUbkEEHBByD2ioaTVmZRk4tSjtR9mlLHaY5J6d3d0VEYqKsialSVSWtN3ZwrIwFAX1yIy5hmH+k3pQj9WquHylNczqaR9alRl/j4Fc8qd5zl7Mc5zMw+qVYvupRzqzl8PPQnG+phaNPvfnqRbRKZlXsyfQD9+K2YiVqbK+j4a+Jgud+iPUuqVqYrK2Q8REm184qCfaTWVJWgkasZPXrzkuLK/5cr3CxR9SSP52wi/rVpretUhH4lzBephq1Tlbr/tFHE1aOW8kTaX3qyHWWb0QRKB7Z29FctevLvkeqn+zRf+FP5v/wBUQmuoeV2IuHks0zbWSSG4cozLGqgI7blBLHwFON7eyqFKtBTlKT2s7+JwVapQpQpq9lnmlm0uJodaYYrmaaYzI+1IzqoE6tgnAG+MDOyBxNavTOMnKL2+eBa7HGpThTqQfqritu/Y7kDvUAkYLuAOB08N3T25ro023BN7TzuJjGFaUYbE7Em1DXZdpfIEj/VwsV/PK1VxMv3FyTZ1NGw/Yn/lKMfp4sj2lmzKw6sKPMB9+a3YaNqSKWkp6+Km/h0XibzUPm1nSSU7MayxljgndGdvgoJOdw3VqxMkpwT7y3oynJ0qrgs2tVdH4l6/jDsPjm+pm/crb2mlxK36Tivd+a8Sk+UvSi3Fy8iHKvJlTgjKogQHB3jPHBrXQevUnNd3nob8fB0cPSovbm35+JGtFLmVOoZJ8wJ+3FbcQ7UmVNHw18TBc79E2Xg+kdHe4Y7K6kZXjRclY5CUlI2iysFIzlj1jeRWjWpejUJM6MaOL7Q8RSWTb3rNdSvL3V+0LEpcxsOsx3UZ86hCM+etXppRyU/l+CzLA06j1p0WnykvFfQx/wCbtt8dF/8At/8Aip2mfvLp+DH9Nof1y/8Asv8A9GLpDQ0EaFlZZMKT4JmGMDdnnFX2ZqYYio5JX28vwYVdH4eFKU3Bqybzfg2RmuieeL25D7UrHOx4bMKedVdj+mKq4fOc3zOrpD1aFGm9qj4eBaFWjklIcrfKIJg1lZtmPOJ5lO58fkoyOK58ZunhwzkSVSiFiFUFmJAVQMliTgKo6SSQAKA9Mcmmqf4PtAr4M8h25jxw2MCMHqUbu/aPTQgltAKAUBj6Qs0mjeKQbSOpVh2H76iSTVmZQm4SUo7UUBrHoSSznaGTfjej9DoeDDt6COgg9lcypBwdmepoV41oKa+PJndqrrHJZTbaeEjYEkecBwOo9DDJwe3tqadRwdzHE4aNeNnt3MvPQ2l4rqISwttKePWp6VYdBHVXRhNSV0eaq0p0paskctMaQW3gkmfgilu89CjtJwPPSclGLbJo0nVqKC3nlvWW/aWZixyclmPW7nab7cVow0Xq672svaTqp1FSjsgrfHzZdTU1ZOaZ+hLQySgAbWMbvKYnCr5yfZWjETcYWW15F/R1BVa15ezFXf28fgXRHyQpgbUyg4GQIVIB6cHarWsPP335+JuekaN8qK+XgcvxQR/Hj6hf3qns8/ffn4kfqNL+mPy8CGcouqKWCgKwk20Zs7AQjYK7txPXWGrKnVinJu5v9JSxGFqSVNRcbbLeHIrmrpxBQFz8iN0FWfPAQRt6hcH7aqU3arM62Jjr4ShbmvovsVZrHcF5snpG0e92Zj9oqcIvUcuLMdLP99Q3Ril9fwduqtpzs4UcWKx/WOF+40xecVHiydE+rUnU92L8/I9WKuAAOA3VaOS3coblsvdq6dfIEUfs50/pCqq9bEdy8/U60vU0cl70vp/6lcWqbToOtgPNnf7K3zerFvkc+hDXqxjxa+pNda7Zls7fqeJpB25nba/NCVQoq04X5nfxstelX1dqav3K35ILXSPNnb7pfy39Zv21jqR4LobPS1PefVj3S/lv6zftpqR4LoPTVPefVnXxPSST3kk/aayMM2ywdV9DSLZXU2NyRqh+dJNG7Adeyi7/AJ1c2o3Uc5rZsPSYdLDqlQl7Tbk+jy+dvgQO9B5x88dtvaSR7MVfp21FbgjgYhNVpqW3Wf1OCSsODMO4kfZWTintRhGco5RbXc7HL3S/lv6zftqNSPBdCfS1PefVnB5CfGJPeSftqUkthjKUpe0797uSDUvRDTzooHjnYHdnLt3Kqk+Y1VxL1mqa4nU0bB01PEy2JNLm/OXxOGtt+XuGZWIDM77iRudyRw7AKYaKkpSa2snSdSUJQpxbVoq9nbPyjS+6X8t/Wb9tWdSPBdDmemqe8+rHul/Lf1m/bTUjwXQemqe8+rPjTsdxZiOosSPtpqxWxEOpNqzk+rOVpbmRgo856h0moqVFTjrMzw9CVeoqa37eS3s9EaktHo/RvPXTrCsjGQlt25gFRQOJJVQQBv31qw0HGGe/MtaUrKpXtHZFWK01/wCVCW8DQWwaC2OQTnEso+V8WvyRvPSeK1YOeV4B0AdgA49QAA491AXnyUcnJt9m8vF9/I96iP5EEeM/+YR6o7ScCC06AUAoBQCgNPrRq9HewmOTcw3xyAZKN1jrB6R0+gjXUpqasyxh8RKhPWXxXEozTeh5bWUxTLhuII3q6+Uh6R7R01zpwcHZnpKNaFWOtA+6E0zNayc5A+y3Bgd6uPJdeke0Z3EUhOUHdCtRhVjqzRM9MaytpWGK3iCQylg0iSOFVyo8FYmx4Q2jnBwfBG41vqVHWWrEpYahHBzdSd2rZNLZ3/T4kfbkiuiSSqZJyffuk7/JrNdoWWRWf6c223LM+figufIT67+GpviORFtHcZEk1E5OJba5WSZUCJlxh9slwMLncNwyT3gVEadSU1KpuJqYnD06EqeHveW2/Dz9WWpVs5IoCD8peq018IRCFOyJFfabZ3PsYxuPkmq1enOUoyjuOlgcRRhCpTq3tK2z4lf/AIoLnyE+u/hqL4jkZ20dxkPxQXPkJ9d/DS+I5C2juMiS6r6kXlrHcpsp75bPEnvmfCZuk43DBasFSqtylLa0bZYrCqNOEG7RlfNbtpHrjkmu3Ysypk/5vUMeT2UhGvCOqrCtUwFWbnJyuzb6n8m1xbXUUjqgjVwzHnNo+CGK4GPKIrJU6spxc7ZGLr4SlRnGje8lbPzzZbtWzjlP61cnd3d3MspWPZaRmX33B2fFXO7jsgVT1K0ZuUbZnadfB1KMKdRv1Vu47zVw8k12jBlSPI4Zl3cMeTSca8lquwo1NH0pqcXK6LM0lqdHPZQ27nYeFFCSAZ2WCgEEfCU43jpwOkCtsqClBR4FWlj5U68qizUm7riVpc8j9xtHCxEdBWVgPVZd3dWFsQsrpm5y0dLO0lyX+zq/FBc+Qn138NL4jkRbR3GQ/FBc+Qn138NL4jkLaO4yNvoDkicPmdkjX5DGSQ9gLAKnfv7qh0qtTKby5GaxWEw+dCDcuMt3z+li07TREMcHudIwItkqU4gg8drPEnJyTxzVlQio6u45k69SdT0jefEq3WPkjdnzAUdOjbZkkUdCkgEOB1nBqt6KpT/63lwZ03i8LiEniItS4x3+fiaf8UFz5CfXfw1N8RyMbaO4yH4oLnyE+u/hpfEciLaO4yO625H7jaG0IgOktKzD1VXf3UtiHldIlS0dHO0nyf8AssXQ+pqWdvLzOJLlomQSHCgEjcqDfsLnHoGeArKFDUi7Zt7zVVxzrTipZQTWS4FcT8k925yyx5wBulxuH0a1U4V4R1VYt4itgK83Um5XOv8AFBc+Qn138NZ3xHI0W0dxkPxQXPkJ9d/DS+I5C2juMjovuS6WFDJMYYkHFnuAqjvJWn/I5E20d/kaFdKW1ruhVblwekMLYEcCxbEk+OrCL2kUjQcnrVHfluInj4U4Onho6q4va/Pf3WNLpvTU93JztzK0r/Bz4qA9Eajcg7uPTmrRyzhojRU11KIbeNpZD8FegeUxO5V7TigL55PeTOKy2Z7grNddB/JxZ6IweLfLIzxxihBYNAKAUAoBQCgFAa/TehYbqPm50DDiDwZT5SNxB/8AZrGcFNWZto1p0pa0GU9rVqRPZ5dQZoPjFHhKP81Rw+cN3dwqhUoShmth38NjqdbJ5Ph4EV41oLpK9Xdfbq2wrHn4h8GQnaA+RJvPmOR1YrfTryjzRRr4ClVzWT5eBZOgderS5wu3zUh/Jy4U56lbxW7gc9lW4V4SORWwNalna64rzck9bimKAUAoBQCgFAKAUAoBQCgFAKAUAoBQCgFAKAUAoBQHXNMqAs7BVHEsQAO8mgIfprlR0bb5Am59x8GAc55tvcgPe1AV7p/louZMraRJbr0O/vknmXxFPftUJsV1pXSk9y+3cSyTN0F2Jx81eCdygUBjwQs7BEVndvFRFLMfmqoJPmoCytUuR64mw96fc0fxa7LTMO071j9p7BQXLm0BoC3s4+btoljXpxvZj5Tsd7HtJoQbOgFAKAUAoBQCgFAKAUBDNZOTu3uMvD/R5TvyozGx+VH0d6kduarzw8ZZrI6GH0jUp5SzXz6lZ6e1VurTJljJQflUy0eOtjjKfSAqpOlKG07FDFUq3svPg9v5+Bo+PaK1Fk3mhdbLu1wIpSUH5OTw08wO9fokVthVnHYytVwlGr7Sz4rJk/0JyoQvhblDC3lrl4/YNpfQR21ZhiU/ayOXW0XOOdN3+TJxY30cyB4ZEkQ8GRgw9IqymnsOdOEoO0lZmRUmBi6RvlhQu4kKjjzcbysO3YjBYjuFARmPlO0Wf70BjcQ0cqkHqIZNx7KA705RdGH++wjvJH2igO6PXzRp4X1t55UH2mgMy31psn8S8tX+bPEfsagNjHdxt4roe5gfsoDuoBQCgFAKAUAoBQGNcX8UYzJLGgHSzqv2mgNJda+6Nj8a9tz2JIrn0JmgNFfcsWjkzsGaY/IiZc+eTZFARvSPLif7vZ+eWT27KA/pUBFNJ8q2k5twlSAdUMYB9aTbPoxQmxEtI6RmnO1PLJMf8x2fHcGOB5qAxScdlAbrQeqt5dke57eR1P5QjYjx184+FPmJNAWPq9yJk4a+nx/lQfY0rjh3KO+guWhoDVq1s12baFI+tuLt852yzec0INtQCgFAKAUAoBQCgFAKAUAoBQCgIzpnUWzuMkx805+HF4Bz1keK3nFaZ0ISLlLHVqeV7rg8yGaT5K5lybeZJB0K4MbesNoE+YVolhXuZ0KelYP2427syNXup97FnatpCB0piQfmEn2VpdGa3FyGMoS2S65GuguJ7V9pTLbv14ZD9IEbx2HIrBOUHfYbXGFVWdmupNNBcq0i4W6RZV8uMhXHep8FvNs1YhimvaOfW0TF503bk9nnqWFoPWi1u/6iZS3xZ8GQfQO/zjdVqFWM9jOVWwtWj7cfjuMbWXUiyvsmeEc5jHOp4Eo+mPG7myK2Fcq/T3IpOmWs50mXoSX3twPnrlWPmWhNyAaZ1bu7XPui3ljA+GV2k7+cXK+2gNQMHqI9NAfBEvkj0CgMmG8lTxJZU+bI6/YaAz4dZr1fFu7kf9aQ/a1AZK67aRHC9uPXz9oNAdg180l/jp/zP3aCx9Ovuk/8dN/6f7tBY62140ieN9cesB9goDHm1pvW8a8uT/1pB9hoDAnv5X8eaV/nSO36RoDE5sZzgZ68UBzoDi0gHEgeegNpo7QF1P8A1FtPIOtY22fWIC+2gJRozkk0lLjbSKAdPOSAkfRjDfaKC5L9Fch8Ywbm6d/kxIIx3FmLE+bFCCcaF1C0fa4MVshYcHkzI/mZ8482KAktAKAUAoBQCgFAKAUAoBQCgFAKAUAoBQCgFAKA+EUB0vZRnjGh71B+6osjLXlxOv8ABcHxMXqL+yo1VwJ9JPi+pl1kYCgFAaXSeqdlcb5rSBz5RjXa9YDPtoCOXfJDox96xyxn5EsmPQ5IoDUXHIfanxLm4Xv5ph+gD7aAwJeQzyL0/ShB+yQUJuYr8hs3Rex+eFv/ACUFzqbkPuei7hP/AE3H61CD4OQ+5/xcHqOfvoTc7F5DZ+m9i+pY/wD9KEXMmHkMPw74fRg/bJQm5nQch0Hw7uc/NWNftDUIubO35GdHDxjcSd8uz+gBQG3tOTPRcfC0R/8AULyfpsaA39hoS2h3Q28MXzI0T9EUBn0AoBQCgFAKAUAoBQCgFAKAUAoBQCgFAKAUAoBQCgFAKAUAoBQCgFAKAUAoBQCgFAKAUAoBQCgFAKAUAoBQCgFAKAUAoBQCgFAKAUAoBQH/2Q=="/>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84" name="AutoShape 12" descr="data:image/jpeg;base64,/9j/4AAQSkZJRgABAQAAAQABAAD/2wCEAAkGBxQTEhUUEhQVFBUXFxoYFxYYGBcYFxgYFxcYFx0VFBcYHiggGB0lHBYYJDEhJSkrLi4uGB8zODQsNygtLysBCgoKDg0OGxAQGzQmICYsLCwsLCwsLywsMCwvLCwvLCwsLCwtNCwvLCwuLCwsLCwsLDQsLCwsLCwsLCwsLCwsLP/AABEIAJYBUQMBEQACEQEDEQH/xAAcAAEAAgIDAQAAAAAAAAAAAAAABgcEBQIDCAH/xABUEAACAQMABQYHCgkLAwMFAAABAgMABBEFBhIhMQcTQVFhcSIyUoGRkqEUI0JTYnKCk7HBFRdDorLC0dLiCBYkMzVEVGNzdOGDs9Oj8PE0NnWkw//EABoBAQACAwEAAAAAAAAAAAAAAAABBAIDBQb/xAA7EQACAQICBwQJBAICAgMAAAAAAQIDEQQhBRIxQVFhkRRx0fATIjJSgaGxweEVI0JTYvEkMzTygpLS/9oADAMBAAIRAxEAPwC8aAUAoBQCgFAKAUAoBQCgFAKAUAoBQCgFAKAUAoBQCgFAKAUAoBQCgFAKAUAoBQCgFAKAUAoBQCgFAKAUAoBQCgFAKAUAoBQCgFAKAxLzSkMQzLLHH851X7TWLkltZnClOfsps0V3yg2Cbuf2z8hHYesFx7a1vEU1vLUdH4iX8bd7SNRc8qtsNyQzv2nm1H6RPsrW8VHcjfHRVR7ZJdfA1lxysP8Ak7VR2tKT7An31g8U9yN0dErfP5fkwZuVK7PixwL5nb9YVi8VPgbFoulvbMOTlIvzweJe6MfrE1j2mobFo3Drc+p0Pr/pA/l8d0cX7tR6epxMlo/D+782dR150h/iW9SL9ynp6nEy7Dh/d+b8QNedIf4lvUi/cp6epxHYcP7vzfidia/aQH94z3xxfu09PU4kPR+H935s705R78fDjbvjH3Yqe0VDB6Nw/B9TLh5UbseMkDfRdf1jWSxUzB6Lo7m/PwNhbcrD/lLVT2pIR7GX76yWLe9GqWiV/GfVfk3Nlyo2jf1iTRdpUOP/AEyT7K2LFQe0rz0XWXstP5fUkmjNY7W4/qZ42Pk5w3qNhvZW6NSMtjKdTDVaftRZtazNIoDQawa321l/9TzyL5YhleP10UqPOaA08fKxoo/3lh3wXH/joDY2vKDoyTxb2AHqZtg+h8UBvbS/ilGYpY5B1oysPYaAyaAUAoBQCgFAKAUAoBQCgFAKAUAoBQCgFAY99fRQrtzSJGvlOwUek1DkltM4QlN2irvkRLSnKZaR5EW3O3yV2V9Z8ZHaAa0SxMFszL1PRlaXtZd/4IppLlQunyIUjhHWcyN6ThfzTWiWKk9hdp6LpL2m38iM3+sd3N/W3MrdgbYHnWPZHsrVKpOW1l2GGow9mK+v1NVjfnp6+mtZuPpNAcoUL7kBc9SgsfQKnbsIb1duRsLbV+7fxLW4PaYnUelgBWXo58DVLEUo7ZrqjYQ6i6Qb+7MPnPEP1qz9BU4Gp47Dr+XyfgZkfJvfnikS98g/VBqezVDW9JYdb30MhOTC96WgH03P6lZdmmYvSlHg+n5Owclt38ZB6X/dqeyy4mP6pS4MHktu/jIPS/7tR2WXEfqlLgzrfkvvOhoD9Nx+pTssyVpSjwfn4nRJya34+DC3dJ+1RUdmqGa0lQ59PyYsuoWkF/u+fmyRH9asXQqcDNY/Dv8Al8mYcuql6vG1m8y7X6BNYulPgbFi6D2TXnvMOXRFwvjW1wO+GX92o1JcDYqtN7JLqvEx5LOQeNHIPnIw+0VjqvgZKcdzXU2ui9a7y2xsTvsj4Enhp3Yfeo+aRWyNWcN5pqYSjV2x+Ky+n3JzoTlXhbC3ac0fjEO2nnXxl821VmGKT9o5tbRM1nTd+TyfgT2zvYbiPaidJYzuypDKew4+yrKaew5c6coO0lZkN1k5KLG5y0am1kO/aiwEJ+VEfB9XZPbUmBVesnJdf2uWVPdMY+HCCWx8qLxvV2qEkJTwWJXKODgkZVgeo4wQaAkmiNfdI2+ObupGUfAlxKp7MyZYDuIoLE/0By28FvbfHXJBvHeY3OR5mPdQFmaA1mtbxdq2nSTAyVBw658uNsMvnFCDb0AoBQCgFAKAUAoBQCgFAKAUBHdP66WlrlXk25B+Tj8JgepuhPpEVqnWhEt0MFVq5pWXFle6a5S7qXIgC26dY8OT1m8EeZfPVWWJk9mR1aOjKUM55vovPxIddXLyNtyO0jeU7Fj6TVdtvNl+MVFWirHST7dw7T1CoMjeaN1RvZ96W7gH4T+9j8/BPmBrbGlOWxFapi6NPbLpmSew5KZjgzTxp1qilz6xKgeg1ujhXvZTnpWC9iN+/IkVjyYWaeOZZj8p9keiML7a2rDQW0qT0nWlssvh4m9s9VbOLxLaIHrKhj6Wya2KlBbEVp4qtPbJm3jjCjCgAdQGK2WNDbe05UIFAKAUAoBQCgFAKAUAoBQHzZHVQHBrdDxVT3gVFkTrNbzjDaohJRFUniQoBPfiiSRLk3tZ3VJiKA0WsWqFnej+kQKzdEg8GQdzrg+bhQFW6xcisqZaymEo+Lmwr+aRRst3FV76E3K00roqa2fm7mJ4X6A4xtY4lG4OO1SaAxoJWRg6MyOu9WUlWHcw3igLJ1S5YbiHCXq+6Y+HODCzKO3gsn5p7TQWLn0Bp+3vI+ctpVkXpxuZTx2XU71PYRQg2dAKAUAoBQCgFAKAUBp9YtZbezXMzeER4Ma73buHQO04Fa51IwWZYoYapWdor47iqNY9fbm5yqHmIvIQnaI+XJuPmGB31SqV5S2ZHboYClSzeb5+BEwMdlaC8bfQmrV1df1ERK/GN4MfrHj9EGtkKUpbEaK2JpUvbfw3+e8nuh+StBvupi58iPwV7i58Ju8bNWYYVfyZzKulZPKmrc3n5+ZGdftMJYT83YjmBGArmPAd5GGTtOQWOyuOniTWLjepqU8rbWbY1FDDemxC1nJ5J8PN93Ai34xbz46f63+Gs/QVPf8APU0duw/9C6/gfjFvPjp/rf4aegqe/wCeo7dh/wChdfwPxi3nx0/1v8NPQVPf89R27D/0Lr+DN0Pr1dySqDPMACpOZMggOoIO4dBrVUjUppS175lnDVMPiZSh6JL1W+P25nomr5wRQCgFAKAUAoCN67a5QaNiV5Qzu5IjiXG02MZOTuCjIye0cSaAr615dPDHOWWEzvKT7TgditGob0igsWzofScdzCk8LbUcgyp4dhBHQQQQR0EGgMygFAKAUAoBQEW1+1yXRkcUjRGXnHKYDBcYUtneDnhQGmi5Ttqw92JZyP8A0gwc0rbTbk29vIXhvxwoDfaj61HSEckht5LfYfY2XzlvBDbQyo3b8eagJJQGPf2McyGOaNJEPFXUMp7waArDWrkZifL2D8y3HmnJaI9itvaP84dgoCoNOaEntJOauYmibfjPisB0ow3MO7z4oSdWidKTW0omt5GikXdtL0jjssODKeo7qAvnk95TYr3ZguAIbno+Llx8WT4rfIPmJ34EFhUAoBQCgFAKAUBAtdtfxATDa4eYbmfikZ6h5T9nAdPVVarXUco7Tp4PR7qevUyXDe/wVNcTtIxeRmd2OWZjknvJ/wDYqi227s7kYqKtFWRsdAau3F42IEyoOGkbdGve3SewZNZwpynsNVfEU6KvN/DeWlq9ydW0GGmHuiT5Y97B+THwPe2T3Vdhh4x25nFr6Rq1Mo+quW3qTIDG4VvOeYemtIrbwSTNwRScdZ6FHecDz1jOWrFyZtoUnVqKC3nlrWK9aWZixyclmPW7naY+k1ow0bR1nteZe0nVUqqpx9mCt5+S+Bq6snNFAKAz9CNiQ/Mb7j91VsX/ANfxR09Ef+SlxT+x6ztnyinrUH0irC2HNkrNo7KkxFAKAUAoBQFFfygW/plsOqBvbJ/wKEo1entEyS6J0UYIJJSBcbXNRO5G1LnwtgHGTnjQGa2nLrR+goYgJLaWW5mXLK0ciR5LkrtAFSSQM9pxg76Ailz7pitrW8F3Pm4acDEsoZeYdUztbfhZznsx00BLdb9abmfQ+j5+ekSVppY5Gjdoy/Nh1y2wRx2QccMmhBGb64uzo+Gd7ydka4kiWPnJMhggfbZ9rLcMAHh0cTQklI16uotAxkStzzXLW/PMcusYTnMhjxbBC7R39PEUBD5xcpawXou58zSypullDqYseFt7e/O/uwOOaAmGsWud1LoO1bnWWSS4eGWRDsM6xByMlcYzhScYzg9BIoQQ69t5zo6Kd7h5ImunRYWLNsOkZPOBmJxkFhgdhoSb22vJItXw0UkkTfhAjajdkOOZG7KkHHZQGfqzrdc2+hr2bnpHl90pFG8jtIU20TJHOE8BtEdGaEEU/pL2jXxu5yRci3xz0pbJiMu3t7fmx56EkvbWq5n1flZ5pOdhuo4hKHZZGQ7DDadcEnDkZ4nAzk0IIxBdXkmj7iY3k/NxTQq0ZkkJcyZGS5bIUeTwOewUJLC5HiL+zuba9/pMcbpsCUlyodTuVydoYKkgg5Gd1CCM6/8AJfLZ7U1rtTWw3sOMsQ+Vjx0+UN46ek0JK8U8CD2gg+cEEfbQF58k/KKbjZs7xvfwMRSn8sAPEf8AzAOn4QHXnIgtOgFAKAUAoCu+UnXMxZtbZsSEe+yDigPwFPQ5HT0A9fCrXrW9WJ1cBg9b9yay3Lj+CqScVRO4T7Uvk9aYLNdhkiO9Yt6u463PFF7NxPZ02qWHvnI5eL0goepSzfHcvH6Fr2tskaKkaqiKMKqgAAdQAq6klkjiSk5O8ndnbUmIoCsOWfTwREtweA52Qd3gxqe9sn6IqpiPXkqa37Tr6OSo054mW7Jd/my+JRBJO87yd5PaemrZym283tOUaEkAcScDvNQ2krsmMXKSitryOdzAUYqeIPp6jWMJqcVJGdalKlUdOW1HVWZqMzRB99XtDD801oxKvSfneX9GStiofH6M9VavS7Vrbt1wxn0oK2U3eCfIq4hataa5v6mwrM0igFAKAUAoCiv5QI/plt/oN7JP+RQlGXBrtNo3RGjeYSJ+dWba5za3bEhxjZYeVQHPTnKLLJoqG4e3tzNLPLGhZNtI1jzl1VycscAccd+MUIK905HM9tbXc8pfnnnSNMKqosTIGKogCptOTuUDxQTnoEmz0v8A2Fo//d3H2yUB1X39h23+/l/7JoDcaD1g9x6E2liilkkvXRDKgdU95Ri4U8TgYHf5qAjemEnltIbueUuJJpIo4wqqiBACzKiAIpLbsKo8XJz0AZt//YVp/vp/0GoD5ff2Hbf7+X/smgMk/wD28P8A8if+zQGw1K02LTQ97LzUcze640RZF2kDNGg22XpwMnG6hBHdItcXNm93NL4CXKwpEqJHGHaJnZwiAKMKFAOCTk5O7eJM7R39gXn++g/RjoQdOi/7Fv8A/dWv20JJ7/J68S8+dF+jJQMt80IKP5W+TsQhr2zXEWczxDgmTvljHQufGHAcdwzgSVUjlSGUlWBBDA4IIOQynoIIzmgPTHJprZ+ELQM+OfjOxMBuy2N0gHQGG/v2h0UIJbQCgFAaHXXT3uO1aQYMjeBED0u2d56wACx7q11Z6kblnCUPTVFHdtfcULI5YlmJZiSSTxJJySe0k1zD06SSsiw+TTU4SbN3cDKA5hQ8GI/KsOkZ8UdmeqrWHo39aRytIYxx/aht3v7ePQtWrpxBQCgOEsgVSzHAAJJPAAbyTRuxKTbsjzHr5ps3Nw7nPhtt4PQo8FF8yjf21Uw61pSqPfkjraRapQhho7s33+b/ACIypwQTvAPDr7KtnKTSd2SO30YiPtrnGNwO/GekHuz6a5c8ROUNVnp6GjqVOqqsHluXfvv3f7OV5o5ZGUkkYGDjp35G/o6fTUUsQ6cWkZ4rR8MRUjKTtbJ238PuR66xttsjCgkDuG6ulC+qr7TzNfV9JJQ2Xdjt0Yffk+d9oI++sa//AFy7jbgXbEwfP8HqDUeTasLY/wCUo9UbP3UoP9uPcMerYmfezdk1tKh85wdY9NRdE2Y5wdY9NLoWY5wdY9NLoWYDjrHppcWZyqSCDcp+oh0kkbROqTxbQXbzsOrYJRiN6nKghsHp3b9wFbR8l2lZObhmeJIo9rY2pdpYw7bTFEAycnfg47xUXJJprTyaB9G29raSrt27M4MhwJTJtbeSM7JLNkbjjGO2l0LMiR5K9JPbxRvPb4jdzHC0h2YxJhnYOqEkswHgncMbjvxS6Js+Bt7/AJNbt9GWtor23OwzyyMTI+xsybWArbGSfC6hS6Iszhc8mV42jIbUPbc6ly8xPOPsbLR7IAbm85z2UuhZnZ+LC4bRXuZpIBOl006YdjGwaIR7DMVBB4ngeApdCzNSnJVpN7ZYmmtwEkZkhLnZXbHhyc4sZOSQvg8BvO7NSNhu5uS+5bRMdq0kIuIrh5lwzGNg4K7BYqCp8LOcHh25AGjXkr0k1qsTT24VZS6wFzsqWXZMnOKhO0cAbPDic5qLomz4G5/FvdnRQs9u2573WZv6x9jY5vZxtc3naz0YpcizOzRfJdcjRlzaSyQrLJOk0ZVmZMoqjZclQRnBGQDjIO/hUkGgtuSvSRt3haa3ROdWQQmQlWkClDKXCZXC7gN+c78Y3xdGVnwNxZ8mt2ui7i0L23Oy3McqkSPsbKBAQW2M58HqpdEWZ12PJleLo66tme25yWaGRcSPsYj4hjsZB8xpdCzJPyT6pT6OW4Fy0JMrIV5t2bxQwOdpVx4wpdCzLBBqSDi6AgggEEYIO8EHoIoDzByiate4L6SJR703vkPzGJ8D6LAr3BeuhJseR7TZttJRoT73cDmWHRtcYz37Xg/TNAekKECgFAU9yuaSL3awg+DCm8fLk8I/mhfSaoYmV5W4Hf0ZT1aTnxfyRG9V9Ee6rqKH4LHLnqjXe3dkbgethWmnDXkkW8RW9DTc+neeg4owoCqAAAAAOAA3ACuqeWbbd2cqECgFAQrlV0yIbTmgcNNlT2Rrvc+jC/SqtiZtR1VtZ09F0k6jqy9mCv5+vwKBso1neQvkMfCGD0cMY7PBqKspUYx1dmwzwtOGNqzdS6bzVnu2W+GRnNodNjZ35GcP07+g9YqusXPWvu4HQlomk6Wonn73jxRmWqEIobiBg+bdmtFRpybWwvYaMoUoxntSt0OxicHHHG7vrFWvmbJtqLcdu7vNdbaHUIQx2mIxtdXzR99Wp4uTleOzztOXR0TTjScZu8mtvDu8foY9xZpCYyMljIvE9AIycAdo9NbIVZ1VK+yzK1fC0sJKm4tuTktvC+eXQ9Dcmkm1o6HsMi+iZx9mK3Yb/qRU0pG2Kl8Pojq5UbjZsHX4x0TzbQY+xTWOKlamzLRMNbEp8Ls86vpV8nCx4zu8Ho6OmoWDp2zubJaZxN3a1u78nz8Kv1R+r/zTslLn1I/WMVy6PxH4Vfqj9X/mnZKfPqP1jFcuj8T6ulnB8WP1SPvp2OnzJ/WMTvt0fiW3yT66ySSLbysWV8hNo7TI6ja2do7ypAOM8CBUU3KnP0cndPYTiIU8TQeIpqzXtL7+fsdXKLyjMGaG2YogJUspw8rDcdlvgID0jee7ilOVWWrB2S2smFGlhKaq1lrSeyPj5y4NlVzaZkYkkJv6wWPnJO+p7HT33MXpjEfxSS4WficPwq/VH6v/ADTslPn1I/WMVy6PxH4Vfqj9X/mnZKfPqP1jFcuj8TnFpJywGzHvIHi9Zx11EsLSSbz6mcNLYqUlHLNpbH4kj05II7WHCjPvkmCOl5eaBI+bDVWlTU3GL5vz0Opi8RKjGpUjt9VLz/8AJkaXSkhIAWPfu8Xr89W+yUufU5K0vi27K3R+Jf3JFZhLR3x/WTN6ECr9oaowa9S/MnTM711HgvyZnKjc7Fg6/GOifnbZHoQ1lipWpmrRMNbEp8E356nnZ9Kvk4EeMnHg9HR01CwlO2dzbLTGJu9W1t2X5J3yXXKpKbucALDFI52R0kiJVUdZ2iB2mtKjCnWdtiRbnVrYrCRT9qcrcrJvwuYWufKBPcOVyQvRErEIo6nI3yN153d1bFCdf1pOy4FedWjgvUpR1p7293nl1If+FX8mP1f+ay7JS59TV+sYrl0fiPwq/VH6v/NOyU+fUfrGK5dH4j8Kv1R+r/zTslPn1H6xiuXR+JmaMuXlYrsp4u7C4O0SABx6zWmvQhCN1tuX9H6Qr16urUtqpXdl+T1NZwCONEHBFCjuUAfdV9KysednJyk5Ped1SYlTfyg7IGC1mx4SytHn5LoW+2MUBS9rcmKRJRxjdZB3owb7qEnsGhAoBQFAa7SbV/dE/GkeqAv2CuXV9tnqMGrUIdxJeRuEG5nbpWJQPpuc/oCt2FXrNlTSr/biufn6ltVeOEKAUAoDz1ytaf5+5cKcqPek6tlD4TedyR2gCqkP3KzluR2K3/HwcaX8p5vu82+ZDNFXSRtlgc8NoE7gegr/APNZ16c5xtF/D8lfAYilQnrTTvxW74ee4kUcgYZUgjrFcyUXF2Z6inUjUjrQd0cqgyFAfGYAZJwB0nhRJt2REpKKvJ2Ro9KXsbsuyCSpHhZIHHO4dPDsro4elOCd9+487j8XRqzjqK7W/Ytu5b+/I9AclT5sAPJlkHpba/WrLCP9sw0v/wCS3yRpOW292YoU/wBST1FCj9M1GI9aUI8zLRz1KVarwj5+hQlWjlbEbiDV2VxlcnhwV2xkZwSBxqr2uN7JM6i0VUcU3OKur5s5vq1MBlgVHWUkA85IqO1xX8WStEzeSnHr+DUTx7LFc5wcZHZVmMtZJnOqQ1JuF9jsSnUMlHaUfkw7/VxMRj6TAVUxMrVFyTZ19GwvQmn/AClFfTxI/pZsykdC4UeYftzW7DRtTXUp6SqOeJlyy6fm5y0dox5s7HHOMYJJ3Z3ADqqatdU2k0Y4XBTxEXJNJJ2zM8aq3HkP9XL+7WvtS91m/wDSpf2R6j+alx5D/VS/u07UvdY/S5f2R6nbaaszo6sY5CFOcCKTPD5vXWFTEa0XFRZvw2j/AEdWM5VI2TvtMrXlipSM8UWJCO1IVLD6xmqMNH9x8kkTpKf7Ebfyk38M7fYjmjkzKg+UD6vhfdVms7U5PkczBw18RBc0+mf2PT+olrzdhbjGCU2z3yEv+tUUFamjLSE9fEzfO3TIiPLbe7MUCf6kvqKEH/cNa8RnKMeLLWjfUp1qvCNvv9ihBVo5WxE4s/erFj5TIp7oo2lP50iHzVy5evJ85WPU0v2aUb/wg5fF/wCmQgnO88envrqHlrt5s29pq9LIoZAWyAfBR2xkZAOyDiqzxMU2rN2OlDRk5QjNzirq+bsd381LjyH+ql/dqO1L3WZfpcv7I9QdVbjyH+rl/dp2pe6x+lS/sj1N/qJq5It5CHRsNLGSdhwAEJc5JHZWuVT0s4pJ7SzSw/ZKVWUpJtqys+/xPRVXjgigKm/lB3oEFrDnwmlaTHyY0K/bIKApe1tjLIkQ4yOsY73YL99CT2DQgUAoCh+UK2MekLgHgxVx3Mi/eG9Fc2urVGemwMtbDx6fM2XJNfiO9KHdz0ZUfOTwwPRt1lhpWnbiadJ09ajrLcy5q6B58UAoDQ67aX9y2cjqcOw2I/nvuBHcMt9GtVeepBsuYCh6avGL2bX3Lx2HmHSc+3ISOA8Edw6fTk1FCGpBIY6v6avKS2bF3Ly2YtbioZOjp9hwSxVfhYycjqx01qrQ1oNWu9xawlX0VVSctVb7eG/7G8j0rGzBQSSTgbiOPfVB4aok2zvw0nQnNRje7dtnHvOU+ko0Yq2QR2ZG8Z6KiGHnOOsjOtpCjRm4TvdcjS6VuQ7eCxZcbhgjB7iPb21ew9NwjmrM4OPxCrVLxk3HhmrPu+5gmt5Rew9E8jk2bWUdU2fM0UZ/bVXCZRa5nV0vnOEuMV9WQ3lxvM3BQHcsUa+dnZ2/N2aP1sQuSEPU0dJ75St8MvBlVxJtMF6yB6TirLdk2cyENeSjxaXU9Kcldts2IbGOckdvMDsD2JVfCK1O/E6Gl5XxFluSX3+51crV0FsgnxkqDzJmT9QVGLfqW4sy0RH99z91N/b7nm92ySesk+k5qylZWOY5azcuOfUmOrUezayt0lFX62UN+hE1c3EO85PuR6XR8LUaSe9uX18URCaTaZm6yT6TmujFaqSPOVJ683Pi2+rLR5D7LauA5HiJI/nYiMewmq3tYjuXn6nSfqaOX+Uvp/pDla086XsnNuw2NiPAZgPE5wnCkb/DxWMoupWavZJbjbTqdmwcJ6qbk3tXf4EG/nTP5TfWSfvVn2Ve8+pp/VJ/1x6G01e0rPcTLGXcAsi7nk+G4XyurNaatLUtZvN8S5g8W62u5QilGN8lvNZrjdc5cMwOQzSSeaSQkewVuwualLiyppV2lTp+7FefkYugIC8uF47OB85iFH21OLfqW4sjREV2jXeyKb8/M9YW0IRFQcFUKO4DFWErKxzJS1m2Ury43uZ9jyIkXzuxY/mgVWfrYhLgjqQ9TR8n70reejKpiTaYDrIHpOKst2TZzIR15KPFpdSfaesmGj4GAOJPdJ7yCiYHaVjrm01bUk+LPTYl66rwjtUV0s39yvq6Z5fajcw6xSoMJ4I+Szrw68GqvZY8WdT9VqWScI5cvyc/50z+U31kn71Oyr3n1H6pP+uPQyLHXK4jcMJJVx0rI+R3qSQw7DR4ZrOMnfmZR0lGTtVpxceSz89C/NQdZTewEvjnYyA+ODAjKyAdGd+7rBrOhVc1ntW0rY7CxozTg7xkrok9byicXcAEkgADJJ3AAdJNAeYeUXWX3ffPKp96T3uHtRc+H9JiT3bPVQk2HI9oQ3Oko3IzHbjnmPRtDdGPW8L6BoGekKECgFAVpyw6IJEV0o8X3qTuJyjH6RI+mKqYqGyR2NFVs3Tfevv55Fa2tw0brIhw6MGU9TKcjPWN3CqadndHXlFSTi9jPQGrWnEvIFmTceDr0o4Ayp9OR1gg9NdSnNTjdHl8RQlRm4v4c0bWszQKApflq1gzLzKHdEMf9WQZJ+ihHnJqpP8AcrKO5Zs7FH/jYOVX+U8l3ebv4IqGrZyBQCgOUbkEEHBByD2ioaTVmZRk4tSjtR9mlLHaY5J6d3d0VEYqKsialSVSWtN3ZwrIwFAX1yIy5hmH+k3pQj9WquHylNczqaR9alRl/j4Fc8qd5zl7Mc5zMw+qVYvupRzqzl8PPQnG+phaNPvfnqRbRKZlXsyfQD9+K2YiVqbK+j4a+Jgud+iPUuqVqYrK2Q8REm184qCfaTWVJWgkasZPXrzkuLK/5cr3CxR9SSP52wi/rVpretUhH4lzBephq1Tlbr/tFHE1aOW8kTaX3qyHWWb0QRKB7Z29FctevLvkeqn+zRf+FP5v/wBUQmuoeV2IuHks0zbWSSG4cozLGqgI7blBLHwFON7eyqFKtBTlKT2s7+JwVapQpQpq9lnmlm0uJodaYYrmaaYzI+1IzqoE6tgnAG+MDOyBxNavTOMnKL2+eBa7HGpThTqQfqritu/Y7kDvUAkYLuAOB08N3T25ro023BN7TzuJjGFaUYbE7Em1DXZdpfIEj/VwsV/PK1VxMv3FyTZ1NGw/Yn/lKMfp4sj2lmzKw6sKPMB9+a3YaNqSKWkp6+Km/h0XibzUPm1nSSU7MayxljgndGdvgoJOdw3VqxMkpwT7y3oynJ0qrgs2tVdH4l6/jDsPjm+pm/crb2mlxK36Tivd+a8Sk+UvSi3Fy8iHKvJlTgjKogQHB3jPHBrXQevUnNd3nob8fB0cPSovbm35+JGtFLmVOoZJ8wJ+3FbcQ7UmVNHw18TBc79E2Xg+kdHe4Y7K6kZXjRclY5CUlI2iysFIzlj1jeRWjWpejUJM6MaOL7Q8RSWTb3rNdSvL3V+0LEpcxsOsx3UZ86hCM+etXppRyU/l+CzLA06j1p0WnykvFfQx/wCbtt8dF/8At/8Aip2mfvLp+DH9Nof1y/8Asv8A9GLpDQ0EaFlZZMKT4JmGMDdnnFX2ZqYYio5JX28vwYVdH4eFKU3Bqybzfg2RmuieeL25D7UrHOx4bMKedVdj+mKq4fOc3zOrpD1aFGm9qj4eBaFWjklIcrfKIJg1lZtmPOJ5lO58fkoyOK58ZunhwzkSVSiFiFUFmJAVQMliTgKo6SSQAKA9Mcmmqf4PtAr4M8h25jxw2MCMHqUbu/aPTQgltAKAUBj6Qs0mjeKQbSOpVh2H76iSTVmZQm4SUo7UUBrHoSSznaGTfjej9DoeDDt6COgg9lcypBwdmepoV41oKa+PJndqrrHJZTbaeEjYEkecBwOo9DDJwe3tqadRwdzHE4aNeNnt3MvPQ2l4rqISwttKePWp6VYdBHVXRhNSV0eaq0p0paskctMaQW3gkmfgilu89CjtJwPPSclGLbJo0nVqKC3nlvWW/aWZixyclmPW7nab7cVow0Xq672svaTqp1FSjsgrfHzZdTU1ZOaZ+hLQySgAbWMbvKYnCr5yfZWjETcYWW15F/R1BVa15ezFXf28fgXRHyQpgbUyg4GQIVIB6cHarWsPP335+JuekaN8qK+XgcvxQR/Hj6hf3qns8/ffn4kfqNL+mPy8CGcouqKWCgKwk20Zs7AQjYK7txPXWGrKnVinJu5v9JSxGFqSVNRcbbLeHIrmrpxBQFz8iN0FWfPAQRt6hcH7aqU3arM62Jjr4ShbmvovsVZrHcF5snpG0e92Zj9oqcIvUcuLMdLP99Q3Ril9fwduqtpzs4UcWKx/WOF+40xecVHiydE+rUnU92L8/I9WKuAAOA3VaOS3coblsvdq6dfIEUfs50/pCqq9bEdy8/U60vU0cl70vp/6lcWqbToOtgPNnf7K3zerFvkc+hDXqxjxa+pNda7Zls7fqeJpB25nba/NCVQoq04X5nfxstelX1dqav3K35ILXSPNnb7pfy39Zv21jqR4LobPS1PefVj3S/lv6zftpqR4LoPTVPefVnXxPSST3kk/aayMM2ywdV9DSLZXU2NyRqh+dJNG7Adeyi7/AJ1c2o3Uc5rZsPSYdLDqlQl7Tbk+jy+dvgQO9B5x88dtvaSR7MVfp21FbgjgYhNVpqW3Wf1OCSsODMO4kfZWTintRhGco5RbXc7HL3S/lv6zftqNSPBdCfS1PefVnB5CfGJPeSftqUkthjKUpe0797uSDUvRDTzooHjnYHdnLt3Kqk+Y1VxL1mqa4nU0bB01PEy2JNLm/OXxOGtt+XuGZWIDM77iRudyRw7AKYaKkpSa2snSdSUJQpxbVoq9nbPyjS+6X8t/Wb9tWdSPBdDmemqe8+rHul/Lf1m/bTUjwXQemqe8+rPjTsdxZiOosSPtpqxWxEOpNqzk+rOVpbmRgo856h0moqVFTjrMzw9CVeoqa37eS3s9EaktHo/RvPXTrCsjGQlt25gFRQOJJVQQBv31qw0HGGe/MtaUrKpXtHZFWK01/wCVCW8DQWwaC2OQTnEso+V8WvyRvPSeK1YOeV4B0AdgA49QAA491AXnyUcnJt9m8vF9/I96iP5EEeM/+YR6o7ScCC06AUAoBQCgNPrRq9HewmOTcw3xyAZKN1jrB6R0+gjXUpqasyxh8RKhPWXxXEozTeh5bWUxTLhuII3q6+Uh6R7R01zpwcHZnpKNaFWOtA+6E0zNayc5A+y3Bgd6uPJdeke0Z3EUhOUHdCtRhVjqzRM9MaytpWGK3iCQylg0iSOFVyo8FYmx4Q2jnBwfBG41vqVHWWrEpYahHBzdSd2rZNLZ3/T4kfbkiuiSSqZJyffuk7/JrNdoWWRWf6c223LM+figufIT67+GpviORFtHcZEk1E5OJba5WSZUCJlxh9slwMLncNwyT3gVEadSU1KpuJqYnD06EqeHveW2/Dz9WWpVs5IoCD8peq018IRCFOyJFfabZ3PsYxuPkmq1enOUoyjuOlgcRRhCpTq3tK2z4lf/AIoLnyE+u/hqL4jkZ20dxkPxQXPkJ9d/DS+I5C2juMiS6r6kXlrHcpsp75bPEnvmfCZuk43DBasFSqtylLa0bZYrCqNOEG7RlfNbtpHrjkmu3Ysypk/5vUMeT2UhGvCOqrCtUwFWbnJyuzb6n8m1xbXUUjqgjVwzHnNo+CGK4GPKIrJU6spxc7ZGLr4SlRnGje8lbPzzZbtWzjlP61cnd3d3MspWPZaRmX33B2fFXO7jsgVT1K0ZuUbZnadfB1KMKdRv1Vu47zVw8k12jBlSPI4Zl3cMeTSca8lquwo1NH0pqcXK6LM0lqdHPZQ27nYeFFCSAZ2WCgEEfCU43jpwOkCtsqClBR4FWlj5U68qizUm7riVpc8j9xtHCxEdBWVgPVZd3dWFsQsrpm5y0dLO0lyX+zq/FBc+Qn138NL4jkRbR3GQ/FBc+Qn138NL4jkLaO4yNvoDkicPmdkjX5DGSQ9gLAKnfv7qh0qtTKby5GaxWEw+dCDcuMt3z+li07TREMcHudIwItkqU4gg8drPEnJyTxzVlQio6u45k69SdT0jefEq3WPkjdnzAUdOjbZkkUdCkgEOB1nBqt6KpT/63lwZ03i8LiEniItS4x3+fiaf8UFz5CfXfw1N8RyMbaO4yH4oLnyE+u/hpfEciLaO4yO625H7jaG0IgOktKzD1VXf3UtiHldIlS0dHO0nyf8AssXQ+pqWdvLzOJLlomQSHCgEjcqDfsLnHoGeArKFDUi7Zt7zVVxzrTipZQTWS4FcT8k925yyx5wBulxuH0a1U4V4R1VYt4itgK83Um5XOv8AFBc+Qn138NZ3xHI0W0dxkPxQXPkJ9d/DS+I5C2juMjovuS6WFDJMYYkHFnuAqjvJWn/I5E20d/kaFdKW1ruhVblwekMLYEcCxbEk+OrCL2kUjQcnrVHfluInj4U4Onho6q4va/Pf3WNLpvTU93JztzK0r/Bz4qA9Eajcg7uPTmrRyzhojRU11KIbeNpZD8FegeUxO5V7TigL55PeTOKy2Z7grNddB/JxZ6IweLfLIzxxihBYNAKAUAoBQCgFAa/TehYbqPm50DDiDwZT5SNxB/8AZrGcFNWZto1p0pa0GU9rVqRPZ5dQZoPjFHhKP81Rw+cN3dwqhUoShmth38NjqdbJ5Ph4EV41oLpK9Xdfbq2wrHn4h8GQnaA+RJvPmOR1YrfTryjzRRr4ClVzWT5eBZOgderS5wu3zUh/Jy4U56lbxW7gc9lW4V4SORWwNalna64rzck9bimKAUAoBQCgFAKAUAoBQCgFAKAUAoBQCgFAKAUAoBQHXNMqAs7BVHEsQAO8mgIfprlR0bb5Am59x8GAc55tvcgPe1AV7p/louZMraRJbr0O/vknmXxFPftUJsV1pXSk9y+3cSyTN0F2Jx81eCdygUBjwQs7BEVndvFRFLMfmqoJPmoCytUuR64mw96fc0fxa7LTMO071j9p7BQXLm0BoC3s4+btoljXpxvZj5Tsd7HtJoQbOgFAKAUAoBQCgFAKAUBDNZOTu3uMvD/R5TvyozGx+VH0d6kduarzw8ZZrI6GH0jUp5SzXz6lZ6e1VurTJljJQflUy0eOtjjKfSAqpOlKG07FDFUq3svPg9v5+Bo+PaK1Fk3mhdbLu1wIpSUH5OTw08wO9fokVthVnHYytVwlGr7Sz4rJk/0JyoQvhblDC3lrl4/YNpfQR21ZhiU/ayOXW0XOOdN3+TJxY30cyB4ZEkQ8GRgw9IqymnsOdOEoO0lZmRUmBi6RvlhQu4kKjjzcbysO3YjBYjuFARmPlO0Wf70BjcQ0cqkHqIZNx7KA705RdGH++wjvJH2igO6PXzRp4X1t55UH2mgMy31psn8S8tX+bPEfsagNjHdxt4roe5gfsoDuoBQCgFAKAUAoBQGNcX8UYzJLGgHSzqv2mgNJda+6Nj8a9tz2JIrn0JmgNFfcsWjkzsGaY/IiZc+eTZFARvSPLif7vZ+eWT27KA/pUBFNJ8q2k5twlSAdUMYB9aTbPoxQmxEtI6RmnO1PLJMf8x2fHcGOB5qAxScdlAbrQeqt5dke57eR1P5QjYjx184+FPmJNAWPq9yJk4a+nx/lQfY0rjh3KO+guWhoDVq1s12baFI+tuLt852yzec0INtQCgFAKAUAoBQCgFAKAUAoBQCgIzpnUWzuMkx805+HF4Bz1keK3nFaZ0ISLlLHVqeV7rg8yGaT5K5lybeZJB0K4MbesNoE+YVolhXuZ0KelYP2427syNXup97FnatpCB0piQfmEn2VpdGa3FyGMoS2S65GuguJ7V9pTLbv14ZD9IEbx2HIrBOUHfYbXGFVWdmupNNBcq0i4W6RZV8uMhXHep8FvNs1YhimvaOfW0TF503bk9nnqWFoPWi1u/6iZS3xZ8GQfQO/zjdVqFWM9jOVWwtWj7cfjuMbWXUiyvsmeEc5jHOp4Eo+mPG7myK2Fcq/T3IpOmWs50mXoSX3twPnrlWPmWhNyAaZ1bu7XPui3ljA+GV2k7+cXK+2gNQMHqI9NAfBEvkj0CgMmG8lTxJZU+bI6/YaAz4dZr1fFu7kf9aQ/a1AZK67aRHC9uPXz9oNAdg180l/jp/zP3aCx9Ovuk/8dN/6f7tBY62140ieN9cesB9goDHm1pvW8a8uT/1pB9hoDAnv5X8eaV/nSO36RoDE5sZzgZ68UBzoDi0gHEgeegNpo7QF1P8A1FtPIOtY22fWIC+2gJRozkk0lLjbSKAdPOSAkfRjDfaKC5L9Fch8Ywbm6d/kxIIx3FmLE+bFCCcaF1C0fa4MVshYcHkzI/mZ8482KAktAKAUAoBQCgFAKAUAoBQCgFAKAUAoBQCgFAKA+EUB0vZRnjGh71B+6osjLXlxOv8ABcHxMXqL+yo1VwJ9JPi+pl1kYCgFAaXSeqdlcb5rSBz5RjXa9YDPtoCOXfJDox96xyxn5EsmPQ5IoDUXHIfanxLm4Xv5ph+gD7aAwJeQzyL0/ShB+yQUJuYr8hs3Rex+eFv/ACUFzqbkPuei7hP/AE3H61CD4OQ+5/xcHqOfvoTc7F5DZ+m9i+pY/wD9KEXMmHkMPw74fRg/bJQm5nQch0Hw7uc/NWNftDUIubO35GdHDxjcSd8uz+gBQG3tOTPRcfC0R/8AULyfpsaA39hoS2h3Q28MXzI0T9EUBn0AoBQCgFAKAUAoBQCgFAKAUAoBQCgFAKAUAoBQCgFAKAUAoBQCgFAKAUAoBQCgFAKAUAoBQCgFAKAUAoBQCgFAKAUAoBQCgFAKAUAoBQH/2Q=="/>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2" name="Picture 41" descr="can_angus.png"/>
          <p:cNvPicPr>
            <a:picLocks noChangeAspect="1"/>
          </p:cNvPicPr>
          <p:nvPr/>
        </p:nvPicPr>
        <p:blipFill>
          <a:blip r:embed="rId13" cstate="print"/>
          <a:stretch>
            <a:fillRect/>
          </a:stretch>
        </p:blipFill>
        <p:spPr>
          <a:xfrm>
            <a:off x="6095999" y="3505200"/>
            <a:ext cx="3048001" cy="685800"/>
          </a:xfrm>
          <a:prstGeom prst="rect">
            <a:avLst/>
          </a:prstGeom>
        </p:spPr>
      </p:pic>
      <p:sp>
        <p:nvSpPr>
          <p:cNvPr id="43" name="Rectangle 42"/>
          <p:cNvSpPr/>
          <p:nvPr/>
        </p:nvSpPr>
        <p:spPr>
          <a:xfrm>
            <a:off x="131833" y="-152400"/>
            <a:ext cx="9032735" cy="1824189"/>
          </a:xfrm>
          <a:prstGeom prst="rect">
            <a:avLst/>
          </a:prstGeom>
        </p:spPr>
        <p:txBody>
          <a:bodyPr wrap="square">
            <a:spAutoFit/>
          </a:bodyPr>
          <a:lstStyle/>
          <a:p>
            <a:r>
              <a:rPr lang="en-US" sz="5400" b="1" i="0" dirty="0" smtClean="0">
                <a:solidFill>
                  <a:schemeClr val="bg1"/>
                </a:solidFill>
              </a:rPr>
              <a:t>Leverage Science &amp; Collaborate…</a:t>
            </a:r>
            <a:endParaRPr lang="en-US" sz="5400" b="1" i="0" dirty="0">
              <a:solidFill>
                <a:schemeClr val="bg1"/>
              </a:solidFill>
            </a:endParaRPr>
          </a:p>
        </p:txBody>
      </p:sp>
      <p:sp>
        <p:nvSpPr>
          <p:cNvPr id="46" name="Text Box 2"/>
          <p:cNvSpPr txBox="1">
            <a:spLocks noChangeArrowheads="1"/>
          </p:cNvSpPr>
          <p:nvPr/>
        </p:nvSpPr>
        <p:spPr bwMode="auto">
          <a:xfrm>
            <a:off x="4495800" y="2057400"/>
            <a:ext cx="2895600" cy="584775"/>
          </a:xfrm>
          <a:prstGeom prst="rect">
            <a:avLst/>
          </a:prstGeom>
          <a:noFill/>
          <a:ln w="12700" cap="sq">
            <a:noFill/>
            <a:miter lim="800000"/>
            <a:headEnd type="none" w="sm" len="sm"/>
            <a:tailEnd type="none" w="sm" len="sm"/>
          </a:ln>
          <a:effectLst/>
        </p:spPr>
        <p:txBody>
          <a:bodyPr wrap="square">
            <a:spAutoFit/>
          </a:bodyPr>
          <a:lstStyle/>
          <a:p>
            <a:pPr>
              <a:defRPr/>
            </a:pPr>
            <a:r>
              <a:rPr lang="en-US" sz="3200" b="1" i="0" dirty="0" smtClean="0">
                <a:solidFill>
                  <a:srgbClr val="FF0000"/>
                </a:solidFill>
                <a:latin typeface="Arial" charset="0"/>
              </a:rPr>
              <a:t>and growing!</a:t>
            </a:r>
            <a:endParaRPr lang="en-US" sz="3200" b="1" i="0" dirty="0">
              <a:solidFill>
                <a:srgbClr val="FF0000"/>
              </a:solidFill>
              <a:effectLst>
                <a:outerShdw blurRad="38100" dist="38100" dir="2700000" algn="tl">
                  <a:srgbClr val="000000"/>
                </a:outerShdw>
              </a:effectLst>
              <a:latin typeface="Impact" pitchFamily="34" charset="0"/>
            </a:endParaRPr>
          </a:p>
        </p:txBody>
      </p:sp>
      <p:sp>
        <p:nvSpPr>
          <p:cNvPr id="13314" name="AutoShape 2" descr="data:image/jpeg;base64,/9j/4AAQSkZJRgABAQAAAQABAAD/2wCEAAkGBhQSERQSEhIWFBQVGRUYGBQXFBoUGRcYGBQXFhoXFRsXHSYqGRomGhgUKy8sJScqMC4uHB4xNTAqNSgrLCsBCQoKDgwOGg8PGjUiHB8sKSwpNSwwLC4sKi8sLSksLCwsLCw1NSwsLCkpKS8sLCssKS8sKS4sKSkpLCwuMDQ1LP/AABEIAFAAtAMBIgACEQEDEQH/xAAbAAEAAgMBAQAAAAAAAAAAAAAAAwQCBQYBB//EADIQAAICAQMBBwIFAwUAAAAAAAECAAMRBBIhMQUGEyJBUWEycRQjQpHhgaHRFlKx8PH/xAAZAQEAAwEBAAAAAAAAAAAAAAAAAQIDBAX/xAAfEQEBAAICAwADAAAAAAAAAAAAAQIRAyESMUEEQrH/2gAMAwEAAhEDEQA/APmMRE0e+REQEREBETOurPwB1PoP5gYSQ04+ohfg9f2EmellrFiqRWzMos92UAlcj6Tgg49vedLoLNH4C2WIiqU8F622ku+N/ihq28QfmImcqPK5AJkWqZZaaPR93rbM7Vxhgn5jpTlyMhF8QjLYI4+R7y5/o60JVZYyVrYyp5t+VdmdQrAJ13IwOM7eM4yJJru96WivxNIr7drY3OiiwKtZIwcsjJXTkMc5UnPMqajvjqbPrKkZDYK5G8XNeHA/S+52GR+k4kds/LO+mTd1bS2KyLfzxp8oHwLOM53KMKCQMmQ3d3LlQuVGAu8rvUuK84FhQHcE+cdCD05mWj70amt1dSPLc9+ASoax9u7ftIyvlGB9/eWau8m1g9umDOUSmy0MQXqAVGAX6Q7Vjbu9jnGeY7T5ZRptRo3Q4dGU4BwwKnBGQcHnBEhnat3j0+rtD6jbl0FPh7SBVZfa5tvUn0XyEc8bsAcTme3tItN5pU7jWFSxs7g1oA8Qqf8AaGJA+3zJlWxz31YoRESWhERAREQEREBERAREQEREDKtMnH9/Ye82/YPYp1btWlqVmtd6rYDhwGG4kqDjA5OeMZ9AZrtNVnam4L4jBdzHAVdwGWPoM8n4Wdf2pb+H02Bp3Q1Ps091lgs3pYtm41sq7WQgHcmWXzjBB+qKzzyvqe1Pt3t9VVqaatLi5ALVqr3Krr9LVODz6kZG5csDx11Oh7NA5bk+2Okr9n0D6j/SXTfKVw8nJ+uPr+rDbTxtH7RbRWQNyD4PI/6JTttIXIPJ9esgbtVsYY5MMJlcW7q0deBgY/r+32kGq0WeOoPT0x9/aa+rWOcleg+Jf0utyOeSOfbpIq0zu9tPrezinPUH1x0+8p7Z1hGCGxlT1HXgiaDXVBWYeoJGc9R6f2lpXZx81ysxsVIiJd1kREBERAREQEREBERAREQLmiNPip+I3+DgbvD278Yz5d3HU/4l3vMaQ6LptngBQylLHcsxA3GwPyrbgRjavGJF2DqFTUo1lz0JjzWVrufG36VHuemfTrLPfDXNfYl282Iylaz4TVqAhwUUvzYQTyx6kn7SPrO78mvV8KB8TE2SLd5QZX8TmUeRV17+JUu8xBxMS0kq+mEJ9I4HDZx14OP6Ge13lXyM4zK7EE/8ScAEfxGhudJq8+X+00erqIdgfeXKcnp6dfSY69MjcOo6/b3idV1fj56y1frXxETR6RERAREQEREBERAREQERECRGHlJGQCMjOMjOcZHT15nU6+1dc+nr/DjTNYhXTsLC6FQ7hKyoA2jcGXd1HU56zkgZsNJ3gvqTw67Nq+bHlUsm8Ybw2IJr3DrtIkVTLHfc9qKN6GYMk9A6D9h/ie21kEqQQRkEEYIPqCD6yLHDz8Nl8p6RYkyHAkUxeyVcb02cz1LyDIqlMl2faTprjxZ5dyNhpLhuHJXp5hyV5Bz/AAZve0+85OnagWB8rt3bFBYbh1wOBgTl69Pjn6R7nj/2S3VlUDbThw212HDYO07R8Hj/ABHj26+P8e43uoIiJd2kREBERAREQEREBERAREQE8M9iBue63eAaW9GKIV3LvbZusCfqFTZBQ/K4PzjiXvwldtS2W7fEvvZntVzY6VtixnCKeiAWhwy+qkGcuRMqbWRgyMVYchgSCD8EciRpncO9x0Os7tKjsHuFK+IaU8UGwl1VC5JpGPDG9PN67hx1lLU92XrVjb4dZU2AK1wVnNTFX8MfqAZSPTJHGZDpO8N9ecMr5fxPzFW3FnTxF3g4fgc+uBnpM7O3i9YS6lLWUWBbXLb18Rmc52sA/nZiNwOCTI1WV493ubWKu7FpN4CLnTqjuNxJIYbgEx9TbNzY9lb2lxOwai+nSu5mOortZGWoVruUWKiZZixJsTB4HBGJS/1jqQzNW3hFnrdihI3GusVqG58y4BODwSTNZZ2ha2zz7RWWZAo27Czbjsx05/aT2vrKuuXV00Mb0XTmusUvp2DBr7Hym9bQSScqbgwYADjHpnSdud4K7qzTXSo23O6XKDXuRhtO6vorELWTtwMjpzNJ4fvz95lGkzj+0iIktSIiAiIgIiIH/9k="/>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316" name="AutoShape 4" descr="data:image/jpeg;base64,/9j/4AAQSkZJRgABAQAAAQABAAD/2wCEAAkGBhQSERQSEhIWFBQVGRUYGBQXFBoUGRcYGBQXFhoXFRsXHSYqGRomGhgUKy8sJScqMC4uHB4xNTAqNSgrLCsBCQoKDgwOGg8PGjUiHB8sKSwpNSwwLC4sKi8sLSksLCwsLCw1NSwsLCkpKS8sLCssKS8sKS4sKSkpLCwuMDQ1LP/AABEIAFAAtAMBIgACEQEDEQH/xAAbAAEAAgMBAQAAAAAAAAAAAAAAAwQCBQYBB//EADIQAAICAQMBBwIFAwUAAAAAAAECAAMRBBIhMQUGEyJBUWEycRQjQpHhgaHRFlKx8PH/xAAZAQEAAwEBAAAAAAAAAAAAAAAAAQIDBAX/xAAfEQEBAAICAwADAAAAAAAAAAAAAQIRAyESMUEEQrH/2gAMAwEAAhEDEQA/APmMRE0e+REQEREBETOurPwB1PoP5gYSQ04+ohfg9f2EmellrFiqRWzMos92UAlcj6Tgg49vedLoLNH4C2WIiqU8F622ku+N/ihq28QfmImcqPK5AJkWqZZaaPR93rbM7Vxhgn5jpTlyMhF8QjLYI4+R7y5/o60JVZYyVrYyp5t+VdmdQrAJ13IwOM7eM4yJJru96WivxNIr7drY3OiiwKtZIwcsjJXTkMc5UnPMqajvjqbPrKkZDYK5G8XNeHA/S+52GR+k4kds/LO+mTd1bS2KyLfzxp8oHwLOM53KMKCQMmQ3d3LlQuVGAu8rvUuK84FhQHcE+cdCD05mWj70amt1dSPLc9+ASoax9u7ftIyvlGB9/eWau8m1g9umDOUSmy0MQXqAVGAX6Q7Vjbu9jnGeY7T5ZRptRo3Q4dGU4BwwKnBGQcHnBEhnat3j0+rtD6jbl0FPh7SBVZfa5tvUn0XyEc8bsAcTme3tItN5pU7jWFSxs7g1oA8Qqf8AaGJA+3zJlWxz31YoRESWhERAREQEREBERAREQEREDKtMnH9/Ye82/YPYp1btWlqVmtd6rYDhwGG4kqDjA5OeMZ9AZrtNVnam4L4jBdzHAVdwGWPoM8n4Wdf2pb+H02Bp3Q1Ps091lgs3pYtm41sq7WQgHcmWXzjBB+qKzzyvqe1Pt3t9VVqaatLi5ALVqr3Krr9LVODz6kZG5csDx11Oh7NA5bk+2Okr9n0D6j/SXTfKVw8nJ+uPr+rDbTxtH7RbRWQNyD4PI/6JTttIXIPJ9esgbtVsYY5MMJlcW7q0deBgY/r+32kGq0WeOoPT0x9/aa+rWOcleg+Jf0utyOeSOfbpIq0zu9tPrezinPUH1x0+8p7Z1hGCGxlT1HXgiaDXVBWYeoJGc9R6f2lpXZx81ysxsVIiJd1kREBERAREQEREBERAREQLmiNPip+I3+DgbvD278Yz5d3HU/4l3vMaQ6LptngBQylLHcsxA3GwPyrbgRjavGJF2DqFTUo1lz0JjzWVrufG36VHuemfTrLPfDXNfYl282Iylaz4TVqAhwUUvzYQTyx6kn7SPrO78mvV8KB8TE2SLd5QZX8TmUeRV17+JUu8xBxMS0kq+mEJ9I4HDZx14OP6Ge13lXyM4zK7EE/8ScAEfxGhudJq8+X+00erqIdgfeXKcnp6dfSY69MjcOo6/b3idV1fj56y1frXxETR6RERAREQEREBERAREQERECRGHlJGQCMjOMjOcZHT15nU6+1dc+nr/DjTNYhXTsLC6FQ7hKyoA2jcGXd1HU56zkgZsNJ3gvqTw67Nq+bHlUsm8Ybw2IJr3DrtIkVTLHfc9qKN6GYMk9A6D9h/ie21kEqQQRkEEYIPqCD6yLHDz8Nl8p6RYkyHAkUxeyVcb02cz1LyDIqlMl2faTprjxZ5dyNhpLhuHJXp5hyV5Bz/AAZve0+85OnagWB8rt3bFBYbh1wOBgTl69Pjn6R7nj/2S3VlUDbThw212HDYO07R8Hj/ABHj26+P8e43uoIiJd2kREBERAREQEREBERAREQE8M9iBue63eAaW9GKIV3LvbZusCfqFTZBQ/K4PzjiXvwldtS2W7fEvvZntVzY6VtixnCKeiAWhwy+qkGcuRMqbWRgyMVYchgSCD8EciRpncO9x0Os7tKjsHuFK+IaU8UGwl1VC5JpGPDG9PN67hx1lLU92XrVjb4dZU2AK1wVnNTFX8MfqAZSPTJHGZDpO8N9ecMr5fxPzFW3FnTxF3g4fgc+uBnpM7O3i9YS6lLWUWBbXLb18Rmc52sA/nZiNwOCTI1WV493ubWKu7FpN4CLnTqjuNxJIYbgEx9TbNzY9lb2lxOwai+nSu5mOortZGWoVruUWKiZZixJsTB4HBGJS/1jqQzNW3hFnrdihI3GusVqG58y4BODwSTNZZ2ha2zz7RWWZAo27Czbjsx05/aT2vrKuuXV00Mb0XTmusUvp2DBr7Hym9bQSScqbgwYADjHpnSdud4K7qzTXSo23O6XKDXuRhtO6vorELWTtwMjpzNJ4fvz95lGkzj+0iIktSIiAiIgIiIH/9k="/>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318" name="AutoShape 6" descr="data:image/jpeg;base64,/9j/4AAQSkZJRgABAQAAAQABAAD/2wCEAAkGBhQSERQSEhIWFBQVGRUYGBQXFBoUGRcYGBQXFhoXFRsXHSYqGRomGhgUKy8sJScqMC4uHB4xNTAqNSgrLCsBCQoKDgwOGg8PGjUiHB8sKSwpNSwwLC4sKi8sLSksLCwsLCw1NSwsLCkpKS8sLCssKS8sKS4sKSkpLCwuMDQ1LP/AABEIAFAAtAMBIgACEQEDEQH/xAAbAAEAAgMBAQAAAAAAAAAAAAAAAwQCBQYBB//EADIQAAICAQMBBwIFAwUAAAAAAAECAAMRBBIhMQUGEyJBUWEycRQjQpHhgaHRFlKx8PH/xAAZAQEAAwEBAAAAAAAAAAAAAAAAAQIDBAX/xAAfEQEBAAICAwADAAAAAAAAAAAAAQIRAyESMUEEQrH/2gAMAwEAAhEDEQA/APmMRE0e+REQEREBETOurPwB1PoP5gYSQ04+ohfg9f2EmellrFiqRWzMos92UAlcj6Tgg49vedLoLNH4C2WIiqU8F622ku+N/ihq28QfmImcqPK5AJkWqZZaaPR93rbM7Vxhgn5jpTlyMhF8QjLYI4+R7y5/o60JVZYyVrYyp5t+VdmdQrAJ13IwOM7eM4yJJru96WivxNIr7drY3OiiwKtZIwcsjJXTkMc5UnPMqajvjqbPrKkZDYK5G8XNeHA/S+52GR+k4kds/LO+mTd1bS2KyLfzxp8oHwLOM53KMKCQMmQ3d3LlQuVGAu8rvUuK84FhQHcE+cdCD05mWj70amt1dSPLc9+ASoax9u7ftIyvlGB9/eWau8m1g9umDOUSmy0MQXqAVGAX6Q7Vjbu9jnGeY7T5ZRptRo3Q4dGU4BwwKnBGQcHnBEhnat3j0+rtD6jbl0FPh7SBVZfa5tvUn0XyEc8bsAcTme3tItN5pU7jWFSxs7g1oA8Qqf8AaGJA+3zJlWxz31YoRESWhERAREQEREBERAREQEREDKtMnH9/Ye82/YPYp1btWlqVmtd6rYDhwGG4kqDjA5OeMZ9AZrtNVnam4L4jBdzHAVdwGWPoM8n4Wdf2pb+H02Bp3Q1Ps091lgs3pYtm41sq7WQgHcmWXzjBB+qKzzyvqe1Pt3t9VVqaatLi5ALVqr3Krr9LVODz6kZG5csDx11Oh7NA5bk+2Okr9n0D6j/SXTfKVw8nJ+uPr+rDbTxtH7RbRWQNyD4PI/6JTttIXIPJ9esgbtVsYY5MMJlcW7q0deBgY/r+32kGq0WeOoPT0x9/aa+rWOcleg+Jf0utyOeSOfbpIq0zu9tPrezinPUH1x0+8p7Z1hGCGxlT1HXgiaDXVBWYeoJGc9R6f2lpXZx81ysxsVIiJd1kREBERAREQEREBERAREQLmiNPip+I3+DgbvD278Yz5d3HU/4l3vMaQ6LptngBQylLHcsxA3GwPyrbgRjavGJF2DqFTUo1lz0JjzWVrufG36VHuemfTrLPfDXNfYl282Iylaz4TVqAhwUUvzYQTyx6kn7SPrO78mvV8KB8TE2SLd5QZX8TmUeRV17+JUu8xBxMS0kq+mEJ9I4HDZx14OP6Ge13lXyM4zK7EE/8ScAEfxGhudJq8+X+00erqIdgfeXKcnp6dfSY69MjcOo6/b3idV1fj56y1frXxETR6RERAREQEREBERAREQERECRGHlJGQCMjOMjOcZHT15nU6+1dc+nr/DjTNYhXTsLC6FQ7hKyoA2jcGXd1HU56zkgZsNJ3gvqTw67Nq+bHlUsm8Ybw2IJr3DrtIkVTLHfc9qKN6GYMk9A6D9h/ie21kEqQQRkEEYIPqCD6yLHDz8Nl8p6RYkyHAkUxeyVcb02cz1LyDIqlMl2faTprjxZ5dyNhpLhuHJXp5hyV5Bz/AAZve0+85OnagWB8rt3bFBYbh1wOBgTl69Pjn6R7nj/2S3VlUDbThw212HDYO07R8Hj/ABHj26+P8e43uoIiJd2kREBERAREQEREBERAREQE8M9iBue63eAaW9GKIV3LvbZusCfqFTZBQ/K4PzjiXvwldtS2W7fEvvZntVzY6VtixnCKeiAWhwy+qkGcuRMqbWRgyMVYchgSCD8EciRpncO9x0Os7tKjsHuFK+IaU8UGwl1VC5JpGPDG9PN67hx1lLU92XrVjb4dZU2AK1wVnNTFX8MfqAZSPTJHGZDpO8N9ecMr5fxPzFW3FnTxF3g4fgc+uBnpM7O3i9YS6lLWUWBbXLb18Rmc52sA/nZiNwOCTI1WV493ubWKu7FpN4CLnTqjuNxJIYbgEx9TbNzY9lb2lxOwai+nSu5mOortZGWoVruUWKiZZixJsTB4HBGJS/1jqQzNW3hFnrdihI3GusVqG58y4BODwSTNZZ2ha2zz7RWWZAo27Czbjsx05/aT2vrKuuXV00Mb0XTmusUvp2DBr7Hym9bQSScqbgwYADjHpnSdud4K7qzTXSo23O6XKDXuRhtO6vorELWTtwMjpzNJ4fvz95lGkzj+0iIktSIiAiIgIiIH/9k="/>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7" name="Picture 46" descr="canadian_shorthorn.png"/>
          <p:cNvPicPr>
            <a:picLocks noChangeAspect="1"/>
          </p:cNvPicPr>
          <p:nvPr/>
        </p:nvPicPr>
        <p:blipFill>
          <a:blip r:embed="rId14" cstate="print"/>
          <a:stretch>
            <a:fillRect/>
          </a:stretch>
        </p:blipFill>
        <p:spPr>
          <a:xfrm>
            <a:off x="2133600" y="6070600"/>
            <a:ext cx="1600200" cy="711200"/>
          </a:xfrm>
          <a:prstGeom prst="rect">
            <a:avLst/>
          </a:prstGeom>
        </p:spPr>
      </p:pic>
      <p:pic>
        <p:nvPicPr>
          <p:cNvPr id="48" name="Picture 266" descr="clipart_of_15085_sm_2"/>
          <p:cNvPicPr>
            <a:picLocks noChangeAspect="1" noChangeArrowheads="1"/>
          </p:cNvPicPr>
          <p:nvPr/>
        </p:nvPicPr>
        <p:blipFill>
          <a:blip r:embed="rId15" cstate="print"/>
          <a:srcRect/>
          <a:stretch>
            <a:fillRect/>
          </a:stretch>
        </p:blipFill>
        <p:spPr bwMode="auto">
          <a:xfrm>
            <a:off x="2895600" y="3276600"/>
            <a:ext cx="2743200" cy="2057400"/>
          </a:xfrm>
          <a:prstGeom prst="rect">
            <a:avLst/>
          </a:prstGeom>
          <a:noFill/>
          <a:ln w="9525">
            <a:noFill/>
            <a:miter lim="800000"/>
            <a:headEnd/>
            <a:tailEnd/>
          </a:ln>
        </p:spPr>
      </p:pic>
      <p:pic>
        <p:nvPicPr>
          <p:cNvPr id="41" name="Picture 3"/>
          <p:cNvPicPr>
            <a:picLocks noChangeAspect="1" noChangeArrowheads="1"/>
          </p:cNvPicPr>
          <p:nvPr/>
        </p:nvPicPr>
        <p:blipFill>
          <a:blip r:embed="rId16" cstate="print"/>
          <a:srcRect/>
          <a:stretch>
            <a:fillRect/>
          </a:stretch>
        </p:blipFill>
        <p:spPr bwMode="auto">
          <a:xfrm>
            <a:off x="7086600" y="171450"/>
            <a:ext cx="1905000" cy="14287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dissolve">
                                      <p:cBhvr>
                                        <p:cTn id="7" dur="500"/>
                                        <p:tgtEl>
                                          <p:spTgt spid="3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dissolve">
                                      <p:cBhvr>
                                        <p:cTn id="10" dur="500"/>
                                        <p:tgtEl>
                                          <p:spTgt spid="46"/>
                                        </p:tgtEl>
                                      </p:cBhvr>
                                    </p:animEffect>
                                  </p:childTnLst>
                                </p:cTn>
                              </p:par>
                              <p:par>
                                <p:cTn id="11" presetID="9" presetClass="entr" presetSubtype="0" fill="hold" nodeType="withEffect">
                                  <p:stCondLst>
                                    <p:cond delay="0"/>
                                  </p:stCondLst>
                                  <p:childTnLst>
                                    <p:set>
                                      <p:cBhvr>
                                        <p:cTn id="12" dur="1" fill="hold">
                                          <p:stCondLst>
                                            <p:cond delay="0"/>
                                          </p:stCondLst>
                                        </p:cTn>
                                        <p:tgtEl>
                                          <p:spTgt spid="3076"/>
                                        </p:tgtEl>
                                        <p:attrNameLst>
                                          <p:attrName>style.visibility</p:attrName>
                                        </p:attrNameLst>
                                      </p:cBhvr>
                                      <p:to>
                                        <p:strVal val="visible"/>
                                      </p:to>
                                    </p:set>
                                    <p:animEffect transition="in" filter="dissolve">
                                      <p:cBhvr>
                                        <p:cTn id="13" dur="500"/>
                                        <p:tgtEl>
                                          <p:spTgt spid="3076"/>
                                        </p:tgtEl>
                                      </p:cBhvr>
                                    </p:animEffect>
                                  </p:childTnLst>
                                </p:cTn>
                              </p:par>
                              <p:par>
                                <p:cTn id="14" presetID="9" presetClass="entr" presetSubtype="0" fill="hold"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dissolve">
                                      <p:cBhvr>
                                        <p:cTn id="16" dur="500"/>
                                        <p:tgtEl>
                                          <p:spTgt spid="36"/>
                                        </p:tgtEl>
                                      </p:cBhvr>
                                    </p:animEffect>
                                  </p:childTnLst>
                                </p:cTn>
                              </p:par>
                              <p:par>
                                <p:cTn id="17" presetID="9" presetClass="entr" presetSubtype="0" fill="hold" nodeType="with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dissolve">
                                      <p:cBhvr>
                                        <p:cTn id="19"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1833" y="-152400"/>
            <a:ext cx="9032735" cy="1824189"/>
          </a:xfrm>
          <a:prstGeom prst="rect">
            <a:avLst/>
          </a:prstGeom>
        </p:spPr>
        <p:txBody>
          <a:bodyPr wrap="square">
            <a:spAutoFit/>
          </a:bodyPr>
          <a:lstStyle/>
          <a:p>
            <a:r>
              <a:rPr lang="en-US" sz="5400" b="1" i="0" dirty="0" smtClean="0">
                <a:solidFill>
                  <a:schemeClr val="bg1"/>
                </a:solidFill>
              </a:rPr>
              <a:t>Leverage Science &amp; Collaborate…</a:t>
            </a:r>
            <a:endParaRPr lang="en-US" sz="5400" b="1" i="0" dirty="0">
              <a:solidFill>
                <a:schemeClr val="bg1"/>
              </a:solidFill>
            </a:endParaRPr>
          </a:p>
        </p:txBody>
      </p:sp>
      <p:pic>
        <p:nvPicPr>
          <p:cNvPr id="6" name="Picture 5" descr="dorian.png"/>
          <p:cNvPicPr>
            <a:picLocks noChangeAspect="1"/>
          </p:cNvPicPr>
          <p:nvPr/>
        </p:nvPicPr>
        <p:blipFill>
          <a:blip r:embed="rId2" cstate="print"/>
          <a:stretch>
            <a:fillRect/>
          </a:stretch>
        </p:blipFill>
        <p:spPr>
          <a:xfrm>
            <a:off x="1219200" y="2582636"/>
            <a:ext cx="1447800" cy="1913164"/>
          </a:xfrm>
          <a:prstGeom prst="rect">
            <a:avLst/>
          </a:prstGeom>
        </p:spPr>
      </p:pic>
      <p:pic>
        <p:nvPicPr>
          <p:cNvPr id="1026" name="Picture 2" descr="Brucebetter"/>
          <p:cNvPicPr>
            <a:picLocks noChangeAspect="1" noChangeArrowheads="1"/>
          </p:cNvPicPr>
          <p:nvPr/>
        </p:nvPicPr>
        <p:blipFill>
          <a:blip r:embed="rId3" cstate="print"/>
          <a:srcRect/>
          <a:stretch>
            <a:fillRect/>
          </a:stretch>
        </p:blipFill>
        <p:spPr bwMode="auto">
          <a:xfrm>
            <a:off x="2971800" y="2590800"/>
            <a:ext cx="1905000" cy="1905000"/>
          </a:xfrm>
          <a:prstGeom prst="rect">
            <a:avLst/>
          </a:prstGeom>
          <a:noFill/>
          <a:ln w="9525">
            <a:noFill/>
            <a:miter lim="800000"/>
            <a:headEnd/>
            <a:tailEnd/>
          </a:ln>
        </p:spPr>
      </p:pic>
      <p:sp>
        <p:nvSpPr>
          <p:cNvPr id="8" name="Rectangle 731"/>
          <p:cNvSpPr>
            <a:spLocks noChangeArrowheads="1"/>
          </p:cNvSpPr>
          <p:nvPr/>
        </p:nvSpPr>
        <p:spPr bwMode="auto">
          <a:xfrm>
            <a:off x="152400" y="1447800"/>
            <a:ext cx="9144000" cy="769441"/>
          </a:xfrm>
          <a:prstGeom prst="rect">
            <a:avLst/>
          </a:prstGeom>
          <a:noFill/>
          <a:ln w="9525">
            <a:noFill/>
            <a:miter lim="800000"/>
            <a:headEnd/>
            <a:tailEnd/>
          </a:ln>
        </p:spPr>
        <p:txBody>
          <a:bodyPr wrap="square" anchor="ctr">
            <a:spAutoFit/>
          </a:bodyPr>
          <a:lstStyle/>
          <a:p>
            <a:pPr eaLnBrk="0" hangingPunct="0"/>
            <a:r>
              <a:rPr lang="en-US" sz="4400" b="1" i="0" dirty="0" smtClean="0">
                <a:solidFill>
                  <a:srgbClr val="FF3300"/>
                </a:solidFill>
                <a:cs typeface="Times New Roman" pitchFamily="18" charset="0"/>
              </a:rPr>
              <a:t>Operation Quantum Leap</a:t>
            </a:r>
            <a:endParaRPr lang="en-US" sz="4400" b="1" dirty="0" smtClean="0">
              <a:solidFill>
                <a:srgbClr val="FF3300"/>
              </a:solidFill>
              <a:cs typeface="Times New Roman" pitchFamily="18" charset="0"/>
            </a:endParaRPr>
          </a:p>
        </p:txBody>
      </p:sp>
      <p:sp>
        <p:nvSpPr>
          <p:cNvPr id="9" name="Rectangle 731"/>
          <p:cNvSpPr>
            <a:spLocks noChangeArrowheads="1"/>
          </p:cNvSpPr>
          <p:nvPr/>
        </p:nvSpPr>
        <p:spPr bwMode="auto">
          <a:xfrm>
            <a:off x="1066800" y="4419600"/>
            <a:ext cx="1905000" cy="369332"/>
          </a:xfrm>
          <a:prstGeom prst="rect">
            <a:avLst/>
          </a:prstGeom>
          <a:noFill/>
          <a:ln w="9525">
            <a:noFill/>
            <a:miter lim="800000"/>
            <a:headEnd/>
            <a:tailEnd/>
          </a:ln>
        </p:spPr>
        <p:txBody>
          <a:bodyPr wrap="square" anchor="ctr">
            <a:spAutoFit/>
          </a:bodyPr>
          <a:lstStyle/>
          <a:p>
            <a:pPr eaLnBrk="0" hangingPunct="0"/>
            <a:r>
              <a:rPr lang="en-US" b="1" i="0" dirty="0" smtClean="0">
                <a:solidFill>
                  <a:schemeClr val="bg1"/>
                </a:solidFill>
                <a:cs typeface="Times New Roman" pitchFamily="18" charset="0"/>
              </a:rPr>
              <a:t>Dorian Garrick</a:t>
            </a:r>
            <a:endParaRPr lang="en-US" b="1" dirty="0" smtClean="0">
              <a:cs typeface="Times New Roman" pitchFamily="18" charset="0"/>
            </a:endParaRPr>
          </a:p>
        </p:txBody>
      </p:sp>
      <p:sp>
        <p:nvSpPr>
          <p:cNvPr id="10" name="Rectangle 731"/>
          <p:cNvSpPr>
            <a:spLocks noChangeArrowheads="1"/>
          </p:cNvSpPr>
          <p:nvPr/>
        </p:nvSpPr>
        <p:spPr bwMode="auto">
          <a:xfrm>
            <a:off x="3048000" y="4419600"/>
            <a:ext cx="1905000" cy="369332"/>
          </a:xfrm>
          <a:prstGeom prst="rect">
            <a:avLst/>
          </a:prstGeom>
          <a:noFill/>
          <a:ln w="9525">
            <a:noFill/>
            <a:miter lim="800000"/>
            <a:headEnd/>
            <a:tailEnd/>
          </a:ln>
        </p:spPr>
        <p:txBody>
          <a:bodyPr wrap="square" anchor="ctr">
            <a:spAutoFit/>
          </a:bodyPr>
          <a:lstStyle/>
          <a:p>
            <a:pPr eaLnBrk="0" hangingPunct="0"/>
            <a:r>
              <a:rPr lang="en-US" b="1" i="0" dirty="0" smtClean="0">
                <a:solidFill>
                  <a:schemeClr val="bg1"/>
                </a:solidFill>
                <a:cs typeface="Times New Roman" pitchFamily="18" charset="0"/>
              </a:rPr>
              <a:t>Bruce Golden</a:t>
            </a:r>
            <a:endParaRPr lang="en-US" b="1" dirty="0" smtClean="0">
              <a:cs typeface="Times New Roman" pitchFamily="18" charset="0"/>
            </a:endParaRPr>
          </a:p>
        </p:txBody>
      </p:sp>
      <p:pic>
        <p:nvPicPr>
          <p:cNvPr id="1030" name="Picture 6" descr="https://encrypted-tbn1.gstatic.com/images?q=tbn:ANd9GcQRjORFteYvTuFTpEe6QDCav8A68OaIfP3AhJsM_0URGo1WagTHRA"/>
          <p:cNvPicPr>
            <a:picLocks noChangeAspect="1" noChangeArrowheads="1"/>
          </p:cNvPicPr>
          <p:nvPr/>
        </p:nvPicPr>
        <p:blipFill>
          <a:blip r:embed="rId4" cstate="print"/>
          <a:srcRect/>
          <a:stretch>
            <a:fillRect/>
          </a:stretch>
        </p:blipFill>
        <p:spPr bwMode="auto">
          <a:xfrm>
            <a:off x="5126227" y="2276474"/>
            <a:ext cx="3941573" cy="2447926"/>
          </a:xfrm>
          <a:prstGeom prst="rect">
            <a:avLst/>
          </a:prstGeom>
          <a:noFill/>
        </p:spPr>
      </p:pic>
      <p:sp>
        <p:nvSpPr>
          <p:cNvPr id="13" name="Rectangle 731"/>
          <p:cNvSpPr>
            <a:spLocks noChangeArrowheads="1"/>
          </p:cNvSpPr>
          <p:nvPr/>
        </p:nvSpPr>
        <p:spPr bwMode="auto">
          <a:xfrm>
            <a:off x="228600" y="5077361"/>
            <a:ext cx="8915400" cy="1077218"/>
          </a:xfrm>
          <a:prstGeom prst="rect">
            <a:avLst/>
          </a:prstGeom>
          <a:noFill/>
          <a:ln w="9525">
            <a:noFill/>
            <a:miter lim="800000"/>
            <a:headEnd/>
            <a:tailEnd/>
          </a:ln>
        </p:spPr>
        <p:txBody>
          <a:bodyPr wrap="square" anchor="ctr">
            <a:spAutoFit/>
          </a:bodyPr>
          <a:lstStyle/>
          <a:p>
            <a:pPr eaLnBrk="0" hangingPunct="0"/>
            <a:r>
              <a:rPr lang="en-US" sz="3200" b="1" i="0" dirty="0" smtClean="0">
                <a:solidFill>
                  <a:schemeClr val="bg1"/>
                </a:solidFill>
                <a:cs typeface="Times New Roman" pitchFamily="18" charset="0"/>
              </a:rPr>
              <a:t>Building the next generation of National Cattle Evaluation software</a:t>
            </a:r>
            <a:endParaRPr lang="en-US" sz="3200" b="1" dirty="0" smtClean="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jpg"/>
          <p:cNvPicPr>
            <a:picLocks noChangeAspect="1"/>
          </p:cNvPicPr>
          <p:nvPr/>
        </p:nvPicPr>
        <p:blipFill>
          <a:blip r:embed="rId2" cstate="print"/>
          <a:stretch>
            <a:fillRect/>
          </a:stretch>
        </p:blipFill>
        <p:spPr>
          <a:xfrm>
            <a:off x="0" y="0"/>
            <a:ext cx="2971800" cy="2228850"/>
          </a:xfrm>
          <a:prstGeom prst="rect">
            <a:avLst/>
          </a:prstGeom>
        </p:spPr>
      </p:pic>
      <p:pic>
        <p:nvPicPr>
          <p:cNvPr id="6" name="Picture 5" descr="sp_2.jpg"/>
          <p:cNvPicPr>
            <a:picLocks noChangeAspect="1"/>
          </p:cNvPicPr>
          <p:nvPr/>
        </p:nvPicPr>
        <p:blipFill>
          <a:blip r:embed="rId3" cstate="print"/>
          <a:stretch>
            <a:fillRect/>
          </a:stretch>
        </p:blipFill>
        <p:spPr>
          <a:xfrm>
            <a:off x="3657600" y="2743200"/>
            <a:ext cx="5486400" cy="4114800"/>
          </a:xfrm>
          <a:prstGeom prst="rect">
            <a:avLst/>
          </a:prstGeom>
        </p:spPr>
      </p:pic>
      <p:pic>
        <p:nvPicPr>
          <p:cNvPr id="7" name="Picture 6" descr="sp_3.jpg"/>
          <p:cNvPicPr>
            <a:picLocks noChangeAspect="1"/>
          </p:cNvPicPr>
          <p:nvPr/>
        </p:nvPicPr>
        <p:blipFill>
          <a:blip r:embed="rId4" cstate="print"/>
          <a:stretch>
            <a:fillRect/>
          </a:stretch>
        </p:blipFill>
        <p:spPr>
          <a:xfrm>
            <a:off x="-101600" y="4038600"/>
            <a:ext cx="3759200" cy="2819400"/>
          </a:xfrm>
          <a:prstGeom prst="rect">
            <a:avLst/>
          </a:prstGeom>
        </p:spPr>
      </p:pic>
      <p:pic>
        <p:nvPicPr>
          <p:cNvPr id="8" name="Picture 7" descr="sp_4.jpg"/>
          <p:cNvPicPr>
            <a:picLocks noChangeAspect="1"/>
          </p:cNvPicPr>
          <p:nvPr/>
        </p:nvPicPr>
        <p:blipFill>
          <a:blip r:embed="rId5" cstate="print"/>
          <a:stretch>
            <a:fillRect/>
          </a:stretch>
        </p:blipFill>
        <p:spPr>
          <a:xfrm>
            <a:off x="2965600" y="0"/>
            <a:ext cx="3740000" cy="2805000"/>
          </a:xfrm>
          <a:prstGeom prst="rect">
            <a:avLst/>
          </a:prstGeom>
        </p:spPr>
      </p:pic>
      <p:pic>
        <p:nvPicPr>
          <p:cNvPr id="9" name="Picture 8" descr="sp_5.jpg"/>
          <p:cNvPicPr>
            <a:picLocks noChangeAspect="1"/>
          </p:cNvPicPr>
          <p:nvPr/>
        </p:nvPicPr>
        <p:blipFill>
          <a:blip r:embed="rId6" cstate="print"/>
          <a:stretch>
            <a:fillRect/>
          </a:stretch>
        </p:blipFill>
        <p:spPr>
          <a:xfrm>
            <a:off x="0" y="1809750"/>
            <a:ext cx="2971800" cy="2228850"/>
          </a:xfrm>
          <a:prstGeom prst="rect">
            <a:avLst/>
          </a:prstGeom>
        </p:spPr>
      </p:pic>
      <p:pic>
        <p:nvPicPr>
          <p:cNvPr id="10" name="Picture 9" descr="sp_6.jpg"/>
          <p:cNvPicPr>
            <a:picLocks noChangeAspect="1"/>
          </p:cNvPicPr>
          <p:nvPr/>
        </p:nvPicPr>
        <p:blipFill>
          <a:blip r:embed="rId7" cstate="print"/>
          <a:stretch>
            <a:fillRect/>
          </a:stretch>
        </p:blipFill>
        <p:spPr>
          <a:xfrm>
            <a:off x="6400800" y="0"/>
            <a:ext cx="2844800" cy="2133600"/>
          </a:xfrm>
          <a:prstGeom prst="rect">
            <a:avLst/>
          </a:prstGeom>
        </p:spPr>
      </p:pic>
      <p:pic>
        <p:nvPicPr>
          <p:cNvPr id="11" name="Picture 10" descr="sp_7.jpg"/>
          <p:cNvPicPr>
            <a:picLocks noChangeAspect="1"/>
          </p:cNvPicPr>
          <p:nvPr/>
        </p:nvPicPr>
        <p:blipFill>
          <a:blip r:embed="rId8" cstate="print"/>
          <a:stretch>
            <a:fillRect/>
          </a:stretch>
        </p:blipFill>
        <p:spPr>
          <a:xfrm>
            <a:off x="5867400" y="1847850"/>
            <a:ext cx="3276600" cy="2457450"/>
          </a:xfrm>
          <a:prstGeom prst="rect">
            <a:avLst/>
          </a:prstGeom>
        </p:spPr>
      </p:pic>
      <p:pic>
        <p:nvPicPr>
          <p:cNvPr id="2" name="Picture 1" descr="image (1).jpg"/>
          <p:cNvPicPr>
            <a:picLocks noChangeAspect="1"/>
          </p:cNvPicPr>
          <p:nvPr/>
        </p:nvPicPr>
        <p:blipFill>
          <a:blip r:embed="rId9" cstate="print"/>
          <a:stretch>
            <a:fillRect/>
          </a:stretch>
        </p:blipFill>
        <p:spPr>
          <a:xfrm>
            <a:off x="2971800" y="2076450"/>
            <a:ext cx="2895600" cy="2171700"/>
          </a:xfrm>
          <a:prstGeom prst="rect">
            <a:avLst/>
          </a:prstGeom>
        </p:spPr>
      </p:pic>
      <p:sp>
        <p:nvSpPr>
          <p:cNvPr id="12" name="TextBox 11"/>
          <p:cNvSpPr txBox="1"/>
          <p:nvPr/>
        </p:nvSpPr>
        <p:spPr>
          <a:xfrm>
            <a:off x="386874" y="5388114"/>
            <a:ext cx="8223726" cy="707886"/>
          </a:xfrm>
          <a:prstGeom prst="rect">
            <a:avLst/>
          </a:prstGeom>
          <a:noFill/>
        </p:spPr>
        <p:txBody>
          <a:bodyPr wrap="none" rtlCol="0">
            <a:spAutoFit/>
          </a:bodyPr>
          <a:lstStyle/>
          <a:p>
            <a:r>
              <a:rPr lang="en-US" sz="4000" b="1" i="0" dirty="0" smtClean="0">
                <a:solidFill>
                  <a:srgbClr val="FF0000"/>
                </a:solidFill>
                <a:effectLst>
                  <a:outerShdw blurRad="38100" dist="38100" dir="2700000" algn="tl">
                    <a:srgbClr val="000000">
                      <a:alpha val="43137"/>
                    </a:srgbClr>
                  </a:outerShdw>
                </a:effectLst>
              </a:rPr>
              <a:t>ASA Strategic Planning Session</a:t>
            </a:r>
            <a:endParaRPr lang="en-US" sz="4000" b="1" i="0" dirty="0">
              <a:solidFill>
                <a:srgbClr val="FF0000"/>
              </a:solidFill>
              <a:effectLst>
                <a:outerShdw blurRad="38100" dist="38100" dir="2700000" algn="tl">
                  <a:srgbClr val="000000">
                    <a:alpha val="43137"/>
                  </a:srgbClr>
                </a:outerShdw>
              </a:effectLst>
            </a:endParaRPr>
          </a:p>
        </p:txBody>
      </p:sp>
      <p:sp>
        <p:nvSpPr>
          <p:cNvPr id="13" name="TextBox 12"/>
          <p:cNvSpPr txBox="1"/>
          <p:nvPr/>
        </p:nvSpPr>
        <p:spPr>
          <a:xfrm>
            <a:off x="1577102" y="5997714"/>
            <a:ext cx="5966698" cy="707886"/>
          </a:xfrm>
          <a:prstGeom prst="rect">
            <a:avLst/>
          </a:prstGeom>
          <a:noFill/>
        </p:spPr>
        <p:txBody>
          <a:bodyPr wrap="none" rtlCol="0">
            <a:spAutoFit/>
          </a:bodyPr>
          <a:lstStyle/>
          <a:p>
            <a:r>
              <a:rPr lang="en-US" sz="4000" b="1" i="0" dirty="0" smtClean="0">
                <a:solidFill>
                  <a:srgbClr val="FF0000"/>
                </a:solidFill>
                <a:effectLst>
                  <a:outerShdw blurRad="38100" dist="38100" dir="2700000" algn="tl">
                    <a:srgbClr val="000000">
                      <a:alpha val="43137"/>
                    </a:srgbClr>
                  </a:outerShdw>
                </a:effectLst>
              </a:rPr>
              <a:t>September 9-10, 2013</a:t>
            </a:r>
            <a:endParaRPr lang="en-US" sz="4000" b="1" i="0" dirty="0">
              <a:solidFill>
                <a:srgbClr val="FF0000"/>
              </a:solidFill>
              <a:effectLst>
                <a:outerShdw blurRad="38100" dist="38100" dir="2700000" algn="tl">
                  <a:srgbClr val="000000">
                    <a:alpha val="43137"/>
                  </a:srgbClr>
                </a:outerShdw>
              </a:effectLst>
            </a:endParaRPr>
          </a:p>
        </p:txBody>
      </p:sp>
      <p:sp>
        <p:nvSpPr>
          <p:cNvPr id="14" name="TextBox 13"/>
          <p:cNvSpPr txBox="1"/>
          <p:nvPr/>
        </p:nvSpPr>
        <p:spPr>
          <a:xfrm>
            <a:off x="304800" y="1302603"/>
            <a:ext cx="8720657" cy="923330"/>
          </a:xfrm>
          <a:prstGeom prst="rect">
            <a:avLst/>
          </a:prstGeom>
          <a:noFill/>
        </p:spPr>
        <p:txBody>
          <a:bodyPr wrap="none" rtlCol="0">
            <a:spAutoFit/>
          </a:bodyPr>
          <a:lstStyle/>
          <a:p>
            <a:r>
              <a:rPr lang="en-US" sz="5400" b="1" i="0" dirty="0" smtClean="0">
                <a:solidFill>
                  <a:srgbClr val="FF0000"/>
                </a:solidFill>
                <a:effectLst>
                  <a:outerShdw blurRad="38100" dist="38100" dir="2700000" algn="tl">
                    <a:srgbClr val="000000">
                      <a:alpha val="43137"/>
                    </a:srgbClr>
                  </a:outerShdw>
                </a:effectLst>
              </a:rPr>
              <a:t>Developing Game Plan…</a:t>
            </a:r>
            <a:endParaRPr lang="en-US" sz="5400" b="1" i="0" dirty="0">
              <a:solidFill>
                <a:srgbClr val="FF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76200" y="1583353"/>
            <a:ext cx="9036844"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400" b="0" i="0" u="none" strike="noStrike" cap="none" normalizeH="0" dirty="0" smtClean="0">
                <a:ln>
                  <a:noFill/>
                </a:ln>
                <a:solidFill>
                  <a:schemeClr val="bg1"/>
                </a:solidFill>
                <a:effectLst/>
                <a:latin typeface="Calibri" pitchFamily="34" charset="0"/>
                <a:ea typeface="Calibri" pitchFamily="34" charset="0"/>
                <a:cs typeface="Times New Roman" pitchFamily="18" charset="0"/>
              </a:rPr>
              <a:t>The American Simmental Association believes the best way to serve its members, its members’ customers and the beef industry is through continual improvement and use of genetic and associated technologies.  As such, the </a:t>
            </a:r>
            <a:r>
              <a:rPr kumimoji="0" lang="en-US" sz="2400" b="0" i="0" u="none" strike="noStrike" cap="none" normalizeH="0" dirty="0" smtClean="0">
                <a:ln>
                  <a:noFill/>
                </a:ln>
                <a:solidFill>
                  <a:schemeClr val="bg1"/>
                </a:solidFill>
                <a:effectLst/>
                <a:latin typeface="Calibri" pitchFamily="34" charset="0"/>
                <a:ea typeface="Times New Roman" pitchFamily="18" charset="0"/>
                <a:cs typeface="Times New Roman" pitchFamily="18" charset="0"/>
              </a:rPr>
              <a:t>Association will continue to be a worldwide leader in the development and integration of these technologies for the beef industry. The Association will initiate and foster relationships with like-minded entities to enhance our ability to achieve this objective.</a:t>
            </a:r>
            <a:endParaRPr kumimoji="0" lang="en-US" sz="2400" b="0" i="0" u="none" strike="noStrike" cap="none" normalizeH="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pPr>
            <a:r>
              <a:rPr kumimoji="0" lang="en-US" sz="2400" b="0" i="0" u="none" strike="noStrike" cap="none" normalizeH="0" dirty="0" smtClean="0">
                <a:ln>
                  <a:noFill/>
                </a:ln>
                <a:solidFill>
                  <a:schemeClr val="bg1"/>
                </a:solidFill>
                <a:effectLst/>
                <a:latin typeface="Calibri" pitchFamily="34" charset="0"/>
                <a:ea typeface="Times New Roman" pitchFamily="18" charset="0"/>
                <a:cs typeface="Times New Roman" pitchFamily="18" charset="0"/>
              </a:rPr>
              <a:t>                                                                                    </a:t>
            </a:r>
            <a:endParaRPr kumimoji="0" lang="en-US" sz="2400" b="0" i="0" u="none" strike="noStrike" cap="none" normalizeH="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pPr>
            <a:r>
              <a:rPr kumimoji="0" lang="en-US" sz="2400" b="0" i="0" u="none" strike="noStrike" cap="none" normalizeH="0" dirty="0" smtClean="0">
                <a:ln>
                  <a:noFill/>
                </a:ln>
                <a:solidFill>
                  <a:schemeClr val="bg1"/>
                </a:solidFill>
                <a:effectLst/>
                <a:latin typeface="Calibri" pitchFamily="34" charset="0"/>
                <a:ea typeface="Calibri" pitchFamily="34" charset="0"/>
                <a:cs typeface="Times New Roman" pitchFamily="18" charset="0"/>
              </a:rPr>
              <a:t> </a:t>
            </a:r>
            <a:r>
              <a:rPr kumimoji="0" lang="en-US" sz="2400" b="0" i="0" u="none" strike="noStrike" cap="none" normalizeH="0" dirty="0" smtClean="0">
                <a:ln>
                  <a:noFill/>
                </a:ln>
                <a:solidFill>
                  <a:schemeClr val="bg1"/>
                </a:solidFill>
                <a:effectLst/>
                <a:latin typeface="Calibri" pitchFamily="34" charset="0"/>
                <a:ea typeface="Times New Roman" pitchFamily="18" charset="0"/>
                <a:cs typeface="Times New Roman" pitchFamily="18" charset="0"/>
              </a:rPr>
              <a:t>The Association will be widely recognized as having an unyielding commitment to scientific principles and as a hub for the industry's most progressive seed stock producers – an organization that is extremely cooperative with all facets of the industry and tirelessly devoted to the success of its members and its members' customers.</a:t>
            </a:r>
            <a:endParaRPr kumimoji="0" lang="en-US" sz="2400" b="0" i="0" u="none" strike="noStrike" cap="none" normalizeH="0" dirty="0" smtClean="0">
              <a:ln>
                <a:noFill/>
              </a:ln>
              <a:solidFill>
                <a:schemeClr val="bg1"/>
              </a:solidFill>
              <a:effectLst/>
              <a:latin typeface="Arial" pitchFamily="34" charset="0"/>
              <a:cs typeface="Arial" pitchFamily="34" charset="0"/>
            </a:endParaRPr>
          </a:p>
        </p:txBody>
      </p:sp>
      <p:sp>
        <p:nvSpPr>
          <p:cNvPr id="3" name="Rectangle 2"/>
          <p:cNvSpPr/>
          <p:nvPr/>
        </p:nvSpPr>
        <p:spPr>
          <a:xfrm>
            <a:off x="381000" y="355937"/>
            <a:ext cx="5715000" cy="769441"/>
          </a:xfrm>
          <a:prstGeom prst="rect">
            <a:avLst/>
          </a:prstGeom>
        </p:spPr>
        <p:txBody>
          <a:bodyPr wrap="square">
            <a:spAutoFit/>
          </a:bodyPr>
          <a:lstStyle/>
          <a:p>
            <a:r>
              <a:rPr lang="en-US" sz="4400" b="1" i="0" dirty="0" smtClean="0">
                <a:solidFill>
                  <a:schemeClr val="bg1"/>
                </a:solidFill>
              </a:rPr>
              <a:t>Vision Statement…</a:t>
            </a:r>
            <a:endParaRPr lang="en-US" sz="4400" b="1" i="0" dirty="0">
              <a:solidFill>
                <a:schemeClr val="bg1"/>
              </a:solidFill>
            </a:endParaRPr>
          </a:p>
        </p:txBody>
      </p:sp>
      <p:pic>
        <p:nvPicPr>
          <p:cNvPr id="4" name="Picture 7" descr="MC900016797[1]"/>
          <p:cNvPicPr>
            <a:picLocks noChangeAspect="1" noChangeArrowheads="1"/>
          </p:cNvPicPr>
          <p:nvPr/>
        </p:nvPicPr>
        <p:blipFill>
          <a:blip r:embed="rId2" cstate="print"/>
          <a:srcRect/>
          <a:stretch>
            <a:fillRect/>
          </a:stretch>
        </p:blipFill>
        <p:spPr bwMode="auto">
          <a:xfrm rot="7189158">
            <a:off x="6462961" y="-40309"/>
            <a:ext cx="1842168" cy="167965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105085"/>
            <a:ext cx="8434626" cy="4524315"/>
          </a:xfrm>
          <a:prstGeom prst="rect">
            <a:avLst/>
          </a:prstGeom>
        </p:spPr>
        <p:txBody>
          <a:bodyPr wrap="square">
            <a:spAutoFit/>
          </a:bodyPr>
          <a:lstStyle/>
          <a:p>
            <a:r>
              <a:rPr lang="en-US" sz="3200" i="0" dirty="0" smtClean="0">
                <a:solidFill>
                  <a:schemeClr val="bg1"/>
                </a:solidFill>
              </a:rPr>
              <a:t>The success of the American Simmental Association is dependent on the success of our members. In turn, our members’ success is dependent on their cattle making an important and significant contribution to the beef industry. The highest priority is to use science and technology to develop and promote services and products, which bring value to ASA members’ customers.</a:t>
            </a:r>
            <a:endParaRPr lang="en-US" sz="3200" i="0" dirty="0">
              <a:solidFill>
                <a:schemeClr val="bg1"/>
              </a:solidFill>
            </a:endParaRPr>
          </a:p>
        </p:txBody>
      </p:sp>
      <p:sp>
        <p:nvSpPr>
          <p:cNvPr id="3" name="Rectangle 2"/>
          <p:cNvSpPr/>
          <p:nvPr/>
        </p:nvSpPr>
        <p:spPr>
          <a:xfrm>
            <a:off x="0" y="533400"/>
            <a:ext cx="7543800" cy="923330"/>
          </a:xfrm>
          <a:prstGeom prst="rect">
            <a:avLst/>
          </a:prstGeom>
        </p:spPr>
        <p:txBody>
          <a:bodyPr wrap="square">
            <a:spAutoFit/>
          </a:bodyPr>
          <a:lstStyle/>
          <a:p>
            <a:r>
              <a:rPr lang="en-US" sz="5400" b="1" i="0" dirty="0" smtClean="0">
                <a:solidFill>
                  <a:schemeClr val="bg1"/>
                </a:solidFill>
              </a:rPr>
              <a:t>Mission Statement…</a:t>
            </a:r>
            <a:endParaRPr lang="en-US" sz="5400" b="1" i="0" dirty="0">
              <a:solidFill>
                <a:schemeClr val="bg1"/>
              </a:solidFill>
            </a:endParaRPr>
          </a:p>
        </p:txBody>
      </p:sp>
      <p:pic>
        <p:nvPicPr>
          <p:cNvPr id="4" name="Picture 3" descr="TUmorrison2">
            <a:hlinkClick r:id="rId2"/>
          </p:cNvPr>
          <p:cNvPicPr>
            <a:picLocks noChangeAspect="1" noChangeArrowheads="1"/>
          </p:cNvPicPr>
          <p:nvPr/>
        </p:nvPicPr>
        <p:blipFill>
          <a:blip r:embed="rId3" cstate="print"/>
          <a:srcRect/>
          <a:stretch>
            <a:fillRect/>
          </a:stretch>
        </p:blipFill>
        <p:spPr bwMode="auto">
          <a:xfrm>
            <a:off x="7315200" y="152400"/>
            <a:ext cx="1679448" cy="13543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s://encrypted-tbn3.gstatic.com/images?q=tbn:ANd9GcSykLdjoOA7yQL0EBrgy5jvGcAlVS44nJNQBD9mV1Dpl-vW7XGz-JWPFx0M">
            <a:hlinkClick r:id="rId2"/>
          </p:cNvPr>
          <p:cNvPicPr>
            <a:picLocks noChangeAspect="1" noChangeArrowheads="1"/>
          </p:cNvPicPr>
          <p:nvPr/>
        </p:nvPicPr>
        <p:blipFill>
          <a:blip r:embed="rId3" cstate="print"/>
          <a:srcRect/>
          <a:stretch>
            <a:fillRect/>
          </a:stretch>
        </p:blipFill>
        <p:spPr bwMode="auto">
          <a:xfrm>
            <a:off x="6134100" y="685799"/>
            <a:ext cx="3009900" cy="1524001"/>
          </a:xfrm>
          <a:prstGeom prst="rect">
            <a:avLst/>
          </a:prstGeom>
          <a:noFill/>
        </p:spPr>
      </p:pic>
      <p:sp>
        <p:nvSpPr>
          <p:cNvPr id="3" name="Rectangle 2"/>
          <p:cNvSpPr/>
          <p:nvPr/>
        </p:nvSpPr>
        <p:spPr>
          <a:xfrm>
            <a:off x="381000" y="2896612"/>
            <a:ext cx="8434626" cy="2554545"/>
          </a:xfrm>
          <a:prstGeom prst="rect">
            <a:avLst/>
          </a:prstGeom>
        </p:spPr>
        <p:txBody>
          <a:bodyPr wrap="square">
            <a:spAutoFit/>
          </a:bodyPr>
          <a:lstStyle/>
          <a:p>
            <a:pPr marL="514350" indent="-514350">
              <a:buFont typeface="Wingdings" pitchFamily="2" charset="2"/>
              <a:buChar char="v"/>
            </a:pPr>
            <a:r>
              <a:rPr lang="en-US" sz="4000" i="0" dirty="0" smtClean="0">
                <a:solidFill>
                  <a:schemeClr val="bg1"/>
                </a:solidFill>
              </a:rPr>
              <a:t>Exist to serve commercial industry</a:t>
            </a:r>
          </a:p>
          <a:p>
            <a:pPr marL="514350" indent="-514350">
              <a:buFont typeface="Wingdings" pitchFamily="2" charset="2"/>
              <a:buChar char="Ø"/>
            </a:pPr>
            <a:r>
              <a:rPr lang="en-US" sz="4000" i="0" dirty="0" smtClean="0">
                <a:solidFill>
                  <a:schemeClr val="bg1"/>
                </a:solidFill>
              </a:rPr>
              <a:t>Leverage science to benefit  industry</a:t>
            </a:r>
          </a:p>
          <a:p>
            <a:pPr marL="514350" indent="-514350">
              <a:buFont typeface="Wingdings" pitchFamily="2" charset="2"/>
              <a:buChar char="Ø"/>
            </a:pPr>
            <a:r>
              <a:rPr lang="en-US" sz="4000" i="0" dirty="0" smtClean="0">
                <a:solidFill>
                  <a:schemeClr val="bg1"/>
                </a:solidFill>
              </a:rPr>
              <a:t>Collaborate to benefit industry</a:t>
            </a:r>
            <a:endParaRPr lang="en-US" sz="4000" i="0" dirty="0">
              <a:solidFill>
                <a:schemeClr val="bg1"/>
              </a:solidFill>
            </a:endParaRPr>
          </a:p>
        </p:txBody>
      </p:sp>
      <p:sp>
        <p:nvSpPr>
          <p:cNvPr id="4" name="Rectangle 3"/>
          <p:cNvSpPr/>
          <p:nvPr/>
        </p:nvSpPr>
        <p:spPr>
          <a:xfrm>
            <a:off x="0" y="829270"/>
            <a:ext cx="6019800" cy="1015663"/>
          </a:xfrm>
          <a:prstGeom prst="rect">
            <a:avLst/>
          </a:prstGeom>
        </p:spPr>
        <p:txBody>
          <a:bodyPr wrap="square">
            <a:spAutoFit/>
          </a:bodyPr>
          <a:lstStyle/>
          <a:p>
            <a:r>
              <a:rPr lang="en-US" sz="6000" b="1" i="0" dirty="0" smtClean="0">
                <a:solidFill>
                  <a:schemeClr val="bg1"/>
                </a:solidFill>
              </a:rPr>
              <a:t>In a Nutshell…</a:t>
            </a:r>
            <a:endParaRPr lang="en-US" sz="6000" b="1" i="0" dirty="0">
              <a:solidFill>
                <a:schemeClr val="bg1"/>
              </a:solidFill>
            </a:endParaRPr>
          </a:p>
        </p:txBody>
      </p:sp>
      <p:pic>
        <p:nvPicPr>
          <p:cNvPr id="5" name="Picture 9" descr="MC900078711[1]"/>
          <p:cNvPicPr>
            <a:picLocks noChangeAspect="1" noChangeArrowheads="1"/>
          </p:cNvPicPr>
          <p:nvPr/>
        </p:nvPicPr>
        <p:blipFill>
          <a:blip r:embed="rId4" cstate="print"/>
          <a:srcRect/>
          <a:stretch>
            <a:fillRect/>
          </a:stretch>
        </p:blipFill>
        <p:spPr bwMode="auto">
          <a:xfrm>
            <a:off x="7772400" y="3657600"/>
            <a:ext cx="1276727" cy="3095625"/>
          </a:xfrm>
          <a:prstGeom prst="rect">
            <a:avLst/>
          </a:prstGeom>
          <a:noFill/>
        </p:spPr>
      </p:pic>
      <p:sp>
        <p:nvSpPr>
          <p:cNvPr id="6" name="Rectangle 5"/>
          <p:cNvSpPr/>
          <p:nvPr/>
        </p:nvSpPr>
        <p:spPr>
          <a:xfrm>
            <a:off x="1219200" y="5555159"/>
            <a:ext cx="6781800" cy="769441"/>
          </a:xfrm>
          <a:prstGeom prst="rect">
            <a:avLst/>
          </a:prstGeom>
        </p:spPr>
        <p:txBody>
          <a:bodyPr wrap="square">
            <a:spAutoFit/>
          </a:bodyPr>
          <a:lstStyle/>
          <a:p>
            <a:r>
              <a:rPr lang="en-US" sz="4400" i="0" dirty="0" smtClean="0">
                <a:solidFill>
                  <a:srgbClr val="FF0000"/>
                </a:solidFill>
              </a:rPr>
              <a:t>Is something missing?</a:t>
            </a:r>
            <a:endParaRPr lang="en-US" sz="4400" i="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tgtEl>
                                          <p:spTgt spid="6"/>
                                        </p:tgtEl>
                                      </p:cBhvr>
                                    </p:animEffect>
                                  </p:childTnLst>
                                </p:cTn>
                              </p:par>
                              <p:par>
                                <p:cTn id="23" presetID="9"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dissolv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5181600"/>
            <a:ext cx="7010400" cy="1569660"/>
          </a:xfrm>
          <a:prstGeom prst="rect">
            <a:avLst/>
          </a:prstGeom>
        </p:spPr>
        <p:txBody>
          <a:bodyPr wrap="square">
            <a:spAutoFit/>
          </a:bodyPr>
          <a:lstStyle/>
          <a:p>
            <a:r>
              <a:rPr lang="en-US" sz="4800" i="0" dirty="0" smtClean="0">
                <a:solidFill>
                  <a:srgbClr val="FF0000"/>
                </a:solidFill>
              </a:rPr>
              <a:t>Others exist to serve their breed</a:t>
            </a:r>
            <a:endParaRPr lang="en-US" sz="4800" i="0" dirty="0">
              <a:solidFill>
                <a:srgbClr val="FF0000"/>
              </a:solidFill>
            </a:endParaRPr>
          </a:p>
        </p:txBody>
      </p:sp>
      <p:sp>
        <p:nvSpPr>
          <p:cNvPr id="3" name="Rectangle 2"/>
          <p:cNvSpPr/>
          <p:nvPr/>
        </p:nvSpPr>
        <p:spPr>
          <a:xfrm>
            <a:off x="0" y="182940"/>
            <a:ext cx="9144000" cy="923330"/>
          </a:xfrm>
          <a:prstGeom prst="rect">
            <a:avLst/>
          </a:prstGeom>
        </p:spPr>
        <p:txBody>
          <a:bodyPr wrap="square">
            <a:spAutoFit/>
          </a:bodyPr>
          <a:lstStyle/>
          <a:p>
            <a:r>
              <a:rPr lang="en-US" sz="5400" b="1" i="0" dirty="0" smtClean="0">
                <a:solidFill>
                  <a:schemeClr val="bg1"/>
                </a:solidFill>
              </a:rPr>
              <a:t>ASA vs. Typical…</a:t>
            </a:r>
            <a:endParaRPr lang="en-US" sz="5400" b="1" i="0" dirty="0">
              <a:solidFill>
                <a:schemeClr val="bg1"/>
              </a:solidFill>
            </a:endParaRPr>
          </a:p>
        </p:txBody>
      </p:sp>
      <p:pic>
        <p:nvPicPr>
          <p:cNvPr id="9" name="Picture 2" descr="https://encrypted-tbn3.gstatic.com/images?q=tbn:ANd9GcSykLdjoOA7yQL0EBrgy5jvGcAlVS44nJNQBD9mV1Dpl-vW7XGz-JWPFx0M">
            <a:hlinkClick r:id="rId2"/>
          </p:cNvPr>
          <p:cNvPicPr>
            <a:picLocks noChangeAspect="1" noChangeArrowheads="1"/>
          </p:cNvPicPr>
          <p:nvPr/>
        </p:nvPicPr>
        <p:blipFill>
          <a:blip r:embed="rId3" cstate="print"/>
          <a:srcRect/>
          <a:stretch>
            <a:fillRect/>
          </a:stretch>
        </p:blipFill>
        <p:spPr bwMode="auto">
          <a:xfrm>
            <a:off x="6134100" y="76200"/>
            <a:ext cx="3009900" cy="1524001"/>
          </a:xfrm>
          <a:prstGeom prst="rect">
            <a:avLst/>
          </a:prstGeom>
          <a:noFill/>
        </p:spPr>
      </p:pic>
      <p:sp>
        <p:nvSpPr>
          <p:cNvPr id="5" name="Rectangle 4"/>
          <p:cNvSpPr/>
          <p:nvPr/>
        </p:nvSpPr>
        <p:spPr>
          <a:xfrm>
            <a:off x="381000" y="3200400"/>
            <a:ext cx="8077200" cy="1569660"/>
          </a:xfrm>
          <a:prstGeom prst="rect">
            <a:avLst/>
          </a:prstGeom>
        </p:spPr>
        <p:txBody>
          <a:bodyPr wrap="square">
            <a:spAutoFit/>
          </a:bodyPr>
          <a:lstStyle/>
          <a:p>
            <a:r>
              <a:rPr lang="en-US" sz="4800" i="0" dirty="0" smtClean="0">
                <a:solidFill>
                  <a:srgbClr val="FF0000"/>
                </a:solidFill>
              </a:rPr>
              <a:t>ASA exists to serve our industry</a:t>
            </a:r>
            <a:endParaRPr lang="en-US" sz="4800" i="0" dirty="0">
              <a:solidFill>
                <a:srgbClr val="FF0000"/>
              </a:solidFill>
            </a:endParaRPr>
          </a:p>
        </p:txBody>
      </p:sp>
      <p:sp>
        <p:nvSpPr>
          <p:cNvPr id="6" name="Rectangle 5"/>
          <p:cNvSpPr/>
          <p:nvPr/>
        </p:nvSpPr>
        <p:spPr>
          <a:xfrm>
            <a:off x="76200" y="1828800"/>
            <a:ext cx="8458200" cy="830997"/>
          </a:xfrm>
          <a:prstGeom prst="rect">
            <a:avLst/>
          </a:prstGeom>
        </p:spPr>
        <p:txBody>
          <a:bodyPr wrap="square">
            <a:spAutoFit/>
          </a:bodyPr>
          <a:lstStyle/>
          <a:p>
            <a:r>
              <a:rPr lang="en-US" sz="4800" b="1" i="0" dirty="0" smtClean="0">
                <a:solidFill>
                  <a:schemeClr val="bg1"/>
                </a:solidFill>
              </a:rPr>
              <a:t>What’s the Difference?</a:t>
            </a:r>
            <a:endParaRPr lang="en-US" sz="4800" b="1" i="0" dirty="0">
              <a:solidFill>
                <a:schemeClr val="bg1"/>
              </a:solidFill>
            </a:endParaRPr>
          </a:p>
        </p:txBody>
      </p:sp>
      <p:pic>
        <p:nvPicPr>
          <p:cNvPr id="7" name="Picture 6" descr="C:\Users\wade\AppData\Local\Microsoft\Windows\INetCache\IE\N37CCIED\MC900391004[1].wmf"/>
          <p:cNvPicPr>
            <a:picLocks noChangeAspect="1" noChangeArrowheads="1"/>
          </p:cNvPicPr>
          <p:nvPr/>
        </p:nvPicPr>
        <p:blipFill>
          <a:blip r:embed="rId4" cstate="print"/>
          <a:srcRect/>
          <a:stretch>
            <a:fillRect/>
          </a:stretch>
        </p:blipFill>
        <p:spPr bwMode="auto">
          <a:xfrm>
            <a:off x="7010400" y="2884296"/>
            <a:ext cx="1630773" cy="2068704"/>
          </a:xfrm>
          <a:prstGeom prst="rect">
            <a:avLst/>
          </a:prstGeom>
          <a:noFill/>
        </p:spPr>
      </p:pic>
      <p:pic>
        <p:nvPicPr>
          <p:cNvPr id="8" name="Picture 7" descr="C:\Users\wade\AppData\Local\Microsoft\Windows\INetCache\IE\38NRFKFK\MC900383548[1].wmf"/>
          <p:cNvPicPr>
            <a:picLocks noChangeAspect="1" noChangeArrowheads="1"/>
          </p:cNvPicPr>
          <p:nvPr/>
        </p:nvPicPr>
        <p:blipFill>
          <a:blip r:embed="rId5" cstate="print"/>
          <a:srcRect/>
          <a:stretch>
            <a:fillRect/>
          </a:stretch>
        </p:blipFill>
        <p:spPr bwMode="auto">
          <a:xfrm>
            <a:off x="7239000" y="5181600"/>
            <a:ext cx="1712232" cy="1600200"/>
          </a:xfrm>
          <a:prstGeom prst="rect">
            <a:avLst/>
          </a:prstGeom>
          <a:noFill/>
        </p:spPr>
      </p:pic>
      <p:pic>
        <p:nvPicPr>
          <p:cNvPr id="10" name="Picture 9" descr="MC900078711[1]"/>
          <p:cNvPicPr>
            <a:picLocks noChangeAspect="1" noChangeArrowheads="1"/>
          </p:cNvPicPr>
          <p:nvPr/>
        </p:nvPicPr>
        <p:blipFill>
          <a:blip r:embed="rId6" cstate="print"/>
          <a:srcRect/>
          <a:stretch>
            <a:fillRect/>
          </a:stretch>
        </p:blipFill>
        <p:spPr bwMode="auto">
          <a:xfrm>
            <a:off x="7864959" y="304800"/>
            <a:ext cx="974241" cy="2362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par>
                                <p:cTn id="18" presetID="9" presetClass="entr" presetSubtype="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dissolv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dissolv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dissolve">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2896612"/>
            <a:ext cx="8434626" cy="2554545"/>
          </a:xfrm>
          <a:prstGeom prst="rect">
            <a:avLst/>
          </a:prstGeom>
        </p:spPr>
        <p:txBody>
          <a:bodyPr wrap="square">
            <a:spAutoFit/>
          </a:bodyPr>
          <a:lstStyle/>
          <a:p>
            <a:pPr marL="514350" indent="-514350">
              <a:buFont typeface="Wingdings" pitchFamily="2" charset="2"/>
              <a:buChar char="v"/>
            </a:pPr>
            <a:r>
              <a:rPr lang="en-US" sz="4000" i="0" dirty="0" smtClean="0">
                <a:solidFill>
                  <a:schemeClr val="bg1"/>
                </a:solidFill>
              </a:rPr>
              <a:t>Exist to serve commercial industry</a:t>
            </a:r>
          </a:p>
          <a:p>
            <a:pPr marL="514350" indent="-514350">
              <a:buFont typeface="Wingdings" pitchFamily="2" charset="2"/>
              <a:buChar char="Ø"/>
            </a:pPr>
            <a:r>
              <a:rPr lang="en-US" sz="4000" i="0" dirty="0" smtClean="0">
                <a:solidFill>
                  <a:schemeClr val="bg1"/>
                </a:solidFill>
              </a:rPr>
              <a:t>Leverage science to benefit  industry</a:t>
            </a:r>
          </a:p>
          <a:p>
            <a:pPr marL="514350" indent="-514350">
              <a:buFont typeface="Wingdings" pitchFamily="2" charset="2"/>
              <a:buChar char="Ø"/>
            </a:pPr>
            <a:r>
              <a:rPr lang="en-US" sz="4000" i="0" dirty="0" smtClean="0">
                <a:solidFill>
                  <a:schemeClr val="bg1"/>
                </a:solidFill>
              </a:rPr>
              <a:t>Collaborate to benefit industry</a:t>
            </a:r>
            <a:endParaRPr lang="en-US" sz="4000" i="0" dirty="0">
              <a:solidFill>
                <a:schemeClr val="bg1"/>
              </a:solidFill>
            </a:endParaRPr>
          </a:p>
        </p:txBody>
      </p:sp>
      <p:sp>
        <p:nvSpPr>
          <p:cNvPr id="10" name="Rectangle 9"/>
          <p:cNvSpPr/>
          <p:nvPr/>
        </p:nvSpPr>
        <p:spPr>
          <a:xfrm>
            <a:off x="0" y="829270"/>
            <a:ext cx="6019800" cy="1015663"/>
          </a:xfrm>
          <a:prstGeom prst="rect">
            <a:avLst/>
          </a:prstGeom>
        </p:spPr>
        <p:txBody>
          <a:bodyPr wrap="square">
            <a:spAutoFit/>
          </a:bodyPr>
          <a:lstStyle/>
          <a:p>
            <a:r>
              <a:rPr lang="en-US" sz="6000" b="1" i="0" dirty="0" smtClean="0">
                <a:solidFill>
                  <a:schemeClr val="bg1"/>
                </a:solidFill>
              </a:rPr>
              <a:t>In a Nutshell…</a:t>
            </a:r>
            <a:endParaRPr lang="en-US" sz="6000" b="1" i="0" dirty="0">
              <a:solidFill>
                <a:schemeClr val="bg1"/>
              </a:solidFill>
            </a:endParaRPr>
          </a:p>
        </p:txBody>
      </p:sp>
      <p:pic>
        <p:nvPicPr>
          <p:cNvPr id="11" name="Picture 2" descr="https://encrypted-tbn3.gstatic.com/images?q=tbn:ANd9GcSykLdjoOA7yQL0EBrgy5jvGcAlVS44nJNQBD9mV1Dpl-vW7XGz-JWPFx0M">
            <a:hlinkClick r:id="rId2"/>
          </p:cNvPr>
          <p:cNvPicPr>
            <a:picLocks noChangeAspect="1" noChangeArrowheads="1"/>
          </p:cNvPicPr>
          <p:nvPr/>
        </p:nvPicPr>
        <p:blipFill>
          <a:blip r:embed="rId3" cstate="print"/>
          <a:srcRect/>
          <a:stretch>
            <a:fillRect/>
          </a:stretch>
        </p:blipFill>
        <p:spPr bwMode="auto">
          <a:xfrm>
            <a:off x="6134100" y="685799"/>
            <a:ext cx="3009900" cy="1524001"/>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2896612"/>
            <a:ext cx="8434626" cy="2554545"/>
          </a:xfrm>
          <a:prstGeom prst="rect">
            <a:avLst/>
          </a:prstGeom>
        </p:spPr>
        <p:txBody>
          <a:bodyPr wrap="square">
            <a:spAutoFit/>
          </a:bodyPr>
          <a:lstStyle/>
          <a:p>
            <a:pPr marL="514350" indent="-514350">
              <a:buFont typeface="Wingdings" pitchFamily="2" charset="2"/>
              <a:buChar char="v"/>
            </a:pPr>
            <a:r>
              <a:rPr lang="en-US" sz="4000" i="0" dirty="0" smtClean="0">
                <a:solidFill>
                  <a:schemeClr val="bg1"/>
                </a:solidFill>
              </a:rPr>
              <a:t>Exist to serve commercial industry</a:t>
            </a:r>
          </a:p>
          <a:p>
            <a:pPr marL="514350" indent="-514350">
              <a:buFont typeface="Wingdings" pitchFamily="2" charset="2"/>
              <a:buChar char="Ø"/>
            </a:pPr>
            <a:r>
              <a:rPr lang="en-US" sz="4000" i="0" dirty="0" smtClean="0">
                <a:solidFill>
                  <a:srgbClr val="FF3300"/>
                </a:solidFill>
              </a:rPr>
              <a:t>Leverage science </a:t>
            </a:r>
            <a:r>
              <a:rPr lang="en-US" sz="4000" i="0" dirty="0" smtClean="0">
                <a:solidFill>
                  <a:schemeClr val="bg1"/>
                </a:solidFill>
              </a:rPr>
              <a:t>to benefit  industry</a:t>
            </a:r>
          </a:p>
          <a:p>
            <a:pPr marL="514350" indent="-514350">
              <a:buFont typeface="Wingdings" pitchFamily="2" charset="2"/>
              <a:buChar char="Ø"/>
            </a:pPr>
            <a:r>
              <a:rPr lang="en-US" sz="4000" i="0" dirty="0" smtClean="0">
                <a:solidFill>
                  <a:srgbClr val="FF3300"/>
                </a:solidFill>
              </a:rPr>
              <a:t>Collaborate</a:t>
            </a:r>
            <a:r>
              <a:rPr lang="en-US" sz="4000" i="0" dirty="0" smtClean="0">
                <a:solidFill>
                  <a:schemeClr val="bg1"/>
                </a:solidFill>
              </a:rPr>
              <a:t> to benefit industry</a:t>
            </a:r>
            <a:endParaRPr lang="en-US" sz="4000" i="0" dirty="0">
              <a:solidFill>
                <a:schemeClr val="bg1"/>
              </a:solidFill>
            </a:endParaRPr>
          </a:p>
        </p:txBody>
      </p:sp>
      <p:sp>
        <p:nvSpPr>
          <p:cNvPr id="4" name="Rectangle 3"/>
          <p:cNvSpPr/>
          <p:nvPr/>
        </p:nvSpPr>
        <p:spPr>
          <a:xfrm>
            <a:off x="0" y="829270"/>
            <a:ext cx="6019800" cy="1015663"/>
          </a:xfrm>
          <a:prstGeom prst="rect">
            <a:avLst/>
          </a:prstGeom>
        </p:spPr>
        <p:txBody>
          <a:bodyPr wrap="square">
            <a:spAutoFit/>
          </a:bodyPr>
          <a:lstStyle/>
          <a:p>
            <a:r>
              <a:rPr lang="en-US" sz="6000" b="1" i="0" dirty="0" smtClean="0">
                <a:solidFill>
                  <a:schemeClr val="bg1"/>
                </a:solidFill>
              </a:rPr>
              <a:t>In a Nutshell…</a:t>
            </a:r>
            <a:endParaRPr lang="en-US" sz="6000" b="1" i="0" dirty="0">
              <a:solidFill>
                <a:schemeClr val="bg1"/>
              </a:solidFill>
            </a:endParaRPr>
          </a:p>
        </p:txBody>
      </p:sp>
      <p:pic>
        <p:nvPicPr>
          <p:cNvPr id="5" name="Picture 2" descr="https://encrypted-tbn3.gstatic.com/images?q=tbn:ANd9GcSykLdjoOA7yQL0EBrgy5jvGcAlVS44nJNQBD9mV1Dpl-vW7XGz-JWPFx0M">
            <a:hlinkClick r:id="rId2"/>
          </p:cNvPr>
          <p:cNvPicPr>
            <a:picLocks noChangeAspect="1" noChangeArrowheads="1"/>
          </p:cNvPicPr>
          <p:nvPr/>
        </p:nvPicPr>
        <p:blipFill>
          <a:blip r:embed="rId3" cstate="print"/>
          <a:srcRect/>
          <a:stretch>
            <a:fillRect/>
          </a:stretch>
        </p:blipFill>
        <p:spPr bwMode="auto">
          <a:xfrm>
            <a:off x="6134100" y="685799"/>
            <a:ext cx="3009900" cy="1524001"/>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2324" name="Picture 4" descr="xbreedingelephant"/>
          <p:cNvPicPr>
            <a:picLocks noChangeAspect="1" noChangeArrowheads="1"/>
          </p:cNvPicPr>
          <p:nvPr/>
        </p:nvPicPr>
        <p:blipFill>
          <a:blip r:embed="rId2" cstate="print"/>
          <a:srcRect/>
          <a:stretch>
            <a:fillRect/>
          </a:stretch>
        </p:blipFill>
        <p:spPr bwMode="auto">
          <a:xfrm>
            <a:off x="2286000" y="3098223"/>
            <a:ext cx="4114800" cy="2769177"/>
          </a:xfrm>
          <a:prstGeom prst="rect">
            <a:avLst/>
          </a:prstGeom>
          <a:noFill/>
          <a:ln w="9525">
            <a:noFill/>
            <a:miter lim="800000"/>
            <a:headEnd/>
            <a:tailEnd/>
          </a:ln>
        </p:spPr>
      </p:pic>
      <p:sp>
        <p:nvSpPr>
          <p:cNvPr id="312322" name="Text Box 2"/>
          <p:cNvSpPr txBox="1">
            <a:spLocks noChangeArrowheads="1"/>
          </p:cNvSpPr>
          <p:nvPr/>
        </p:nvSpPr>
        <p:spPr bwMode="auto">
          <a:xfrm>
            <a:off x="0" y="5867400"/>
            <a:ext cx="9144000" cy="1098550"/>
          </a:xfrm>
          <a:prstGeom prst="rect">
            <a:avLst/>
          </a:prstGeom>
          <a:noFill/>
          <a:ln w="12700" cap="sq">
            <a:noFill/>
            <a:miter lim="800000"/>
            <a:headEnd type="none" w="sm" len="sm"/>
            <a:tailEnd type="none" w="sm" len="sm"/>
          </a:ln>
          <a:effectLst/>
        </p:spPr>
        <p:txBody>
          <a:bodyPr>
            <a:spAutoFit/>
          </a:bodyPr>
          <a:lstStyle/>
          <a:p>
            <a:pPr>
              <a:defRPr/>
            </a:pPr>
            <a:r>
              <a:rPr lang="en-US" sz="6600" i="0" dirty="0">
                <a:solidFill>
                  <a:srgbClr val="FFFF99"/>
                </a:solidFill>
                <a:effectLst>
                  <a:outerShdw blurRad="38100" dist="38100" dir="2700000" algn="tl">
                    <a:srgbClr val="000000"/>
                  </a:outerShdw>
                </a:effectLst>
                <a:latin typeface="Impact" pitchFamily="34" charset="0"/>
                <a:cs typeface="+mn-cs"/>
              </a:rPr>
              <a:t>Thou </a:t>
            </a:r>
            <a:r>
              <a:rPr lang="en-US" sz="6600" i="0" dirty="0" err="1">
                <a:solidFill>
                  <a:srgbClr val="FFFF99"/>
                </a:solidFill>
                <a:effectLst>
                  <a:outerShdw blurRad="38100" dist="38100" dir="2700000" algn="tl">
                    <a:srgbClr val="000000"/>
                  </a:outerShdw>
                </a:effectLst>
                <a:latin typeface="Impact" pitchFamily="34" charset="0"/>
                <a:cs typeface="+mn-cs"/>
              </a:rPr>
              <a:t>Shalt</a:t>
            </a:r>
            <a:r>
              <a:rPr lang="en-US" sz="6600" i="0" dirty="0">
                <a:solidFill>
                  <a:srgbClr val="FFFF99"/>
                </a:solidFill>
                <a:effectLst>
                  <a:outerShdw blurRad="38100" dist="38100" dir="2700000" algn="tl">
                    <a:srgbClr val="000000"/>
                  </a:outerShdw>
                </a:effectLst>
                <a:latin typeface="Impact" pitchFamily="34" charset="0"/>
                <a:cs typeface="+mn-cs"/>
              </a:rPr>
              <a:t> Crossbreed!!!</a:t>
            </a:r>
          </a:p>
        </p:txBody>
      </p:sp>
      <p:sp>
        <p:nvSpPr>
          <p:cNvPr id="312323" name="Text Box 3"/>
          <p:cNvSpPr txBox="1">
            <a:spLocks noChangeArrowheads="1"/>
          </p:cNvSpPr>
          <p:nvPr/>
        </p:nvSpPr>
        <p:spPr bwMode="auto">
          <a:xfrm>
            <a:off x="0" y="1568450"/>
            <a:ext cx="9144000" cy="1555750"/>
          </a:xfrm>
          <a:prstGeom prst="rect">
            <a:avLst/>
          </a:prstGeom>
          <a:noFill/>
          <a:ln w="12700" cap="sq">
            <a:noFill/>
            <a:miter lim="800000"/>
            <a:headEnd type="none" w="sm" len="sm"/>
            <a:tailEnd type="none" w="sm" len="sm"/>
          </a:ln>
          <a:effectLst/>
        </p:spPr>
        <p:txBody>
          <a:bodyPr>
            <a:spAutoFit/>
          </a:bodyPr>
          <a:lstStyle/>
          <a:p>
            <a:pPr>
              <a:defRPr/>
            </a:pPr>
            <a:r>
              <a:rPr lang="en-US" sz="4800" b="1" i="0" dirty="0">
                <a:solidFill>
                  <a:srgbClr val="66FFFF"/>
                </a:solidFill>
                <a:effectLst>
                  <a:outerShdw blurRad="38100" dist="38100" dir="2700000" algn="tl">
                    <a:srgbClr val="000000"/>
                  </a:outerShdw>
                </a:effectLst>
                <a:latin typeface="Impact" pitchFamily="34" charset="0"/>
                <a:cs typeface="+mn-cs"/>
              </a:rPr>
              <a:t>First Commandment of Commercial Beef Cattle Breeding:</a:t>
            </a:r>
          </a:p>
        </p:txBody>
      </p:sp>
      <p:sp>
        <p:nvSpPr>
          <p:cNvPr id="5" name="Rectangle 4"/>
          <p:cNvSpPr/>
          <p:nvPr/>
        </p:nvSpPr>
        <p:spPr>
          <a:xfrm>
            <a:off x="131833" y="-71589"/>
            <a:ext cx="9032735" cy="1824189"/>
          </a:xfrm>
          <a:prstGeom prst="rect">
            <a:avLst/>
          </a:prstGeom>
        </p:spPr>
        <p:txBody>
          <a:bodyPr wrap="square">
            <a:spAutoFit/>
          </a:bodyPr>
          <a:lstStyle/>
          <a:p>
            <a:r>
              <a:rPr lang="en-US" sz="5400" b="1" i="0" dirty="0" smtClean="0">
                <a:solidFill>
                  <a:schemeClr val="bg1"/>
                </a:solidFill>
              </a:rPr>
              <a:t>Leverage Science &amp; Collaborate…</a:t>
            </a:r>
            <a:endParaRPr lang="en-US" sz="5400" b="1" i="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12323"/>
                                        </p:tgtEl>
                                        <p:attrNameLst>
                                          <p:attrName>style.visibility</p:attrName>
                                        </p:attrNameLst>
                                      </p:cBhvr>
                                      <p:to>
                                        <p:strVal val="visible"/>
                                      </p:to>
                                    </p:set>
                                    <p:animEffect transition="in" filter="dissolve">
                                      <p:cBhvr>
                                        <p:cTn id="7" dur="500"/>
                                        <p:tgtEl>
                                          <p:spTgt spid="312323"/>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grpId="0" nodeType="clickEffect">
                                  <p:stCondLst>
                                    <p:cond delay="0"/>
                                  </p:stCondLst>
                                  <p:childTnLst>
                                    <p:set>
                                      <p:cBhvr>
                                        <p:cTn id="11" dur="1" fill="hold">
                                          <p:stCondLst>
                                            <p:cond delay="0"/>
                                          </p:stCondLst>
                                        </p:cTn>
                                        <p:tgtEl>
                                          <p:spTgt spid="312322"/>
                                        </p:tgtEl>
                                        <p:attrNameLst>
                                          <p:attrName>style.visibility</p:attrName>
                                        </p:attrNameLst>
                                      </p:cBhvr>
                                      <p:to>
                                        <p:strVal val="visible"/>
                                      </p:to>
                                    </p:set>
                                    <p:anim calcmode="lin" valueType="num">
                                      <p:cBhvr>
                                        <p:cTn id="12" dur="1000" fill="hold"/>
                                        <p:tgtEl>
                                          <p:spTgt spid="312322"/>
                                        </p:tgtEl>
                                        <p:attrNameLst>
                                          <p:attrName>ppt_w</p:attrName>
                                        </p:attrNameLst>
                                      </p:cBhvr>
                                      <p:tavLst>
                                        <p:tav tm="0">
                                          <p:val>
                                            <p:fltVal val="0"/>
                                          </p:val>
                                        </p:tav>
                                        <p:tav tm="100000">
                                          <p:val>
                                            <p:strVal val="#ppt_w"/>
                                          </p:val>
                                        </p:tav>
                                      </p:tavLst>
                                    </p:anim>
                                    <p:anim calcmode="lin" valueType="num">
                                      <p:cBhvr>
                                        <p:cTn id="13" dur="1000" fill="hold"/>
                                        <p:tgtEl>
                                          <p:spTgt spid="312322"/>
                                        </p:tgtEl>
                                        <p:attrNameLst>
                                          <p:attrName>ppt_h</p:attrName>
                                        </p:attrNameLst>
                                      </p:cBhvr>
                                      <p:tavLst>
                                        <p:tav tm="0">
                                          <p:val>
                                            <p:fltVal val="0"/>
                                          </p:val>
                                        </p:tav>
                                        <p:tav tm="100000">
                                          <p:val>
                                            <p:strVal val="#ppt_h"/>
                                          </p:val>
                                        </p:tav>
                                      </p:tavLst>
                                    </p:anim>
                                    <p:anim calcmode="lin" valueType="num">
                                      <p:cBhvr>
                                        <p:cTn id="14" dur="1000" fill="hold"/>
                                        <p:tgtEl>
                                          <p:spTgt spid="312322"/>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312322"/>
                                        </p:tgtEl>
                                        <p:attrNameLst>
                                          <p:attrName>ppt_y</p:attrName>
                                        </p:attrNameLst>
                                      </p:cBhvr>
                                      <p:tavLst>
                                        <p:tav tm="0" fmla="#ppt_y+(sin(-2*pi*(1-$))*-#ppt_x+cos(-2*pi*(1-$))*(1-#ppt_y))*(1-$)">
                                          <p:val>
                                            <p:fltVal val="0"/>
                                          </p:val>
                                        </p:tav>
                                        <p:tav tm="100000">
                                          <p:val>
                                            <p:fltVal val="1"/>
                                          </p:val>
                                        </p:tav>
                                      </p:tavLst>
                                    </p:anim>
                                  </p:childTnLst>
                                </p:cTn>
                              </p:par>
                            </p:childTnLst>
                          </p:cTn>
                        </p:par>
                        <p:par>
                          <p:cTn id="16" fill="hold">
                            <p:stCondLst>
                              <p:cond delay="1000"/>
                            </p:stCondLst>
                            <p:childTnLst>
                              <p:par>
                                <p:cTn id="17" presetID="9" presetClass="entr" presetSubtype="0" fill="hold" nodeType="afterEffect">
                                  <p:stCondLst>
                                    <p:cond delay="0"/>
                                  </p:stCondLst>
                                  <p:childTnLst>
                                    <p:set>
                                      <p:cBhvr>
                                        <p:cTn id="18" dur="1" fill="hold">
                                          <p:stCondLst>
                                            <p:cond delay="0"/>
                                          </p:stCondLst>
                                        </p:cTn>
                                        <p:tgtEl>
                                          <p:spTgt spid="312324"/>
                                        </p:tgtEl>
                                        <p:attrNameLst>
                                          <p:attrName>style.visibility</p:attrName>
                                        </p:attrNameLst>
                                      </p:cBhvr>
                                      <p:to>
                                        <p:strVal val="visible"/>
                                      </p:to>
                                    </p:set>
                                    <p:animEffect transition="in" filter="dissolve">
                                      <p:cBhvr>
                                        <p:cTn id="19" dur="1000"/>
                                        <p:tgtEl>
                                          <p:spTgt spid="312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2322" grpId="0" autoUpdateAnimBg="0"/>
      <p:bldP spid="31232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48660</TotalTime>
  <Words>343</Words>
  <Application>Microsoft Office PowerPoint</Application>
  <PresentationFormat>On-screen Show (4:3)</PresentationFormat>
  <Paragraphs>44</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Apex</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Company>American Simmental Associaiton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Wade Shafer</dc:creator>
  <cp:lastModifiedBy>wade</cp:lastModifiedBy>
  <cp:revision>1346</cp:revision>
  <dcterms:created xsi:type="dcterms:W3CDTF">2005-02-10T16:24:16Z</dcterms:created>
  <dcterms:modified xsi:type="dcterms:W3CDTF">2014-09-16T15:35:09Z</dcterms:modified>
</cp:coreProperties>
</file>